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73" r:id="rId3"/>
    <p:sldId id="388" r:id="rId4"/>
    <p:sldId id="401" r:id="rId5"/>
    <p:sldId id="391" r:id="rId6"/>
    <p:sldId id="402" r:id="rId7"/>
    <p:sldId id="390" r:id="rId8"/>
    <p:sldId id="392" r:id="rId9"/>
    <p:sldId id="393" r:id="rId10"/>
    <p:sldId id="394" r:id="rId11"/>
    <p:sldId id="396" r:id="rId12"/>
    <p:sldId id="397" r:id="rId13"/>
    <p:sldId id="398" r:id="rId14"/>
    <p:sldId id="403" r:id="rId15"/>
    <p:sldId id="399" r:id="rId16"/>
    <p:sldId id="400" r:id="rId17"/>
  </p:sldIdLst>
  <p:sldSz cx="9144000" cy="6858000" type="screen4x3"/>
  <p:notesSz cx="6791325" cy="98726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8693" autoAdjust="0"/>
  </p:normalViewPr>
  <p:slideViewPr>
    <p:cSldViewPr>
      <p:cViewPr>
        <p:scale>
          <a:sx n="112" d="100"/>
          <a:sy n="112" d="100"/>
        </p:scale>
        <p:origin x="-160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0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3713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 eaLnBrk="1" hangingPunct="1"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3713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 eaLnBrk="1" hangingPunct="1"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EC84F2C-450B-4E41-8928-B56BD81998AB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1" tIns="45341" rIns="90681" bIns="45341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2425" cy="4443413"/>
          </a:xfrm>
          <a:prstGeom prst="rect">
            <a:avLst/>
          </a:prstGeom>
        </p:spPr>
        <p:txBody>
          <a:bodyPr vert="horz" lIns="90681" tIns="45341" rIns="90681" bIns="4534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3712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 eaLnBrk="1" hangingPunct="1"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3712"/>
          </a:xfrm>
          <a:prstGeom prst="rect">
            <a:avLst/>
          </a:prstGeom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6B9D7-075B-44A7-A50E-1143C8CD14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402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56E3F-8BEA-43C8-8B88-44C7A8716F4D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039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6B9D7-075B-44A7-A50E-1143C8CD14EC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05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6464300"/>
            <a:ext cx="2133600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74980EDA-C12F-4704-B0A0-1645BE6663D4}" type="datetime1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4300"/>
            <a:ext cx="2895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464300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DE03A86-B5C9-4E16-B1F4-6FCCD5B3FE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C745D-C901-4815-8F94-10D9F6690DC9}" type="datetime1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40B3-86E4-4018-A041-DB216AFB828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E3E6-8954-4316-8DEC-D2E362756EC4}" type="datetime1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F976-AFB7-4B20-B3AD-DEEDBE3662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007" y="0"/>
            <a:ext cx="7413521" cy="1189704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356350"/>
            <a:ext cx="2133600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7AE4525E-2731-4E31-B1B5-F3047846244E}" type="datetime1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356350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F11DBE-FC88-4D7E-84D2-61CD5E91718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464300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A601CDF-32A4-4BED-BE06-F69B47418C95}" type="datetime1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4300"/>
            <a:ext cx="2895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9413" y="6464300"/>
            <a:ext cx="2133600" cy="365125"/>
          </a:xfrm>
        </p:spPr>
        <p:txBody>
          <a:bodyPr/>
          <a:lstStyle>
            <a:lvl1pPr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fld id="{4DEEF153-A3E5-4804-BF58-46B544342C1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v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v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346825"/>
            <a:ext cx="2133600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B93202D6-68F3-43F1-9C13-BF24BF5FC291}" type="datetime1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6825"/>
            <a:ext cx="2895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346825"/>
            <a:ext cx="2133600" cy="365125"/>
          </a:xfrm>
        </p:spPr>
        <p:txBody>
          <a:bodyPr/>
          <a:lstStyle>
            <a:lvl1pPr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fld id="{9EC70141-3906-4D6D-B81A-73AACBC47C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Font typeface="Wingdings" pitchFamily="2" charset="2"/>
              <a:buChar char="v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Font typeface="Wingdings" pitchFamily="2" charset="2"/>
              <a:buChar char="v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346825"/>
            <a:ext cx="2133600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1948C6D9-CA02-4236-9BB2-9FC56E0E0794}" type="datetime1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6825"/>
            <a:ext cx="2895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346825"/>
            <a:ext cx="2133600" cy="365125"/>
          </a:xfrm>
        </p:spPr>
        <p:txBody>
          <a:bodyPr/>
          <a:lstStyle>
            <a:lvl1pPr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fld id="{F7955A18-062C-4DAC-B624-E3B2D6996F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346825"/>
            <a:ext cx="2133600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4AB00C8C-769D-4D02-B00F-73778B0CAE20}" type="datetime1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6825"/>
            <a:ext cx="2895600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346825"/>
            <a:ext cx="2133600" cy="365125"/>
          </a:xfrm>
        </p:spPr>
        <p:txBody>
          <a:bodyPr/>
          <a:lstStyle>
            <a:lvl1pPr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fld id="{CD3DB4F6-A578-4514-A51F-E03485BEC8E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346825"/>
            <a:ext cx="2133600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55DA5916-A2D2-43D7-8247-B5FFE2E5C550}" type="datetime1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6825"/>
            <a:ext cx="2895600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346825"/>
            <a:ext cx="2133600" cy="365125"/>
          </a:xfrm>
        </p:spPr>
        <p:txBody>
          <a:bodyPr/>
          <a:lstStyle>
            <a:lvl1pPr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fld id="{15E9EFC6-3507-4D51-A355-783F907D48B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7217-66EA-48E8-9ED6-E52093729F98}" type="datetime1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8B351-EC49-4784-8ABA-6FEDBE5B39D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FFC4-E4CD-403E-832D-A533B59850F5}" type="datetime1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2EC6-40F4-4E07-A950-7AA7FA6F29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65263" y="0"/>
            <a:ext cx="7413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E5DCD0A-EF0A-4CCE-9F08-5FD4F78ED2A2}" type="datetime1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D3A8D0C-D73E-4142-A973-F3AAAF54223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914356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Особенности оценки использования ветроэнергетических ресурсов для зон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централизованного и децентрализованного энергоснабжения. 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575" y="6488113"/>
            <a:ext cx="262764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  <a:latin typeface="+mj-lt"/>
                <a:ea typeface="ＭＳ Ｐゴシック"/>
                <a:cs typeface="ＭＳ Ｐゴシック"/>
              </a:rPr>
              <a:t>Москва, 27 марта 2015 </a:t>
            </a:r>
            <a:r>
              <a:rPr lang="ru-RU" sz="1600" dirty="0">
                <a:solidFill>
                  <a:schemeClr val="bg1"/>
                </a:solidFill>
                <a:latin typeface="+mj-lt"/>
                <a:ea typeface="ＭＳ Ｐゴシック"/>
                <a:cs typeface="ＭＳ Ｐゴシック"/>
              </a:rPr>
              <a:t>г. </a:t>
            </a:r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2123728" y="3536950"/>
            <a:ext cx="561662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ru-RU" altLang="ru-RU" dirty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/>
            <a:endParaRPr lang="ru-RU" altLang="ru-RU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/>
            <a:endParaRPr lang="en-US" altLang="ru-RU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chemeClr val="tx2"/>
                </a:solidFill>
                <a:latin typeface="Calibri" pitchFamily="34" charset="0"/>
              </a:rPr>
              <a:t>Г.В. Ермоленко</a:t>
            </a:r>
            <a:r>
              <a:rPr lang="ru-RU" altLang="ru-RU" sz="2400" b="1" dirty="0" smtClean="0">
                <a:solidFill>
                  <a:schemeClr val="tx2"/>
                </a:solidFill>
                <a:latin typeface="Calibri" pitchFamily="34" charset="0"/>
              </a:rPr>
              <a:t>,</a:t>
            </a:r>
            <a:r>
              <a:rPr lang="en-US" altLang="ru-RU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altLang="ru-RU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altLang="ru-RU" sz="2400" b="1" dirty="0" smtClean="0">
                <a:solidFill>
                  <a:schemeClr val="tx2"/>
                </a:solidFill>
                <a:latin typeface="Calibri" pitchFamily="34" charset="0"/>
              </a:rPr>
              <a:t>Ю.А. Фетисова, </a:t>
            </a:r>
            <a:r>
              <a:rPr lang="ru-RU" altLang="ru-RU" b="1" dirty="0" smtClean="0">
                <a:solidFill>
                  <a:schemeClr val="tx2"/>
                </a:solidFill>
                <a:latin typeface="Calibri" pitchFamily="34" charset="0"/>
              </a:rPr>
              <a:t>Институт энергетики НИУ ВШЭ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chemeClr val="tx2"/>
                </a:solidFill>
                <a:latin typeface="Calibri" pitchFamily="34" charset="0"/>
              </a:rPr>
              <a:t>Б.В. </a:t>
            </a:r>
            <a:r>
              <a:rPr lang="ru-RU" altLang="ru-RU" sz="2400" b="1" dirty="0" smtClean="0">
                <a:solidFill>
                  <a:schemeClr val="tx2"/>
                </a:solidFill>
                <a:latin typeface="Calibri" pitchFamily="34" charset="0"/>
              </a:rPr>
              <a:t>Ермоленко, </a:t>
            </a:r>
            <a:r>
              <a:rPr lang="ru-RU" altLang="ru-RU" b="1" dirty="0" smtClean="0">
                <a:solidFill>
                  <a:schemeClr val="tx2"/>
                </a:solidFill>
                <a:latin typeface="Calibri" pitchFamily="34" charset="0"/>
              </a:rPr>
              <a:t>РХТУ им. Д.И. </a:t>
            </a:r>
            <a:r>
              <a:rPr lang="ru-RU" altLang="ru-RU" b="1" dirty="0" smtClean="0">
                <a:solidFill>
                  <a:schemeClr val="tx2"/>
                </a:solidFill>
                <a:latin typeface="Calibri" pitchFamily="34" charset="0"/>
              </a:rPr>
              <a:t>Менделеева</a:t>
            </a:r>
            <a:endParaRPr lang="en-US" altLang="ru-RU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chemeClr val="tx2"/>
                </a:solidFill>
                <a:latin typeface="Calibri" pitchFamily="34" charset="0"/>
              </a:rPr>
              <a:t>С.В. </a:t>
            </a:r>
            <a:r>
              <a:rPr lang="ru-RU" altLang="ru-RU" sz="2400" b="1" smtClean="0">
                <a:solidFill>
                  <a:schemeClr val="tx2"/>
                </a:solidFill>
                <a:latin typeface="Calibri" pitchFamily="34" charset="0"/>
              </a:rPr>
              <a:t>Киселева, </a:t>
            </a:r>
            <a:r>
              <a:rPr lang="ru-RU" altLang="ru-RU" b="1" dirty="0" smtClean="0">
                <a:solidFill>
                  <a:schemeClr val="tx2"/>
                </a:solidFill>
                <a:latin typeface="Calibri" pitchFamily="34" charset="0"/>
              </a:rPr>
              <a:t>МГУ им. </a:t>
            </a:r>
            <a:r>
              <a:rPr lang="ru-RU" altLang="ru-RU" b="1" dirty="0" err="1" smtClean="0">
                <a:solidFill>
                  <a:schemeClr val="tx2"/>
                </a:solidFill>
                <a:latin typeface="Calibri" pitchFamily="34" charset="0"/>
              </a:rPr>
              <a:t>М.В.Ломоносова</a:t>
            </a:r>
            <a:endParaRPr lang="ru-RU" alt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Валовый </a:t>
            </a:r>
            <a:r>
              <a:rPr lang="ru-RU" sz="2400" dirty="0"/>
              <a:t>потенциал энергии ветра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484784"/>
                <a:ext cx="8640960" cy="4637112"/>
              </a:xfrm>
            </p:spPr>
            <p:txBody>
              <a:bodyPr/>
              <a:lstStyle/>
              <a:p>
                <a:r>
                  <a:rPr lang="ru-RU" sz="1300" dirty="0"/>
                  <a:t>Валовый потенциал энергии ветра – это годовая кинетическая энергия воздушного потока, которая может быть максимально использована при размещении  ВЭУ на всей территории соответствующего субъекта (зоны ОЭС, ИЭС и децентрализованного энергоснабжения</a:t>
                </a:r>
                <a:r>
                  <a:rPr lang="ru-RU" sz="1300" dirty="0" smtClean="0"/>
                  <a:t>).  </a:t>
                </a:r>
              </a:p>
              <a:p>
                <a:pPr marL="0" indent="0">
                  <a:buNone/>
                </a:pPr>
                <a:r>
                  <a:rPr lang="ru-RU" sz="1400" dirty="0" smtClean="0"/>
                  <a:t>, </a:t>
                </a:r>
                <a:r>
                  <a:rPr lang="ru-RU" sz="1300" dirty="0" err="1"/>
                  <a:t>кВт∙ч</a:t>
                </a:r>
                <a:r>
                  <a:rPr lang="ru-RU" sz="1300" dirty="0"/>
                  <a:t>/год </a:t>
                </a:r>
              </a:p>
              <a:p>
                <a:pPr marL="0" indent="0">
                  <a:buNone/>
                </a:pPr>
                <a:endParaRPr lang="ru-RU" sz="1300" dirty="0"/>
              </a:p>
              <a:p>
                <a:pPr marL="0" indent="0">
                  <a:buNone/>
                </a:pPr>
                <a:endParaRPr lang="ru-RU" sz="1300" dirty="0" smtClean="0"/>
              </a:p>
              <a:p>
                <a:pPr marL="0" indent="0" algn="ctr">
                  <a:buNone/>
                </a:pPr>
                <a:r>
                  <a:rPr lang="en-US" sz="1300" dirty="0"/>
                  <a:t>N</a:t>
                </a:r>
                <a:r>
                  <a:rPr lang="ru-RU" sz="1300" baseline="30000" dirty="0"/>
                  <a:t>ВЭУ</a:t>
                </a:r>
                <a:r>
                  <a:rPr lang="ru-RU" sz="1300" dirty="0"/>
                  <a:t> = (1000/</a:t>
                </a:r>
                <a:r>
                  <a:rPr lang="en-US" sz="1300" dirty="0" err="1"/>
                  <a:t>nD</a:t>
                </a:r>
                <a:r>
                  <a:rPr lang="ru-RU" sz="1300" dirty="0"/>
                  <a:t>)</a:t>
                </a:r>
                <a:r>
                  <a:rPr lang="ru-RU" sz="1300" baseline="30000" dirty="0"/>
                  <a:t>2 </a:t>
                </a:r>
                <a:r>
                  <a:rPr lang="ru-RU" sz="1300" dirty="0">
                    <a:sym typeface="Symbol"/>
                  </a:rPr>
                  <a:t></a:t>
                </a:r>
                <a:r>
                  <a:rPr lang="en-US" sz="1300" dirty="0"/>
                  <a:t>S</a:t>
                </a:r>
                <a:r>
                  <a:rPr lang="ru-RU" sz="1300" dirty="0" err="1"/>
                  <a:t>общ</a:t>
                </a:r>
                <a:r>
                  <a:rPr lang="ru-RU" sz="1300" baseline="30000" dirty="0" err="1"/>
                  <a:t>тер</a:t>
                </a:r>
                <a:r>
                  <a:rPr lang="ru-RU" sz="1300" baseline="30000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sz="1300" dirty="0"/>
                  <a:t>где</a:t>
                </a:r>
              </a:p>
              <a:p>
                <a:pPr marL="0" indent="0">
                  <a:buNone/>
                </a:pPr>
                <a:r>
                  <a:rPr lang="en-US" sz="1300" dirty="0" smtClean="0"/>
                  <a:t>Val</a:t>
                </a:r>
                <a:r>
                  <a:rPr lang="ru-RU" sz="1300" dirty="0"/>
                  <a:t>– валовый потенциал энергии ветра, </a:t>
                </a:r>
                <a:r>
                  <a:rPr lang="ru-RU" sz="1300" dirty="0" err="1"/>
                  <a:t>кВтч</a:t>
                </a:r>
                <a:r>
                  <a:rPr lang="ru-RU" sz="1300" dirty="0"/>
                  <a:t>/год</a:t>
                </a:r>
                <a:r>
                  <a:rPr lang="ru-RU" sz="1300" dirty="0" smtClean="0"/>
                  <a:t>;  </a:t>
                </a:r>
                <a:endParaRPr lang="ru-RU" sz="1300" dirty="0"/>
              </a:p>
              <a:p>
                <a:pPr marL="0" indent="0">
                  <a:buNone/>
                </a:pPr>
                <a:r>
                  <a:rPr lang="ru-RU" sz="1300" dirty="0" smtClean="0"/>
                  <a:t>          – </a:t>
                </a:r>
                <a:r>
                  <a:rPr lang="ru-RU" sz="1300" dirty="0"/>
                  <a:t>плотность энергии ветрового потока в </a:t>
                </a:r>
                <a:r>
                  <a:rPr lang="en-US" sz="1300" dirty="0"/>
                  <a:t>j</a:t>
                </a:r>
                <a:r>
                  <a:rPr lang="ru-RU" sz="1300" dirty="0"/>
                  <a:t>-м </a:t>
                </a:r>
                <a:r>
                  <a:rPr lang="ru-RU" sz="1300" dirty="0" smtClean="0"/>
                  <a:t>месяце;</a:t>
                </a:r>
                <a:endParaRPr lang="en-US" sz="1300" dirty="0" smtClean="0"/>
              </a:p>
              <a:p>
                <a:pPr marL="0" indent="0">
                  <a:buNone/>
                </a:pPr>
                <a:endParaRPr lang="ru-RU" sz="13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13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300" i="1" dirty="0" err="1" smtClean="0"/>
                  <a:t>T</a:t>
                </a:r>
                <a:r>
                  <a:rPr lang="en-US" sz="1300" i="1" baseline="-25000" dirty="0" err="1" smtClean="0"/>
                  <a:t>j</a:t>
                </a:r>
                <a:r>
                  <a:rPr lang="ru-RU" sz="1300" dirty="0" smtClean="0"/>
                  <a:t>– </a:t>
                </a:r>
                <a:r>
                  <a:rPr lang="ru-RU" sz="1300" dirty="0"/>
                  <a:t>количество часов в </a:t>
                </a:r>
                <a:r>
                  <a:rPr lang="en-US" sz="1300" dirty="0"/>
                  <a:t>j</a:t>
                </a:r>
                <a:r>
                  <a:rPr lang="ru-RU" sz="1300" dirty="0"/>
                  <a:t>-м месяце, час;</a:t>
                </a:r>
              </a:p>
              <a:p>
                <a:pPr marL="0" indent="0">
                  <a:buNone/>
                </a:pPr>
                <a:r>
                  <a:rPr lang="ru-RU" sz="1300" dirty="0" smtClean="0"/>
                  <a:t>– </a:t>
                </a:r>
                <a:r>
                  <a:rPr lang="ru-RU" sz="1300" dirty="0"/>
                  <a:t>площадь </a:t>
                </a:r>
                <a:r>
                  <a:rPr lang="ru-RU" sz="1300" dirty="0" err="1"/>
                  <a:t>ометаемой</a:t>
                </a:r>
                <a:r>
                  <a:rPr lang="ru-RU" sz="1300" dirty="0"/>
                  <a:t> поверхности, м</a:t>
                </a:r>
                <a:r>
                  <a:rPr lang="ru-RU" sz="1300" baseline="30000" dirty="0"/>
                  <a:t>2</a:t>
                </a:r>
                <a:r>
                  <a:rPr lang="ru-RU" sz="13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1300" dirty="0" smtClean="0"/>
                  <a:t>k</a:t>
                </a:r>
                <a:r>
                  <a:rPr lang="ru-RU" sz="1300" baseline="30000" dirty="0"/>
                  <a:t>Ж.-Б </a:t>
                </a:r>
                <a:r>
                  <a:rPr lang="ru-RU" sz="1300" dirty="0"/>
                  <a:t>= 0,593– коэффициент Жуковского-</a:t>
                </a:r>
                <a:r>
                  <a:rPr lang="ru-RU" sz="1300" dirty="0" err="1"/>
                  <a:t>Бетца</a:t>
                </a:r>
                <a:r>
                  <a:rPr lang="ru-RU" sz="1300" dirty="0"/>
                  <a:t> – коэффициент эффективности преобразования энергии ветрового потока идеальной ВЭУ ;</a:t>
                </a:r>
              </a:p>
              <a:p>
                <a:pPr marL="0" indent="0">
                  <a:buNone/>
                </a:pPr>
                <a:r>
                  <a:rPr lang="ru-RU" sz="1300" dirty="0"/>
                  <a:t>10</a:t>
                </a:r>
                <a:r>
                  <a:rPr lang="ru-RU" sz="1300" baseline="30000" dirty="0"/>
                  <a:t>-3 </a:t>
                </a:r>
                <a:r>
                  <a:rPr lang="ru-RU" sz="1300" dirty="0"/>
                  <a:t>– коэффициент перевода Вт в кВт; </a:t>
                </a:r>
              </a:p>
              <a:p>
                <a:pPr marL="0" indent="0">
                  <a:buNone/>
                </a:pPr>
                <a:r>
                  <a:rPr lang="en-US" sz="1300" dirty="0"/>
                  <a:t>N</a:t>
                </a:r>
                <a:r>
                  <a:rPr lang="ru-RU" sz="1300" baseline="30000" dirty="0"/>
                  <a:t>ВЭУ</a:t>
                </a:r>
                <a:r>
                  <a:rPr lang="ru-RU" sz="1300" dirty="0"/>
                  <a:t> – количество ВЭУ, которое можно установить на всей территории субъекта </a:t>
                </a:r>
                <a:r>
                  <a:rPr lang="ru-RU" sz="1300" dirty="0" smtClean="0"/>
                  <a:t>в </a:t>
                </a:r>
                <a:r>
                  <a:rPr lang="ru-RU" sz="1300" dirty="0"/>
                  <a:t>узлах </a:t>
                </a:r>
                <a:r>
                  <a:rPr lang="ru-RU" sz="1300" dirty="0" smtClean="0"/>
                  <a:t>квадратной</a:t>
                </a:r>
              </a:p>
              <a:p>
                <a:pPr marL="0" indent="0">
                  <a:buNone/>
                </a:pPr>
                <a:r>
                  <a:rPr lang="ru-RU" sz="1300" dirty="0"/>
                  <a:t>сетки со стороной, пропорциональной диаметру ветроколеса, шт.;</a:t>
                </a:r>
              </a:p>
              <a:p>
                <a:pPr marL="0" indent="0">
                  <a:buNone/>
                </a:pPr>
                <a:r>
                  <a:rPr lang="en-US" sz="1300" dirty="0"/>
                  <a:t>D</a:t>
                </a:r>
                <a:r>
                  <a:rPr lang="ru-RU" sz="1300" dirty="0"/>
                  <a:t> – диаметр ветроколеса ВЭУ, м</a:t>
                </a:r>
                <a:r>
                  <a:rPr lang="ru-RU" sz="1300" baseline="30000" dirty="0"/>
                  <a:t>2</a:t>
                </a:r>
                <a:r>
                  <a:rPr lang="ru-RU" sz="1300" dirty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3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30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ru-RU" sz="1300">
                            <a:latin typeface="Cambria Math"/>
                          </a:rPr>
                          <m:t>общ</m:t>
                        </m:r>
                      </m:sub>
                      <m:sup>
                        <m:r>
                          <a:rPr lang="ru-RU" sz="1300">
                            <a:latin typeface="Cambria Math"/>
                          </a:rPr>
                          <m:t>тер.</m:t>
                        </m:r>
                      </m:sup>
                    </m:sSubSup>
                  </m:oMath>
                </a14:m>
                <a:r>
                  <a:rPr lang="ru-RU" sz="1300" dirty="0"/>
                  <a:t>  – общая площадь территории субъекта, км</a:t>
                </a:r>
                <a:r>
                  <a:rPr lang="ru-RU" sz="1300" baseline="30000" dirty="0"/>
                  <a:t>2</a:t>
                </a:r>
                <a:r>
                  <a:rPr lang="ru-RU" sz="1300" dirty="0"/>
                  <a:t>;</a:t>
                </a:r>
              </a:p>
              <a:p>
                <a:pPr marL="0" indent="0">
                  <a:buNone/>
                </a:pPr>
                <a:r>
                  <a:rPr lang="en-US" sz="1300" dirty="0"/>
                  <a:t>n</a:t>
                </a:r>
                <a:r>
                  <a:rPr lang="ru-RU" sz="1300" dirty="0"/>
                  <a:t> – количество диаметров ветроколеса ВЭУ.</a:t>
                </a:r>
              </a:p>
              <a:p>
                <a:pPr marL="0" indent="0" algn="just">
                  <a:buNone/>
                </a:pPr>
                <a:endParaRPr lang="ru-RU" sz="1300" dirty="0"/>
              </a:p>
              <a:p>
                <a:endParaRPr lang="ru-RU" sz="1400" dirty="0"/>
              </a:p>
              <a:p>
                <a:pPr marL="0" indent="0">
                  <a:buNone/>
                </a:pPr>
                <a:endParaRPr lang="ru-RU" sz="1400" dirty="0"/>
              </a:p>
              <a:p>
                <a:pPr marL="468000" indent="-457200">
                  <a:buNone/>
                </a:pPr>
                <a:endParaRPr lang="ru-RU" sz="1400" dirty="0"/>
              </a:p>
              <a:p>
                <a:pPr marL="468000" indent="-457200">
                  <a:buNone/>
                </a:pPr>
                <a:endParaRPr lang="ru-RU" sz="1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8640960" cy="4637112"/>
              </a:xfrm>
              <a:blipFill rotWithShape="1">
                <a:blip r:embed="rId3"/>
                <a:stretch>
                  <a:fillRect l="-71" b="-9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10</a:t>
            </a:fld>
            <a:endParaRPr lang="en-US" alt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028"/>
            <a:ext cx="686666" cy="45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451109"/>
              </p:ext>
            </p:extLst>
          </p:nvPr>
        </p:nvGraphicFramePr>
        <p:xfrm>
          <a:off x="107504" y="4293096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Формула" r:id="rId5" imgW="342751" imgH="203112" progId="Equation.3">
                  <p:embed/>
                </p:oleObj>
              </mc:Choice>
              <mc:Fallback>
                <p:oleObj name="Формула" r:id="rId5" imgW="342751" imgH="203112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293096"/>
                        <a:ext cx="3429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921817"/>
              </p:ext>
            </p:extLst>
          </p:nvPr>
        </p:nvGraphicFramePr>
        <p:xfrm>
          <a:off x="2555776" y="2132856"/>
          <a:ext cx="281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Формула" r:id="rId7" imgW="2819400" imgH="444500" progId="Equation.3">
                  <p:embed/>
                </p:oleObj>
              </mc:Choice>
              <mc:Fallback>
                <p:oleObj name="Формула" r:id="rId7" imgW="2819400" imgH="4445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132856"/>
                        <a:ext cx="2819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57594"/>
              </p:ext>
            </p:extLst>
          </p:nvPr>
        </p:nvGraphicFramePr>
        <p:xfrm>
          <a:off x="3563888" y="2564904"/>
          <a:ext cx="1066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Формула" r:id="rId9" imgW="1066337" imgH="203112" progId="Equation.3">
                  <p:embed/>
                </p:oleObj>
              </mc:Choice>
              <mc:Fallback>
                <p:oleObj name="Формула" r:id="rId9" imgW="1066337" imgH="203112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564904"/>
                        <a:ext cx="10668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8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Технический </a:t>
            </a:r>
            <a:r>
              <a:rPr lang="ru-RU" sz="2400" dirty="0"/>
              <a:t>потенциал энергии ветра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40960" cy="4637112"/>
          </a:xfrm>
        </p:spPr>
        <p:txBody>
          <a:bodyPr/>
          <a:lstStyle/>
          <a:p>
            <a:r>
              <a:rPr lang="ru-RU" sz="1400" dirty="0"/>
              <a:t>Технический потенциал </a:t>
            </a:r>
            <a:r>
              <a:rPr lang="ru-RU" sz="1400" dirty="0" smtClean="0"/>
              <a:t>энергии </a:t>
            </a:r>
            <a:r>
              <a:rPr lang="ru-RU" sz="1400" dirty="0"/>
              <a:t>ветра – это количество электроэнергии, которое может быть выработано из энергии ветрового потока при существующем уровне развития технологий с учетом ограничений по размещению объектов ВИЭ по видам земель.</a:t>
            </a:r>
          </a:p>
          <a:p>
            <a:pPr marL="0" indent="0">
              <a:buNone/>
            </a:pPr>
            <a:r>
              <a:rPr lang="ru-RU" sz="1400" dirty="0"/>
              <a:t> </a:t>
            </a:r>
          </a:p>
          <a:p>
            <a:pPr marL="0" indent="0">
              <a:buNone/>
            </a:pPr>
            <a:r>
              <a:rPr lang="ru-RU" sz="1400" dirty="0"/>
              <a:t> 								</a:t>
            </a:r>
          </a:p>
          <a:p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где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 </a:t>
            </a:r>
            <a:r>
              <a:rPr lang="en-US" sz="1400" dirty="0" err="1" smtClean="0"/>
              <a:t>Tekh</a:t>
            </a:r>
            <a:r>
              <a:rPr lang="ru-RU" sz="1400" dirty="0" smtClean="0"/>
              <a:t> </a:t>
            </a:r>
            <a:r>
              <a:rPr lang="ru-RU" sz="1400" dirty="0"/>
              <a:t>– технический потенциал </a:t>
            </a:r>
            <a:r>
              <a:rPr lang="ru-RU" sz="1400" dirty="0" smtClean="0"/>
              <a:t>энергии </a:t>
            </a:r>
            <a:r>
              <a:rPr lang="ru-RU" sz="1400" dirty="0"/>
              <a:t>ветра, кВтч/год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– </a:t>
            </a:r>
            <a:r>
              <a:rPr lang="ru-RU" sz="1400" dirty="0"/>
              <a:t>технический параметр конкретного типа ВЭУ, выдаваемый производителем, и характеризующий мощность электрической энергии, вырабатываемой ВЭУ при скорости ветра </a:t>
            </a:r>
            <a:r>
              <a:rPr lang="en-US" sz="1400" dirty="0"/>
              <a:t>v</a:t>
            </a:r>
            <a:r>
              <a:rPr lang="en-US" sz="1400" baseline="-25000" dirty="0"/>
              <a:t>i</a:t>
            </a:r>
            <a:r>
              <a:rPr lang="ru-RU" sz="1400" dirty="0"/>
              <a:t> . Зависимость  от </a:t>
            </a:r>
            <a:r>
              <a:rPr lang="en-US" sz="1400" dirty="0"/>
              <a:t>v</a:t>
            </a:r>
            <a:r>
              <a:rPr lang="en-US" sz="1400" baseline="-25000" dirty="0"/>
              <a:t>i</a:t>
            </a:r>
            <a:r>
              <a:rPr lang="ru-RU" sz="1400" dirty="0"/>
              <a:t> представляется либо в виде таблицы, либо в виде кривой для каждой модели </a:t>
            </a:r>
            <a:r>
              <a:rPr lang="ru-RU" sz="1400" dirty="0" err="1"/>
              <a:t>ветрогенератора</a:t>
            </a:r>
            <a:r>
              <a:rPr lang="ru-RU" sz="1400" dirty="0"/>
              <a:t>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– </a:t>
            </a:r>
            <a:r>
              <a:rPr lang="ru-RU" sz="1400" dirty="0"/>
              <a:t>количество ВЭУ, которое можно установить на потенциально доступных территориях </a:t>
            </a:r>
            <a:endParaRPr lang="ru-RU" sz="1400" dirty="0" smtClean="0"/>
          </a:p>
          <a:p>
            <a:r>
              <a:rPr lang="ru-RU" sz="1400" dirty="0" smtClean="0"/>
              <a:t>субъекта</a:t>
            </a:r>
            <a:r>
              <a:rPr lang="ru-RU" sz="1400" dirty="0"/>
              <a:t>;</a:t>
            </a:r>
          </a:p>
          <a:p>
            <a:r>
              <a:rPr lang="ru-RU" sz="1400" dirty="0"/>
              <a:t> </a:t>
            </a:r>
            <a:r>
              <a:rPr lang="en-US" sz="1400" i="1" dirty="0" err="1"/>
              <a:t>t</a:t>
            </a:r>
            <a:r>
              <a:rPr lang="en-US" sz="1400" i="1" baseline="-25000" dirty="0" err="1"/>
              <a:t>ij</a:t>
            </a:r>
            <a:r>
              <a:rPr lang="ru-RU" sz="1400" dirty="0"/>
              <a:t> – повторяемость  скорости ветра в </a:t>
            </a:r>
            <a:r>
              <a:rPr lang="en-US" sz="1400" i="1" dirty="0" err="1"/>
              <a:t>i</a:t>
            </a:r>
            <a:r>
              <a:rPr lang="ru-RU" sz="1400" i="1" dirty="0"/>
              <a:t>-</a:t>
            </a:r>
            <a:r>
              <a:rPr lang="ru-RU" sz="1400" dirty="0"/>
              <a:t>ой градации в </a:t>
            </a:r>
            <a:r>
              <a:rPr lang="en-US" sz="1400" i="1" dirty="0"/>
              <a:t>j</a:t>
            </a:r>
            <a:r>
              <a:rPr lang="ru-RU" sz="1400" dirty="0"/>
              <a:t>-ом месяце;</a:t>
            </a:r>
          </a:p>
          <a:p>
            <a:r>
              <a:rPr lang="en-US" sz="1400" i="1" dirty="0" err="1"/>
              <a:t>T</a:t>
            </a:r>
            <a:r>
              <a:rPr lang="en-US" sz="1400" i="1" baseline="-25000" dirty="0" err="1"/>
              <a:t>j</a:t>
            </a:r>
            <a:r>
              <a:rPr lang="ru-RU" sz="1400" i="1" dirty="0"/>
              <a:t>. –</a:t>
            </a:r>
            <a:r>
              <a:rPr lang="ru-RU" sz="1400" dirty="0"/>
              <a:t> количество часов в </a:t>
            </a:r>
            <a:r>
              <a:rPr lang="en-US" sz="1400" dirty="0"/>
              <a:t>j</a:t>
            </a:r>
            <a:r>
              <a:rPr lang="ru-RU" sz="1400" dirty="0"/>
              <a:t>-м месяце, час.</a:t>
            </a:r>
          </a:p>
          <a:p>
            <a:endParaRPr lang="ru-RU" sz="1300" dirty="0" smtClean="0"/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</a:t>
            </a:r>
          </a:p>
          <a:p>
            <a:pPr marL="0" indent="0">
              <a:buNone/>
            </a:pPr>
            <a:endParaRPr lang="ru-RU" sz="1300" dirty="0"/>
          </a:p>
          <a:p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11</a:t>
            </a:fld>
            <a:endParaRPr lang="en-US" alt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46354"/>
              </p:ext>
            </p:extLst>
          </p:nvPr>
        </p:nvGraphicFramePr>
        <p:xfrm>
          <a:off x="2741613" y="2349500"/>
          <a:ext cx="23860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Формула" r:id="rId3" imgW="1790640" imgH="444240" progId="Equation.3">
                  <p:embed/>
                </p:oleObj>
              </mc:Choice>
              <mc:Fallback>
                <p:oleObj name="Формула" r:id="rId3" imgW="1790640" imgH="44424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2349500"/>
                        <a:ext cx="2386012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439265"/>
              </p:ext>
            </p:extLst>
          </p:nvPr>
        </p:nvGraphicFramePr>
        <p:xfrm>
          <a:off x="323528" y="3429000"/>
          <a:ext cx="504056" cy="38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Формула" r:id="rId5" imgW="152334" imgH="228501" progId="Equation.3">
                  <p:embed/>
                </p:oleObj>
              </mc:Choice>
              <mc:Fallback>
                <p:oleObj name="Формула" r:id="rId5" imgW="152334" imgH="228501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429000"/>
                        <a:ext cx="504056" cy="38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332457"/>
              </p:ext>
            </p:extLst>
          </p:nvPr>
        </p:nvGraphicFramePr>
        <p:xfrm>
          <a:off x="251520" y="4365104"/>
          <a:ext cx="567834" cy="38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Формула" r:id="rId7" imgW="355446" imgH="241195" progId="Equation.3">
                  <p:embed/>
                </p:oleObj>
              </mc:Choice>
              <mc:Fallback>
                <p:oleObj name="Формула" r:id="rId7" imgW="355446" imgH="241195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365104"/>
                        <a:ext cx="567834" cy="385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1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Технический </a:t>
            </a:r>
            <a:r>
              <a:rPr lang="ru-RU" sz="2400" dirty="0"/>
              <a:t>потенциал энергии ветра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40960" cy="4637112"/>
          </a:xfrm>
        </p:spPr>
        <p:txBody>
          <a:bodyPr/>
          <a:lstStyle/>
          <a:p>
            <a:r>
              <a:rPr lang="ru-RU" sz="1400" dirty="0"/>
              <a:t>На основании анализа баз данных технических характеристик </a:t>
            </a:r>
            <a:r>
              <a:rPr lang="ru-RU" sz="1400" dirty="0" err="1"/>
              <a:t>ветрогенераторов</a:t>
            </a:r>
            <a:r>
              <a:rPr lang="ru-RU" sz="1400" dirty="0"/>
              <a:t> и информации о реализованных проектах для оценки технического потенциала использования энергии ветра были выбраны три модели </a:t>
            </a:r>
            <a:r>
              <a:rPr lang="ru-RU" sz="1400" dirty="0" err="1"/>
              <a:t>ветрогенераторов</a:t>
            </a:r>
            <a:r>
              <a:rPr lang="ru-RU" sz="1400" dirty="0"/>
              <a:t>:  30 м -  </a:t>
            </a:r>
            <a:r>
              <a:rPr lang="en-US" sz="1400" dirty="0"/>
              <a:t>VERGNET</a:t>
            </a:r>
            <a:r>
              <a:rPr lang="ru-RU" sz="1400" dirty="0"/>
              <a:t>  GEV MP R 275 </a:t>
            </a:r>
            <a:r>
              <a:rPr lang="ru-RU" sz="1400" dirty="0" err="1"/>
              <a:t>kW</a:t>
            </a:r>
            <a:r>
              <a:rPr lang="ru-RU" sz="1400" dirty="0"/>
              <a:t>, 50 м – </a:t>
            </a:r>
            <a:r>
              <a:rPr lang="en-US" sz="1400" dirty="0"/>
              <a:t>ENERCON</a:t>
            </a:r>
            <a:r>
              <a:rPr lang="ru-RU" sz="1400" dirty="0"/>
              <a:t> </a:t>
            </a:r>
            <a:r>
              <a:rPr lang="ru-RU" sz="1400" dirty="0" smtClean="0"/>
              <a:t>E-</a:t>
            </a:r>
            <a:r>
              <a:rPr lang="en-US" sz="1400" dirty="0" smtClean="0"/>
              <a:t>53</a:t>
            </a:r>
            <a:r>
              <a:rPr lang="ru-RU" sz="1400" dirty="0" smtClean="0"/>
              <a:t> 8</a:t>
            </a:r>
            <a:r>
              <a:rPr lang="en-US" sz="1400" dirty="0" smtClean="0"/>
              <a:t>1</a:t>
            </a:r>
            <a:r>
              <a:rPr lang="ru-RU" sz="1400" dirty="0" smtClean="0"/>
              <a:t>0 </a:t>
            </a:r>
            <a:r>
              <a:rPr lang="ru-RU" sz="1400" dirty="0" err="1"/>
              <a:t>kW</a:t>
            </a:r>
            <a:r>
              <a:rPr lang="ru-RU" sz="1400" dirty="0"/>
              <a:t>, 100 м - </a:t>
            </a:r>
            <a:r>
              <a:rPr lang="en-US" sz="1400" dirty="0"/>
              <a:t>ENERCON</a:t>
            </a:r>
            <a:r>
              <a:rPr lang="ru-RU" sz="1400" dirty="0"/>
              <a:t>  </a:t>
            </a:r>
            <a:r>
              <a:rPr lang="ru-RU" sz="1400" dirty="0" smtClean="0"/>
              <a:t>E-1</a:t>
            </a:r>
            <a:r>
              <a:rPr lang="en-US" sz="1400" dirty="0" smtClean="0"/>
              <a:t>15</a:t>
            </a:r>
            <a:r>
              <a:rPr lang="ru-RU" sz="1400" dirty="0" smtClean="0"/>
              <a:t> 30</a:t>
            </a:r>
            <a:r>
              <a:rPr lang="en-US" sz="1400" dirty="0" smtClean="0"/>
              <a:t>0</a:t>
            </a:r>
            <a:r>
              <a:rPr lang="ru-RU" sz="1400" dirty="0" smtClean="0"/>
              <a:t>0 </a:t>
            </a:r>
            <a:r>
              <a:rPr lang="ru-RU" sz="1400" dirty="0" err="1"/>
              <a:t>kW</a:t>
            </a:r>
            <a:r>
              <a:rPr lang="ru-RU" sz="1400" dirty="0"/>
              <a:t>. Модели фирмы </a:t>
            </a:r>
            <a:r>
              <a:rPr lang="en-US" sz="1400" dirty="0"/>
              <a:t>ENERCON</a:t>
            </a:r>
            <a:r>
              <a:rPr lang="ru-RU" sz="1400" dirty="0"/>
              <a:t> одни из наиболее распространенных на мировом рынке, используют передовые инновационные технологии генератора на постоянных магнитах прямого привода, характеризуются высокой эффективностью. Модель фирмы </a:t>
            </a:r>
            <a:r>
              <a:rPr lang="en-US" sz="1400" dirty="0"/>
              <a:t>VERGNET</a:t>
            </a:r>
            <a:r>
              <a:rPr lang="ru-RU" sz="1400" dirty="0"/>
              <a:t> разработана для эксплуатации в труднодоступных зонах, обладает </a:t>
            </a:r>
            <a:r>
              <a:rPr lang="ru-RU" sz="1400" dirty="0" err="1"/>
              <a:t>самовозводящейся</a:t>
            </a:r>
            <a:r>
              <a:rPr lang="ru-RU" sz="1400" dirty="0"/>
              <a:t> конструкцией,  и в России уже имеется опыт установки и эксплуатации данного оборудования. </a:t>
            </a:r>
            <a:r>
              <a:rPr lang="ru-RU" sz="1400" dirty="0" smtClean="0"/>
              <a:t>Значения </a:t>
            </a:r>
            <a:r>
              <a:rPr lang="ru-RU" sz="1400" dirty="0"/>
              <a:t>величины технического потенциала   рассчитываются   в узлах координатной сетки с  шагом 1</a:t>
            </a:r>
            <a:r>
              <a:rPr lang="ru-RU" sz="1400" baseline="30000" dirty="0"/>
              <a:t>о</a:t>
            </a:r>
            <a:r>
              <a:rPr lang="ru-RU" sz="1400" dirty="0"/>
              <a:t>. Затем для каждого субъекта и соответствующих зон энергоснабжения определяются средневзвешенные значения  для выбранных моделей.</a:t>
            </a:r>
          </a:p>
          <a:p>
            <a:endParaRPr lang="ru-RU" sz="1300" dirty="0" smtClean="0"/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</a:t>
            </a:r>
          </a:p>
          <a:p>
            <a:pPr marL="0" indent="0">
              <a:buNone/>
            </a:pPr>
            <a:endParaRPr lang="ru-RU" sz="1300" dirty="0"/>
          </a:p>
          <a:p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12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3423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Результаты расчета валового и технического потенциала энергии ветра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40960" cy="4637112"/>
          </a:xfrm>
        </p:spPr>
        <p:txBody>
          <a:bodyPr/>
          <a:lstStyle/>
          <a:p>
            <a:r>
              <a:rPr lang="ru-RU" sz="1300" dirty="0" smtClean="0"/>
              <a:t>Валовый потенциал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</a:t>
            </a:r>
          </a:p>
          <a:p>
            <a:pPr marL="0" indent="0">
              <a:buNone/>
            </a:pPr>
            <a:endParaRPr lang="ru-RU" sz="1300" dirty="0"/>
          </a:p>
          <a:p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 smtClean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 smtClean="0"/>
          </a:p>
          <a:p>
            <a:pPr marL="468000" indent="-457200"/>
            <a:r>
              <a:rPr lang="ru-RU" sz="1400" dirty="0" smtClean="0"/>
              <a:t>Технический потенциал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13</a:t>
            </a:fld>
            <a:endParaRPr lang="en-US" alt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73742"/>
              </p:ext>
            </p:extLst>
          </p:nvPr>
        </p:nvGraphicFramePr>
        <p:xfrm>
          <a:off x="457200" y="4290132"/>
          <a:ext cx="8229598" cy="1803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424"/>
                <a:gridCol w="1944216"/>
                <a:gridCol w="1183193"/>
                <a:gridCol w="874353"/>
                <a:gridCol w="874353"/>
                <a:gridCol w="874353"/>
                <a:gridCol w="874353"/>
                <a:gridCol w="874353"/>
              </a:tblGrid>
              <a:tr h="1195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Зона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Субъект РФ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 высоте 30 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 высоте 50 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На высоте 100 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Технический потенциал энергии ветра (за год)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Технический потенциал  энергии ветра (за год)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Технический потенциал энергии ветра (за год)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млрд кВт*ч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 т у.т.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млрд кВт*ч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 т у.т.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млрд кВт*ч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 т у.т.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</a:tr>
              <a:tr h="119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Россия в целом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8422,69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1034,87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13717,15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1685,38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19030,13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2338,17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</a:tr>
              <a:tr h="119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 в зоне ОЭС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5197,99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638,66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8508,35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1045,39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11866,55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1458,01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</a:tr>
              <a:tr h="119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 в зоне ИЭС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93,52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122,03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14,99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</a:tr>
              <a:tr h="213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 в зоне децентрализованного энергоснабжения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3164,10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388,76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5115,28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628,50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7041,55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865,17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</a:tr>
              <a:tr h="119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Республика Адыгея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</a:tr>
              <a:tr h="119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 в зоне ОЭС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</a:tr>
              <a:tr h="119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 в зоне ИЭС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---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---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---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---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---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---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</a:tr>
              <a:tr h="213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 в зоне децентрализованного энергоснабжения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---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---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---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---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---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---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87" marR="6687" marT="6687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923494"/>
              </p:ext>
            </p:extLst>
          </p:nvPr>
        </p:nvGraphicFramePr>
        <p:xfrm>
          <a:off x="467544" y="1700808"/>
          <a:ext cx="8229599" cy="2302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312"/>
                <a:gridCol w="1852263"/>
                <a:gridCol w="778312"/>
                <a:gridCol w="766246"/>
                <a:gridCol w="466083"/>
                <a:gridCol w="764737"/>
                <a:gridCol w="742112"/>
                <a:gridCol w="425357"/>
                <a:gridCol w="742112"/>
                <a:gridCol w="470608"/>
                <a:gridCol w="443457"/>
              </a:tblGrid>
              <a:tr h="1380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Зона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Субъект РФ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 высоте 30 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 высоте 50 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На высоте 100 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Плотность энергии ветрового потока, Вт/м^2 вертикальной поверхности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Валовый потенциал (за год)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Плотность энергии ветрового потока, Вт/м^2 вертикальной поверхности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Валовый потенциал (за год)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Плотность энергии ветрового потока, Вт/м^2 вертикальной поверхности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Валовый потенциал (за год)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млрд. кВт∙час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т у.т.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млрд. кВт∙час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т у.т.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млрд. кВт∙час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т у.т.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</a:tr>
              <a:tr h="138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Россия в целом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113,77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79 435,25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9 759,96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142,82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99 719,11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12 252,18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195,00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136 153,06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16 728,70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</a:tr>
              <a:tr h="138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 том числе в зоне ОЭС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103,09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32 551,39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3 999,49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129,55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40 908,10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5 026,25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176,94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55 873,00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6 864,94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</a:tr>
              <a:tr h="138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 том числе в зоне ИЭС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183,40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3 093,92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380,14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228,84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3 860,45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474,32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312,81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5 276,96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648,36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</a:tr>
              <a:tr h="269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 том числе в зоне децентрализованного энергоснабжения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119,78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43 789,94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5 380,33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150,31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54 950,56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6 751,60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205,16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75 003,10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9 215,40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</a:tr>
              <a:tr h="138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Республика Адыгея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111,41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35,39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4,35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140,01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44,48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5,46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190,98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60,67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7,45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</a:tr>
              <a:tr h="138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 том числе в зоне ОЭС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111,41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35,39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4,35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140,01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44,48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5,46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190,98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60,67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7,45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</a:tr>
              <a:tr h="138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 том числе в зоне ИЭС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</a:tr>
              <a:tr h="269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 том числе в зоне децентрализованного энергоснабжения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44" marR="5244" marT="52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4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Результаты расчета валового и технического потенциала энергии ветра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40960" cy="4637112"/>
          </a:xfrm>
        </p:spPr>
        <p:txBody>
          <a:bodyPr/>
          <a:lstStyle/>
          <a:p>
            <a:endParaRPr lang="ru-RU" sz="1300" dirty="0" smtClean="0"/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</a:t>
            </a:r>
          </a:p>
          <a:p>
            <a:pPr marL="0" indent="0">
              <a:buNone/>
            </a:pPr>
            <a:endParaRPr lang="ru-RU" sz="1300" dirty="0"/>
          </a:p>
          <a:p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14</a:t>
            </a:fld>
            <a:endParaRPr lang="en-US" alt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9" y="1412775"/>
            <a:ext cx="254053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41702"/>
            <a:ext cx="2561250" cy="1771273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443071"/>
            <a:ext cx="2455893" cy="1820535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7" y="3789042"/>
            <a:ext cx="2578001" cy="1867762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803370"/>
            <a:ext cx="2489242" cy="1853434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89" y="3803370"/>
            <a:ext cx="2527901" cy="1867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Рекомендации </a:t>
            </a:r>
            <a:r>
              <a:rPr lang="ru-RU" sz="2400" dirty="0"/>
              <a:t>и 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748464" cy="4896544"/>
          </a:xfrm>
        </p:spPr>
        <p:txBody>
          <a:bodyPr/>
          <a:lstStyle/>
          <a:p>
            <a:pPr lvl="0"/>
            <a:r>
              <a:rPr lang="ru-RU" sz="1300" dirty="0"/>
              <a:t>Необходима разработка более эффективных методов определения ветровых ресурсов и выявления областей с богатыми и  плохо используемыми ветровыми ресурсами для увеличения количества и повышения экономической эффективности </a:t>
            </a:r>
            <a:r>
              <a:rPr lang="ru-RU" sz="1300" dirty="0" err="1"/>
              <a:t>ветроэлектростанций</a:t>
            </a:r>
            <a:r>
              <a:rPr lang="ru-RU" sz="1300" dirty="0"/>
              <a:t>. Современные методики должны быть улучшены так, чтобы при заданных географических координатах ветроэлектростанции на равнинной местности, местности со сложным рельефом, оффшорного расположения, хорошо или мало изученной местности, </a:t>
            </a:r>
            <a:r>
              <a:rPr lang="ru-RU" sz="1300" dirty="0" smtClean="0"/>
              <a:t>для </a:t>
            </a:r>
            <a:r>
              <a:rPr lang="ru-RU" sz="1300" dirty="0"/>
              <a:t>нее </a:t>
            </a:r>
            <a:r>
              <a:rPr lang="ru-RU" sz="1300" dirty="0" smtClean="0"/>
              <a:t>с </a:t>
            </a:r>
            <a:r>
              <a:rPr lang="ru-RU" sz="1300" dirty="0"/>
              <a:t>погрешностью не более 10 % </a:t>
            </a:r>
            <a:r>
              <a:rPr lang="ru-RU" sz="1300" dirty="0" smtClean="0"/>
              <a:t>осуществлялись прогнозы: </a:t>
            </a:r>
            <a:endParaRPr lang="ru-RU" sz="13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300" dirty="0" smtClean="0"/>
              <a:t>годового </a:t>
            </a:r>
            <a:r>
              <a:rPr lang="ru-RU" sz="1300" dirty="0"/>
              <a:t>производства энергии;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300" dirty="0" smtClean="0"/>
              <a:t>параметров  </a:t>
            </a:r>
            <a:r>
              <a:rPr lang="ru-RU" sz="1300" dirty="0"/>
              <a:t>ветра, влияющих на выбор конструкции </a:t>
            </a:r>
            <a:r>
              <a:rPr lang="ru-RU" sz="1300" dirty="0" err="1"/>
              <a:t>ветрогенератора</a:t>
            </a:r>
            <a:r>
              <a:rPr lang="ru-RU" sz="1300" dirty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300" dirty="0" smtClean="0"/>
              <a:t>оперативного </a:t>
            </a:r>
            <a:r>
              <a:rPr lang="ru-RU" sz="1300" dirty="0"/>
              <a:t>краткосрочного производства электроэнергии</a:t>
            </a:r>
            <a:br>
              <a:rPr lang="ru-RU" sz="1300" dirty="0"/>
            </a:br>
            <a:r>
              <a:rPr lang="ru-RU" sz="1300" dirty="0" smtClean="0"/>
              <a:t> и </a:t>
            </a:r>
            <a:r>
              <a:rPr lang="ru-RU" sz="1300" dirty="0"/>
              <a:t>параметров ветра</a:t>
            </a:r>
            <a:r>
              <a:rPr lang="ru-RU" sz="1300" dirty="0" smtClean="0"/>
              <a:t>.</a:t>
            </a:r>
          </a:p>
          <a:p>
            <a:pPr lvl="0">
              <a:buNone/>
            </a:pPr>
            <a:endParaRPr lang="ru-RU" sz="1300" dirty="0"/>
          </a:p>
          <a:p>
            <a:endParaRPr lang="ru-RU" sz="1300" dirty="0" smtClean="0"/>
          </a:p>
          <a:p>
            <a:pPr lvl="0"/>
            <a:r>
              <a:rPr lang="ru-RU" sz="1300" dirty="0"/>
              <a:t>Основные  методические направления должны быть развиты</a:t>
            </a:r>
            <a:br>
              <a:rPr lang="ru-RU" sz="1300" dirty="0"/>
            </a:br>
            <a:r>
              <a:rPr lang="ru-RU" sz="1300" dirty="0"/>
              <a:t>в прикладных исследованиях:</a:t>
            </a:r>
          </a:p>
          <a:p>
            <a:pPr lvl="0"/>
            <a:r>
              <a:rPr lang="ru-RU" sz="1300" dirty="0"/>
              <a:t>выбор площадок для ветроэлектростанций в условиях сложного </a:t>
            </a:r>
            <a:r>
              <a:rPr lang="ru-RU" sz="1300" dirty="0" smtClean="0"/>
              <a:t>рельефа;</a:t>
            </a:r>
            <a:endParaRPr lang="ru-RU" sz="1300" dirty="0"/>
          </a:p>
          <a:p>
            <a:pPr lvl="0"/>
            <a:r>
              <a:rPr lang="ru-RU" sz="1300" dirty="0"/>
              <a:t>аэродинамическое взаимовлияние </a:t>
            </a:r>
            <a:r>
              <a:rPr lang="ru-RU" sz="1300" dirty="0" err="1"/>
              <a:t>ветрогенераторов</a:t>
            </a:r>
            <a:r>
              <a:rPr lang="ru-RU" sz="1300" dirty="0"/>
              <a:t> и </a:t>
            </a:r>
            <a:r>
              <a:rPr lang="ru-RU" sz="1300" dirty="0" err="1"/>
              <a:t>ветропарков</a:t>
            </a:r>
            <a:r>
              <a:rPr lang="ru-RU" sz="1300" dirty="0"/>
              <a:t>;</a:t>
            </a:r>
          </a:p>
          <a:p>
            <a:pPr lvl="0"/>
            <a:r>
              <a:rPr lang="ru-RU" sz="1300" dirty="0" smtClean="0"/>
              <a:t>условия </a:t>
            </a:r>
            <a:r>
              <a:rPr lang="ru-RU" sz="1300" dirty="0"/>
              <a:t>экстремальных ветров;</a:t>
            </a:r>
          </a:p>
          <a:p>
            <a:pPr lvl="0"/>
            <a:r>
              <a:rPr lang="ru-RU" sz="1300" dirty="0"/>
              <a:t>ветровой профиль  на высотах менее 50 и более 100 м;</a:t>
            </a:r>
          </a:p>
          <a:p>
            <a:pPr lvl="0"/>
            <a:r>
              <a:rPr lang="ru-RU" sz="1300" dirty="0"/>
              <a:t>краткосрочное прогнозирование.</a:t>
            </a:r>
          </a:p>
          <a:p>
            <a:pPr>
              <a:buNone/>
            </a:pPr>
            <a:endParaRPr lang="ru-RU" sz="1300" dirty="0" smtClean="0"/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</a:t>
            </a:r>
          </a:p>
          <a:p>
            <a:pPr marL="0" indent="0">
              <a:buNone/>
            </a:pPr>
            <a:endParaRPr lang="ru-RU" sz="1300" dirty="0"/>
          </a:p>
          <a:p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15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635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Рекомендации </a:t>
            </a:r>
            <a:r>
              <a:rPr lang="ru-RU" sz="2400" dirty="0"/>
              <a:t>и 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40960" cy="4637112"/>
          </a:xfrm>
        </p:spPr>
        <p:txBody>
          <a:bodyPr/>
          <a:lstStyle/>
          <a:p>
            <a:pPr lvl="0"/>
            <a:r>
              <a:rPr lang="ru-RU" sz="1300" dirty="0"/>
              <a:t>Также рекомендуется</a:t>
            </a:r>
            <a:r>
              <a:rPr lang="en-US" sz="1300" dirty="0"/>
              <a:t>: </a:t>
            </a:r>
            <a:endParaRPr lang="ru-RU" sz="13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300" dirty="0"/>
              <a:t>Ежегодный мониторинг отчетов развития ветроэнергетической отрасли ЕС, США. Китая, Индии, стран БРИКС.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300" dirty="0"/>
              <a:t>Ежегодный мониторинг специализированных годовых отчетов Международного Энергетического Агентства (IEA), Международного Агентства по Возобновляемой Энергии (IRENA), Всемирного Совета</a:t>
            </a:r>
            <a:br>
              <a:rPr lang="ru-RU" sz="1300" dirty="0"/>
            </a:br>
            <a:r>
              <a:rPr lang="ru-RU" sz="1300" dirty="0"/>
              <a:t>по Ветроэнергетике (GWEC), Европейской Ветроэнергетической Ассоциации (EWEA), национальных ветроэнергетических ассоциаций.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300" dirty="0"/>
              <a:t>Ежегодный мониторинг материалов международных </a:t>
            </a:r>
            <a:r>
              <a:rPr lang="ru-RU" sz="1300" dirty="0" smtClean="0"/>
              <a:t>конференций и </a:t>
            </a:r>
            <a:r>
              <a:rPr lang="ru-RU" sz="1300" dirty="0"/>
              <a:t>выставок в области </a:t>
            </a:r>
            <a:endParaRPr lang="ru-RU" sz="1300" dirty="0" smtClean="0"/>
          </a:p>
          <a:p>
            <a:pPr lvl="0">
              <a:buNone/>
            </a:pPr>
            <a:r>
              <a:rPr lang="ru-RU" sz="1300" dirty="0" smtClean="0"/>
              <a:t>       ветроэнергетики</a:t>
            </a:r>
            <a:r>
              <a:rPr lang="ru-RU" sz="1300" dirty="0"/>
              <a:t>.</a:t>
            </a:r>
          </a:p>
          <a:p>
            <a:pPr lvl="0"/>
            <a:r>
              <a:rPr lang="ru-RU" sz="1300" dirty="0" smtClean="0"/>
              <a:t>Требуется </a:t>
            </a:r>
            <a:r>
              <a:rPr lang="ru-RU" sz="1300" dirty="0"/>
              <a:t>уточнение границ зон децентрализованного энергоснабжения по данным о расположении ЛЭП и пунктов, в которых отсутствует централизованное электроснабжение (по данным сайтов РЭК, иных органов исполнительной власти субъектов Российской Федерации, </a:t>
            </a:r>
            <a:r>
              <a:rPr lang="ru-RU" sz="1300" dirty="0" err="1"/>
              <a:t>энергоснабжающих</a:t>
            </a:r>
            <a:r>
              <a:rPr lang="ru-RU" sz="1300" dirty="0"/>
              <a:t> организаций). Актуализация данных выражается в их корректировке и должна быть проведена в соответствии с данными о линиях </a:t>
            </a:r>
            <a:r>
              <a:rPr lang="ru-RU" sz="1300" dirty="0" smtClean="0"/>
              <a:t>электропередач и </a:t>
            </a:r>
            <a:r>
              <a:rPr lang="ru-RU" sz="1300" dirty="0"/>
              <a:t>населенных пунктах, расположенных в зонах децентрализованного энергоснабжения.</a:t>
            </a:r>
          </a:p>
          <a:p>
            <a:pPr lvl="0"/>
            <a:r>
              <a:rPr lang="ru-RU" sz="1300" dirty="0" smtClean="0"/>
              <a:t>Необходимо </a:t>
            </a:r>
            <a:r>
              <a:rPr lang="ru-RU" sz="1300" dirty="0"/>
              <a:t>уточнение изменения границ земель </a:t>
            </a:r>
            <a:r>
              <a:rPr lang="ru-RU" sz="1300" dirty="0" err="1"/>
              <a:t>сельхозназначения</a:t>
            </a:r>
            <a:r>
              <a:rPr lang="ru-RU" sz="1300" dirty="0"/>
              <a:t>. </a:t>
            </a:r>
          </a:p>
          <a:p>
            <a:pPr lvl="0">
              <a:buNone/>
            </a:pPr>
            <a:endParaRPr lang="ru-RU" sz="1300" dirty="0"/>
          </a:p>
          <a:p>
            <a:endParaRPr lang="ru-RU" sz="1300" dirty="0" smtClean="0"/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</a:t>
            </a:r>
          </a:p>
          <a:p>
            <a:pPr marL="0" indent="0">
              <a:buNone/>
            </a:pPr>
            <a:endParaRPr lang="ru-RU" sz="1300" dirty="0"/>
          </a:p>
          <a:p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16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2678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Цели и задачи исследования</a:t>
            </a:r>
            <a:endParaRPr lang="ru-RU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637112"/>
          </a:xfrm>
        </p:spPr>
        <p:txBody>
          <a:bodyPr/>
          <a:lstStyle/>
          <a:p>
            <a:pPr marL="468000" indent="-457200">
              <a:buNone/>
            </a:pPr>
            <a:r>
              <a:rPr lang="ru-RU" sz="1300" b="1" dirty="0"/>
              <a:t>Цель  исследования</a:t>
            </a:r>
            <a:r>
              <a:rPr lang="ru-RU" sz="1300" dirty="0"/>
              <a:t>.  Одним из первых этапов   формирования  сценариев развития возобновляемой энергетики и в частности  ветроэнергетики является создание репрезентативной базы   данных о ветроэнергетических ресурсах в целом по России с детализацией по ОЭС и по субъектам российской федерации с выделением зон ИЭС и децентрализованного электроснабжения.  Эти данные являются исходной информацией  </a:t>
            </a:r>
            <a:r>
              <a:rPr lang="ru-RU" sz="1300" dirty="0" smtClean="0"/>
              <a:t>как для первичного этапа инвестиционного проектирования конкретных </a:t>
            </a:r>
            <a:r>
              <a:rPr lang="ru-RU" sz="1300" dirty="0" err="1" smtClean="0"/>
              <a:t>ветроэнергетичесих</a:t>
            </a:r>
            <a:r>
              <a:rPr lang="ru-RU" sz="1300" dirty="0" smtClean="0"/>
              <a:t> комплексов, разработки региональных программ развития </a:t>
            </a:r>
            <a:r>
              <a:rPr lang="ru-RU" sz="1300" dirty="0" err="1" smtClean="0"/>
              <a:t>ветрогенерации</a:t>
            </a:r>
            <a:r>
              <a:rPr lang="ru-RU" sz="1300" dirty="0" smtClean="0"/>
              <a:t>, так и  для </a:t>
            </a:r>
            <a:r>
              <a:rPr lang="ru-RU" sz="1300" dirty="0"/>
              <a:t>дальнейших оценок,  выводов и рекомендаций относительно государственной </a:t>
            </a:r>
            <a:r>
              <a:rPr lang="ru-RU" sz="1300" dirty="0" smtClean="0"/>
              <a:t>политики,  обоснования </a:t>
            </a:r>
            <a:r>
              <a:rPr lang="ru-RU" sz="1300" dirty="0"/>
              <a:t>мер государственной </a:t>
            </a:r>
            <a:r>
              <a:rPr lang="ru-RU" sz="1300" dirty="0" smtClean="0"/>
              <a:t>поддержки в </a:t>
            </a:r>
            <a:r>
              <a:rPr lang="ru-RU" sz="1300" dirty="0"/>
              <a:t>области ветроэнергетики</a:t>
            </a:r>
            <a:r>
              <a:rPr lang="ru-RU" sz="1300" dirty="0" smtClean="0"/>
              <a:t>,. </a:t>
            </a:r>
            <a:endParaRPr lang="ru-RU" sz="1300" dirty="0"/>
          </a:p>
          <a:p>
            <a:pPr marL="0" lvl="0" indent="0">
              <a:buNone/>
            </a:pPr>
            <a:r>
              <a:rPr lang="ru-RU" sz="1300" b="1" dirty="0" smtClean="0"/>
              <a:t>Задачи исследования</a:t>
            </a:r>
            <a:r>
              <a:rPr lang="ru-RU" sz="1300" dirty="0" smtClean="0"/>
              <a:t> </a:t>
            </a:r>
            <a:endParaRPr lang="ru-RU" sz="1300" b="1" dirty="0"/>
          </a:p>
          <a:p>
            <a:pPr lvl="0"/>
            <a:r>
              <a:rPr lang="ru-RU" sz="1300" dirty="0" smtClean="0"/>
              <a:t>Анализ и систематизация имеющейся информации о ресурсах энергии ветра </a:t>
            </a:r>
            <a:r>
              <a:rPr lang="ru-RU" sz="1300" dirty="0"/>
              <a:t>в целом по России с детализацией по ОЭС и по субъектам российской федерации с выделением зон ИЭС и децентрализованного </a:t>
            </a:r>
            <a:r>
              <a:rPr lang="ru-RU" sz="1300" dirty="0" smtClean="0"/>
              <a:t>электроснабжения,  отбор наиболее достоверной информации для её использования в данной работе;</a:t>
            </a:r>
            <a:endParaRPr lang="ru-RU" sz="1300" dirty="0"/>
          </a:p>
          <a:p>
            <a:pPr lvl="0"/>
            <a:r>
              <a:rPr lang="ru-RU" sz="1300" dirty="0" smtClean="0"/>
              <a:t>Оценка и создание базы данных ресурсов энергии ветра;</a:t>
            </a:r>
            <a:endParaRPr lang="ru-RU" sz="1300" dirty="0"/>
          </a:p>
          <a:p>
            <a:pPr lvl="0"/>
            <a:r>
              <a:rPr lang="ru-RU" sz="1300" dirty="0" smtClean="0"/>
              <a:t>Оценка и создание базы данных валового потенциала ресурсов энергии ветра;</a:t>
            </a:r>
            <a:endParaRPr lang="ru-RU" sz="1300" dirty="0"/>
          </a:p>
          <a:p>
            <a:pPr lvl="0"/>
            <a:r>
              <a:rPr lang="ru-RU" sz="1300" dirty="0"/>
              <a:t>Оценка и создание базы данных </a:t>
            </a:r>
            <a:r>
              <a:rPr lang="ru-RU" sz="1300" dirty="0" smtClean="0"/>
              <a:t>технического </a:t>
            </a:r>
            <a:r>
              <a:rPr lang="ru-RU" sz="1300" dirty="0"/>
              <a:t>потенциала ресурсов энергии ветра;</a:t>
            </a:r>
          </a:p>
          <a:p>
            <a:pPr lvl="0"/>
            <a:r>
              <a:rPr lang="ru-RU" sz="1300" dirty="0" smtClean="0"/>
              <a:t>Актуализация и детализация существующих карт распределения ресурсов </a:t>
            </a:r>
            <a:r>
              <a:rPr lang="ru-RU" sz="1300" dirty="0"/>
              <a:t>ветровой энергии с детализацией по ОЭС и по субъектам российской федерации с выделением зон ИЭС и децентрализованного электроснабжения</a:t>
            </a:r>
            <a:r>
              <a:rPr lang="ru-RU" sz="1300" dirty="0" smtClean="0"/>
              <a:t>;</a:t>
            </a:r>
          </a:p>
          <a:p>
            <a:pPr lvl="0"/>
            <a:r>
              <a:rPr lang="ru-RU" sz="1300" dirty="0" smtClean="0"/>
              <a:t>Разработка рекомендаций по актуализации информации о ресурсах энергии ветра</a:t>
            </a:r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01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Анализ,  </a:t>
            </a:r>
            <a:r>
              <a:rPr lang="ru-RU" sz="2400" dirty="0"/>
              <a:t>систематизация </a:t>
            </a:r>
            <a:r>
              <a:rPr lang="ru-RU" sz="2400" dirty="0" smtClean="0"/>
              <a:t>и отбор </a:t>
            </a:r>
            <a:r>
              <a:rPr lang="ru-RU" sz="2400" dirty="0"/>
              <a:t>наиболее достоверной информации о ресурсах энергии </a:t>
            </a:r>
            <a:r>
              <a:rPr lang="ru-RU" sz="2400" dirty="0" smtClean="0"/>
              <a:t>ветра для </a:t>
            </a:r>
            <a:r>
              <a:rPr lang="ru-RU" sz="2400" dirty="0"/>
              <a:t>её </a:t>
            </a:r>
            <a:r>
              <a:rPr lang="ru-RU" sz="2400" dirty="0" smtClean="0"/>
              <a:t>использования </a:t>
            </a:r>
            <a:r>
              <a:rPr lang="ru-RU" sz="2400" dirty="0"/>
              <a:t>в данной </a:t>
            </a:r>
            <a:r>
              <a:rPr lang="ru-RU" sz="2400" dirty="0" smtClean="0"/>
              <a:t>работе</a:t>
            </a:r>
            <a:endParaRPr lang="ru-RU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40960" cy="4637112"/>
          </a:xfrm>
        </p:spPr>
        <p:txBody>
          <a:bodyPr/>
          <a:lstStyle/>
          <a:p>
            <a:r>
              <a:rPr lang="ru-RU" sz="1300" dirty="0" smtClean="0"/>
              <a:t>Основной </a:t>
            </a:r>
            <a:r>
              <a:rPr lang="ru-RU" sz="1300" dirty="0"/>
              <a:t>исходной информацией для оценки ресурсов энергии ветра являются средние многолетние данные по распределению (повторяемости) скоростей ветра по градациям, которые отражают, какую часть времени в течение рассматриваемого периода ветер имел определенную скорость</a:t>
            </a:r>
            <a:r>
              <a:rPr lang="ru-RU" sz="1300" dirty="0" smtClean="0"/>
              <a:t>. Следовательно</a:t>
            </a:r>
            <a:r>
              <a:rPr lang="ru-RU" sz="1300" dirty="0"/>
              <a:t>, для достижения поставленной цели первоочередной задачей становится отбор наиболее достоверной информации о ветровых характеристиках, использование которой при наличии соответствующего инструментария даст требуемые результаты. </a:t>
            </a:r>
            <a:endParaRPr lang="en-US" sz="1300" dirty="0" smtClean="0"/>
          </a:p>
          <a:p>
            <a:pPr marL="0" indent="0">
              <a:buNone/>
            </a:pPr>
            <a:endParaRPr lang="ru-RU" sz="1200" dirty="0"/>
          </a:p>
          <a:p>
            <a:r>
              <a:rPr lang="ru-RU" sz="1400" dirty="0"/>
              <a:t>Источниками предоставления метеорологической информации подобного рода являются:</a:t>
            </a:r>
            <a:endParaRPr lang="en-US" sz="1400" dirty="0"/>
          </a:p>
          <a:p>
            <a:endParaRPr lang="ru-RU" sz="1400" dirty="0"/>
          </a:p>
          <a:p>
            <a:pPr marL="0" lvl="0" indent="0" algn="ctr">
              <a:buNone/>
            </a:pPr>
            <a:r>
              <a:rPr lang="en-US" sz="1400" b="1" i="1" dirty="0"/>
              <a:t>         </a:t>
            </a:r>
            <a:r>
              <a:rPr lang="ru-RU" sz="1400" b="1" i="1" dirty="0"/>
              <a:t>Наземная сеть метеорологических станций</a:t>
            </a:r>
            <a:endParaRPr lang="en-US" sz="1400" b="1" i="1" dirty="0"/>
          </a:p>
          <a:p>
            <a:pPr marL="0" lvl="0" indent="0" algn="ctr">
              <a:buNone/>
            </a:pPr>
            <a:endParaRPr lang="en-US" sz="1400" b="1" i="1" dirty="0"/>
          </a:p>
          <a:p>
            <a:pPr marL="0" indent="0" algn="ctr">
              <a:buNone/>
            </a:pPr>
            <a:r>
              <a:rPr lang="en-US" sz="1400" b="1" i="1" dirty="0"/>
              <a:t>       </a:t>
            </a:r>
            <a:r>
              <a:rPr lang="ru-RU" sz="1400" b="1" i="1" dirty="0"/>
              <a:t>Государственная сеть аэрологических станций </a:t>
            </a:r>
            <a:endParaRPr lang="en-US" sz="1400" b="1" i="1" dirty="0"/>
          </a:p>
          <a:p>
            <a:pPr marL="0" indent="0" algn="ctr">
              <a:buNone/>
            </a:pPr>
            <a:endParaRPr lang="en-US" sz="1400" b="1" i="1" dirty="0"/>
          </a:p>
          <a:p>
            <a:pPr marL="0" indent="0" algn="ctr">
              <a:buNone/>
            </a:pPr>
            <a:r>
              <a:rPr lang="ru-RU" sz="1400" b="1" i="1" dirty="0"/>
              <a:t>Дистанционные (спутниковые) станции</a:t>
            </a:r>
            <a:r>
              <a:rPr lang="ru-RU" sz="1400" b="1" i="1" dirty="0" smtClean="0"/>
              <a:t>.</a:t>
            </a:r>
            <a:endParaRPr lang="en-US" sz="1400" b="1" i="1" dirty="0" smtClean="0"/>
          </a:p>
          <a:p>
            <a:endParaRPr lang="en-US" sz="1400" b="1" i="1" dirty="0"/>
          </a:p>
          <a:p>
            <a:r>
              <a:rPr lang="ru-RU" sz="1300" dirty="0" smtClean="0"/>
              <a:t>Учитывая </a:t>
            </a:r>
            <a:r>
              <a:rPr lang="ru-RU" sz="1300" dirty="0"/>
              <a:t>многообразие природно-климатических условий, обусловленных значительностью территории России, для обеспечения сопоставимости производимых оценок по всем заданным субъектам/зонам, выбранная база данных (БД) должна содержать репрезентативный массив данных о повторяемости скорости ветра по градациям, полученный по единой методике с мелким пространственным шагом</a:t>
            </a:r>
            <a:r>
              <a:rPr lang="ru-RU" sz="1300" dirty="0" smtClean="0"/>
              <a:t>.</a:t>
            </a:r>
          </a:p>
          <a:p>
            <a:pPr marL="0" indent="0" algn="ctr">
              <a:buNone/>
            </a:pPr>
            <a:endParaRPr lang="ru-RU" sz="1400" b="1" i="1" dirty="0"/>
          </a:p>
          <a:p>
            <a:pPr marL="0" indent="0">
              <a:buNone/>
            </a:pPr>
            <a:endParaRPr lang="ru-RU" sz="1400" b="1" i="1" dirty="0"/>
          </a:p>
          <a:p>
            <a:pPr marL="0" lvl="0" indent="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43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Анализ,  </a:t>
            </a:r>
            <a:r>
              <a:rPr lang="ru-RU" sz="2400" dirty="0"/>
              <a:t>систематизация </a:t>
            </a:r>
            <a:r>
              <a:rPr lang="ru-RU" sz="2400" dirty="0" smtClean="0"/>
              <a:t>и отбор </a:t>
            </a:r>
            <a:r>
              <a:rPr lang="ru-RU" sz="2400" dirty="0"/>
              <a:t>наиболее достоверной информации о ресурсах энергии </a:t>
            </a:r>
            <a:r>
              <a:rPr lang="ru-RU" sz="2400" dirty="0" smtClean="0"/>
              <a:t>ветра для </a:t>
            </a:r>
            <a:r>
              <a:rPr lang="ru-RU" sz="2400" dirty="0"/>
              <a:t>её </a:t>
            </a:r>
            <a:r>
              <a:rPr lang="ru-RU" sz="2400" dirty="0" smtClean="0"/>
              <a:t>использования </a:t>
            </a:r>
            <a:r>
              <a:rPr lang="ru-RU" sz="2400" dirty="0"/>
              <a:t>в данной </a:t>
            </a:r>
            <a:r>
              <a:rPr lang="ru-RU" sz="2400" dirty="0" smtClean="0"/>
              <a:t>работе</a:t>
            </a:r>
            <a:endParaRPr lang="ru-RU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40960" cy="4637112"/>
          </a:xfrm>
        </p:spPr>
        <p:txBody>
          <a:bodyPr/>
          <a:lstStyle/>
          <a:p>
            <a:pPr marL="0" lvl="0" indent="0">
              <a:buNone/>
            </a:pPr>
            <a:r>
              <a:rPr lang="ru-RU" sz="1300" b="1" i="1" dirty="0" smtClean="0"/>
              <a:t>Наземная </a:t>
            </a:r>
            <a:r>
              <a:rPr lang="ru-RU" sz="1300" b="1" i="1" dirty="0"/>
              <a:t>сеть метеорологических станций</a:t>
            </a:r>
            <a:endParaRPr lang="ru-RU" sz="1300" dirty="0"/>
          </a:p>
          <a:p>
            <a:r>
              <a:rPr lang="ru-RU" sz="1300" dirty="0"/>
              <a:t>В настоящее время на территории РФ действует 454 метеостанции РКС, из которых </a:t>
            </a:r>
            <a:r>
              <a:rPr lang="ru-RU" sz="1300" dirty="0" smtClean="0"/>
              <a:t>135 </a:t>
            </a:r>
            <a:r>
              <a:rPr lang="ru-RU" sz="1300" dirty="0"/>
              <a:t>пунктов участвуют в международном обмене в рамках программы Глобальная система наблюдений за климатом (ГСНК</a:t>
            </a:r>
            <a:r>
              <a:rPr lang="ru-RU" sz="1300" dirty="0" smtClean="0"/>
              <a:t>)]. </a:t>
            </a:r>
            <a:r>
              <a:rPr lang="ru-RU" sz="1300" dirty="0"/>
              <a:t>Метеостанции наземной реперной климатической сети имеют относительно равномерное распределение по территории РФ </a:t>
            </a:r>
            <a:r>
              <a:rPr lang="ru-RU" sz="1300" dirty="0" smtClean="0"/>
              <a:t>с </a:t>
            </a:r>
            <a:r>
              <a:rPr lang="ru-RU" sz="1300" dirty="0"/>
              <a:t>пространственным шагом в среднем от 200 до 300 км (в районах с редкой сетью – от 300 до 500 км</a:t>
            </a:r>
            <a:r>
              <a:rPr lang="ru-RU" sz="1300" dirty="0" smtClean="0"/>
              <a:t>). В </a:t>
            </a:r>
            <a:r>
              <a:rPr lang="ru-RU" sz="1300" dirty="0"/>
              <a:t>соответствии с </a:t>
            </a:r>
            <a:r>
              <a:rPr lang="ru-RU" sz="1300" dirty="0" smtClean="0"/>
              <a:t>требованиями, </a:t>
            </a:r>
            <a:r>
              <a:rPr lang="ru-RU" sz="1300" dirty="0"/>
              <a:t>измерения характеристик ветра на метеорологической площадке выполняются на высоте 10—12 м от поверхности земли</a:t>
            </a:r>
            <a:r>
              <a:rPr lang="ru-RU" sz="1300" dirty="0" smtClean="0"/>
              <a:t>.</a:t>
            </a:r>
            <a:endParaRPr lang="en-US" sz="1300" dirty="0" smtClean="0"/>
          </a:p>
          <a:p>
            <a:endParaRPr lang="en-US" sz="1300" dirty="0"/>
          </a:p>
          <a:p>
            <a:endParaRPr lang="en-US" sz="1300" dirty="0" smtClean="0"/>
          </a:p>
          <a:p>
            <a:endParaRPr lang="en-US" sz="1300" dirty="0"/>
          </a:p>
          <a:p>
            <a:endParaRPr lang="en-US" sz="1300" dirty="0" smtClean="0"/>
          </a:p>
          <a:p>
            <a:endParaRPr lang="en-US" sz="1300" dirty="0"/>
          </a:p>
          <a:p>
            <a:endParaRPr lang="en-US" sz="1300" dirty="0" smtClean="0"/>
          </a:p>
          <a:p>
            <a:endParaRPr lang="en-US" sz="1300" dirty="0"/>
          </a:p>
          <a:p>
            <a:endParaRPr lang="en-US" sz="1300" dirty="0" smtClean="0"/>
          </a:p>
          <a:p>
            <a:endParaRPr lang="en-US" sz="1300" dirty="0"/>
          </a:p>
          <a:p>
            <a:endParaRPr lang="en-US" sz="1300" dirty="0" smtClean="0"/>
          </a:p>
          <a:p>
            <a:endParaRPr lang="en-US" sz="1400" dirty="0" smtClean="0"/>
          </a:p>
          <a:p>
            <a:r>
              <a:rPr lang="ru-RU" sz="1400" dirty="0" smtClean="0"/>
              <a:t>Реперная </a:t>
            </a:r>
            <a:r>
              <a:rPr lang="ru-RU" sz="1400" dirty="0"/>
              <a:t>климатическая сеть России (красными кружками выделены станции, участвующие в международном обмене в рамках программы ГСНК)</a:t>
            </a:r>
            <a:endParaRPr lang="ru-RU" sz="1300" dirty="0"/>
          </a:p>
          <a:p>
            <a:pPr marL="0" indent="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4</a:t>
            </a:fld>
            <a:endParaRPr lang="en-US" alt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210445"/>
            <a:ext cx="3384377" cy="224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6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Анализ,  </a:t>
            </a:r>
            <a:r>
              <a:rPr lang="ru-RU" sz="2400" dirty="0"/>
              <a:t>систематизация </a:t>
            </a:r>
            <a:r>
              <a:rPr lang="ru-RU" sz="2400" dirty="0" smtClean="0"/>
              <a:t>и отбор </a:t>
            </a:r>
            <a:r>
              <a:rPr lang="ru-RU" sz="2400" dirty="0"/>
              <a:t>наиболее достоверной информации о ресурсах энергии </a:t>
            </a:r>
            <a:r>
              <a:rPr lang="ru-RU" sz="2400" dirty="0" smtClean="0"/>
              <a:t>ветра для </a:t>
            </a:r>
            <a:r>
              <a:rPr lang="ru-RU" sz="2400" dirty="0"/>
              <a:t>её </a:t>
            </a:r>
            <a:r>
              <a:rPr lang="ru-RU" sz="2400" dirty="0" smtClean="0"/>
              <a:t>использования </a:t>
            </a:r>
            <a:r>
              <a:rPr lang="ru-RU" sz="2400" dirty="0"/>
              <a:t>в данной </a:t>
            </a:r>
            <a:r>
              <a:rPr lang="ru-RU" sz="2400" dirty="0" smtClean="0"/>
              <a:t>работе</a:t>
            </a:r>
            <a:endParaRPr lang="ru-RU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40960" cy="4637112"/>
          </a:xfrm>
        </p:spPr>
        <p:txBody>
          <a:bodyPr/>
          <a:lstStyle/>
          <a:p>
            <a:pPr marL="0" indent="0">
              <a:buNone/>
            </a:pPr>
            <a:r>
              <a:rPr lang="ru-RU" sz="1300" b="1" i="1" dirty="0" smtClean="0"/>
              <a:t>Государственная сеть аэрологических станций </a:t>
            </a:r>
          </a:p>
          <a:p>
            <a:r>
              <a:rPr lang="ru-RU" sz="1300" dirty="0"/>
              <a:t>Наряду с наземными метеостанциями в России существует сеть аэрологических станций, предназначенных для получения </a:t>
            </a:r>
            <a:r>
              <a:rPr lang="ru-RU" sz="1300" dirty="0" smtClean="0"/>
              <a:t>данных о </a:t>
            </a:r>
            <a:r>
              <a:rPr lang="ru-RU" sz="1300" dirty="0"/>
              <a:t>вертикальном распределении основных метеорологических </a:t>
            </a:r>
            <a:r>
              <a:rPr lang="ru-RU" sz="1300" dirty="0" smtClean="0"/>
              <a:t>величин в </a:t>
            </a:r>
            <a:r>
              <a:rPr lang="ru-RU" sz="1300" dirty="0"/>
              <a:t>атмосфере от поверхности </a:t>
            </a:r>
            <a:r>
              <a:rPr lang="ru-RU" sz="1300" dirty="0" smtClean="0"/>
              <a:t>Земли. </a:t>
            </a:r>
            <a:r>
              <a:rPr lang="ru-RU" sz="1300" dirty="0"/>
              <a:t>Сеть аэрологических станций значительно реже метеорологических. В настоящее время на территории РФ функционирует только 98 станций температурно-ветрового </a:t>
            </a:r>
            <a:r>
              <a:rPr lang="ru-RU" sz="1300" dirty="0" smtClean="0"/>
              <a:t>зондирования, </a:t>
            </a:r>
            <a:r>
              <a:rPr lang="ru-RU" sz="1300" dirty="0"/>
              <a:t>расположенные на среднем расстоянии друг от друга от 200 до 500 км и предоставляющие данные на высотах </a:t>
            </a:r>
            <a:r>
              <a:rPr lang="ru-RU" sz="1300" dirty="0" smtClean="0"/>
              <a:t>100</a:t>
            </a:r>
            <a:r>
              <a:rPr lang="ru-RU" sz="1300" dirty="0"/>
              <a:t>, 200, 300, 500, </a:t>
            </a:r>
            <a:r>
              <a:rPr lang="ru-RU" sz="1300" dirty="0" smtClean="0"/>
              <a:t>600м</a:t>
            </a:r>
            <a:endParaRPr lang="en-US" sz="1300" dirty="0" smtClean="0"/>
          </a:p>
          <a:p>
            <a:r>
              <a:rPr lang="ru-RU" sz="1300" dirty="0" smtClean="0"/>
              <a:t> </a:t>
            </a:r>
            <a:endParaRPr lang="en-US" sz="13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ru-RU" sz="1400" dirty="0" smtClean="0"/>
              <a:t>Аэрологическая </a:t>
            </a:r>
            <a:r>
              <a:rPr lang="ru-RU" sz="1400" dirty="0"/>
              <a:t>сеть России (красными кружками выделены станции, участвующие в международном обмене в рамках программы ГСНК)</a:t>
            </a:r>
          </a:p>
          <a:p>
            <a:endParaRPr lang="ru-RU" sz="1300" dirty="0" smtClean="0"/>
          </a:p>
          <a:p>
            <a:pPr marL="0" indent="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5</a:t>
            </a:fld>
            <a:endParaRPr lang="en-US" alt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5"/>
            <a:ext cx="3528392" cy="216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Анализ,  </a:t>
            </a:r>
            <a:r>
              <a:rPr lang="ru-RU" sz="2400" dirty="0"/>
              <a:t>систематизация </a:t>
            </a:r>
            <a:r>
              <a:rPr lang="ru-RU" sz="2400" dirty="0" smtClean="0"/>
              <a:t>и отбор </a:t>
            </a:r>
            <a:r>
              <a:rPr lang="ru-RU" sz="2400" dirty="0"/>
              <a:t>наиболее достоверной информации о ресурсах энергии </a:t>
            </a:r>
            <a:r>
              <a:rPr lang="ru-RU" sz="2400" dirty="0" smtClean="0"/>
              <a:t>ветра для </a:t>
            </a:r>
            <a:r>
              <a:rPr lang="ru-RU" sz="2400" dirty="0"/>
              <a:t>её </a:t>
            </a:r>
            <a:r>
              <a:rPr lang="ru-RU" sz="2400" dirty="0" smtClean="0"/>
              <a:t>использования </a:t>
            </a:r>
            <a:r>
              <a:rPr lang="ru-RU" sz="2400" dirty="0"/>
              <a:t>в данной </a:t>
            </a:r>
            <a:r>
              <a:rPr lang="ru-RU" sz="2400" dirty="0" smtClean="0"/>
              <a:t>работе</a:t>
            </a:r>
            <a:endParaRPr lang="ru-RU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40960" cy="4637112"/>
          </a:xfrm>
        </p:spPr>
        <p:txBody>
          <a:bodyPr/>
          <a:lstStyle/>
          <a:p>
            <a:pPr marL="0" indent="0" algn="ctr">
              <a:buNone/>
            </a:pPr>
            <a:endParaRPr lang="en-US" sz="1400" b="1" i="1" dirty="0"/>
          </a:p>
          <a:p>
            <a:pPr marL="0" indent="0" algn="ctr">
              <a:buNone/>
            </a:pPr>
            <a:r>
              <a:rPr lang="ru-RU" sz="1400" b="1" i="1" dirty="0"/>
              <a:t>Дистанционные (спутниковые) станции</a:t>
            </a:r>
            <a:r>
              <a:rPr lang="ru-RU" sz="1400" b="1" i="1" dirty="0" smtClean="0"/>
              <a:t>.</a:t>
            </a:r>
            <a:endParaRPr lang="en-US" sz="1400" b="1" i="1" dirty="0" smtClean="0"/>
          </a:p>
          <a:p>
            <a:endParaRPr lang="en-US" sz="1400" b="1" i="1" dirty="0"/>
          </a:p>
          <a:p>
            <a:r>
              <a:rPr lang="ru-RU" sz="1400" dirty="0"/>
              <a:t>В настоящее время все шире используются дистанционные (спутниковые) методы и математическое моделирование, что может обеспечить более детальный массив исходных данных при оценках ресурсов ветровой  энергии. Большие возможности открываются в связи с разработкой и </a:t>
            </a:r>
            <a:r>
              <a:rPr lang="ru-RU" sz="1400" dirty="0" smtClean="0"/>
              <a:t>предоставлением</a:t>
            </a:r>
            <a:r>
              <a:rPr lang="en-US" sz="1400" dirty="0" smtClean="0"/>
              <a:t> </a:t>
            </a:r>
            <a:r>
              <a:rPr lang="ru-RU" sz="1400" dirty="0" smtClean="0"/>
              <a:t>в </a:t>
            </a:r>
            <a:r>
              <a:rPr lang="ru-RU" sz="1400" dirty="0"/>
              <a:t>открытом доступе базы данных космического агентства США NASA SSE (NASA </a:t>
            </a:r>
            <a:r>
              <a:rPr lang="ru-RU" sz="1400" dirty="0" err="1"/>
              <a:t>Surface</a:t>
            </a:r>
            <a:r>
              <a:rPr lang="ru-RU" sz="1400" dirty="0"/>
              <a:t> </a:t>
            </a:r>
            <a:r>
              <a:rPr lang="ru-RU" sz="1400" dirty="0" err="1"/>
              <a:t>meteorology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Solar</a:t>
            </a:r>
            <a:r>
              <a:rPr lang="ru-RU" sz="1400" dirty="0"/>
              <a:t> </a:t>
            </a:r>
            <a:r>
              <a:rPr lang="ru-RU" sz="1400" dirty="0" err="1"/>
              <a:t>Energy</a:t>
            </a:r>
            <a:r>
              <a:rPr lang="ru-RU" sz="1400" dirty="0"/>
              <a:t>), содержащую информационный блок ветровых данных: среднемесячные значения скорости ветра на высоте 50 м над поверхностью земли (м/с), минимальные и максимальные отклонения от среднемесячной скорости ветра на высоте 50 м, повторяемость ветра, имеющего скорость в интервалах (0…2)…(19…25) м/с, среднемесячное направление ветра на высоте 50 м; среднемесячные значения скорости ветра на высоте 10 м над поверхностью земли (для условий местности типа «аэропорт»). Скорость ветра на высоте 50, 100, 150 и 300 м для разных типов поверхности</a:t>
            </a:r>
            <a:endParaRPr lang="ru-RU" sz="1400" b="1" i="1" dirty="0" smtClean="0"/>
          </a:p>
          <a:p>
            <a:pPr marL="0" indent="0">
              <a:buNone/>
            </a:pPr>
            <a:endParaRPr lang="ru-RU" sz="1400" b="1" i="1" dirty="0" smtClean="0"/>
          </a:p>
          <a:p>
            <a:pPr marL="0" lvl="0" indent="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51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Отбор </a:t>
            </a:r>
            <a:r>
              <a:rPr lang="ru-RU" sz="2400" dirty="0"/>
              <a:t>наиболее достоверной информации для её использования в данной работе</a:t>
            </a:r>
            <a:endParaRPr lang="ru-RU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40960" cy="4637112"/>
          </a:xfrm>
        </p:spPr>
        <p:txBody>
          <a:bodyPr/>
          <a:lstStyle/>
          <a:p>
            <a:r>
              <a:rPr lang="ru-RU" sz="1400" dirty="0"/>
              <a:t>Как следует из описания методологии базы </a:t>
            </a:r>
            <a:r>
              <a:rPr lang="en-US" sz="1400" dirty="0"/>
              <a:t>NASA SSE</a:t>
            </a:r>
            <a:r>
              <a:rPr lang="ru-RU" sz="1400" dirty="0"/>
              <a:t>, при согласовании результатов расчетов с данными наземных измерений разработчики воспользовались достаточно обширным списком метеостанций, однако среди них было только 6 российских. В контексте оценки ветроэнергетических ресурсов под верификацией исходных данных понимается сравнение сопоставимых характеристик, а именно среднегодовых скоростей ветра на высоте 10 м, для наиболее географически близких точек по данным БД NASA </a:t>
            </a:r>
            <a:r>
              <a:rPr lang="en-US" sz="1400" dirty="0"/>
              <a:t>SSE</a:t>
            </a:r>
            <a:r>
              <a:rPr lang="ru-RU" sz="1400" dirty="0"/>
              <a:t> и наземных измерений на метеостанциях. </a:t>
            </a:r>
          </a:p>
          <a:p>
            <a:r>
              <a:rPr lang="ru-RU" sz="1400" dirty="0"/>
              <a:t>Результаты проведенной верификации проиллюстрированы в виде диаграммы рассеяния среднегодовых скоростей ветра, полученных из базы данных NASA </a:t>
            </a:r>
            <a:r>
              <a:rPr lang="en-US" sz="1400" dirty="0"/>
              <a:t>SSE</a:t>
            </a:r>
            <a:r>
              <a:rPr lang="ru-RU" sz="1400" dirty="0"/>
              <a:t> и наземных наблюдений на 399 метеостанциях. Статистическая обработка массивов данных показала высокую степень корреляции </a:t>
            </a:r>
            <a:r>
              <a:rPr lang="en-US" sz="1400" dirty="0"/>
              <a:t>K</a:t>
            </a:r>
            <a:r>
              <a:rPr lang="ru-RU" sz="1400" baseline="-25000" dirty="0"/>
              <a:t>корр.</a:t>
            </a:r>
            <a:r>
              <a:rPr lang="ru-RU" sz="1400" dirty="0"/>
              <a:t> = 0,818 данных наземных измерений и данных базы </a:t>
            </a:r>
            <a:r>
              <a:rPr lang="en-US" sz="1400" dirty="0"/>
              <a:t>NASA SSE</a:t>
            </a:r>
            <a:r>
              <a:rPr lang="ru-RU" sz="1400" dirty="0"/>
              <a:t>.</a:t>
            </a:r>
          </a:p>
          <a:p>
            <a:r>
              <a:rPr lang="ru-RU" sz="1400" dirty="0"/>
              <a:t>Таким образом, в качестве исходной информации для </a:t>
            </a:r>
            <a:r>
              <a:rPr lang="ru-RU" sz="1400" dirty="0" smtClean="0"/>
              <a:t>оценки</a:t>
            </a:r>
          </a:p>
          <a:p>
            <a:pPr marL="0" indent="0">
              <a:buNone/>
            </a:pPr>
            <a:r>
              <a:rPr lang="ru-RU" sz="1400" dirty="0" smtClean="0"/>
              <a:t>       ветроэнергетических </a:t>
            </a:r>
            <a:r>
              <a:rPr lang="ru-RU" sz="1400" dirty="0"/>
              <a:t>ресурсов использовались данные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       базы </a:t>
            </a:r>
            <a:r>
              <a:rPr lang="en-US" sz="1400" dirty="0"/>
              <a:t>NASA SSE</a:t>
            </a:r>
            <a:r>
              <a:rPr lang="ru-RU" sz="1400" dirty="0"/>
              <a:t> о повторяемости скорости ветра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       по </a:t>
            </a:r>
            <a:r>
              <a:rPr lang="ru-RU" sz="1400" dirty="0"/>
              <a:t>градациям на высоте 50 </a:t>
            </a:r>
            <a:r>
              <a:rPr lang="ru-RU" sz="1400" dirty="0" smtClean="0"/>
              <a:t>м.</a:t>
            </a:r>
            <a:endParaRPr lang="ru-RU" sz="1400" dirty="0"/>
          </a:p>
          <a:p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7</a:t>
            </a:fld>
            <a:endParaRPr lang="en-US" alt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18" y="3933056"/>
            <a:ext cx="3085818" cy="22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6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Оценка </a:t>
            </a:r>
            <a:r>
              <a:rPr lang="ru-RU" sz="2400" dirty="0"/>
              <a:t>ветроэнергетических ресурсов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40960" cy="4637112"/>
          </a:xfrm>
        </p:spPr>
        <p:txBody>
          <a:bodyPr/>
          <a:lstStyle/>
          <a:p>
            <a:r>
              <a:rPr lang="ru-RU" sz="1300" dirty="0"/>
              <a:t>Под ветроэнергетическим ресурсом понимается средняя мощность воздушной струи единичной площади сечения – плотность энергии ветрового потока, которая  при экспериментально измеренной повторяемости скорости ветра определяется как: </a:t>
            </a:r>
            <a:endParaRPr lang="ru-RU" sz="1300" dirty="0" smtClean="0"/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</a:t>
            </a:r>
          </a:p>
          <a:p>
            <a:pPr marL="0" indent="0">
              <a:buNone/>
            </a:pPr>
            <a:r>
              <a:rPr lang="ru-RU" sz="1400" dirty="0" smtClean="0"/>
              <a:t>  где 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     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пл.эн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энергии ветрового потока, Вт/м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вертикальной поверхности;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плотность воздуха, кг/м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средняя скорость ветра на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-ом интервале скоростей ветра, м/с;</a:t>
            </a:r>
          </a:p>
          <a:p>
            <a:pPr marL="0" indent="0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время, в течение которого скорость ветра находится в данном интервале скоростей</a:t>
            </a:r>
            <a:r>
              <a:rPr lang="ru-RU" sz="1200" i="1" dirty="0" smtClean="0"/>
              <a:t>.</a:t>
            </a:r>
            <a:endParaRPr lang="ru-RU" sz="1200" dirty="0"/>
          </a:p>
          <a:p>
            <a:pPr algn="just"/>
            <a:r>
              <a:rPr lang="ru-RU" sz="1300" dirty="0" smtClean="0"/>
              <a:t>Оценку </a:t>
            </a:r>
            <a:r>
              <a:rPr lang="ru-RU" sz="1300" dirty="0"/>
              <a:t>ветроэнергетических ресурсов с детализацией по зонам ОЭС, ИЭС и децентрализованного энергоснабжения рекомендуется проводить на разных высотах. Это обусловлено тем, что при работе ВЭУ параллельно с энергосистемой в условиях развитой транспортной инфраструктуры и характерной мощности </a:t>
            </a:r>
            <a:r>
              <a:rPr lang="ru-RU" sz="1300" dirty="0" err="1"/>
              <a:t>ветроэлектростанций</a:t>
            </a:r>
            <a:r>
              <a:rPr lang="ru-RU" sz="1300" dirty="0"/>
              <a:t> 50-100 и более МВт, как правило, используются ВЭУ с высотой оси ветроколеса 100 м при единичной установленной мощности ВЭУ 2-3 МВт; при работе в </a:t>
            </a:r>
            <a:r>
              <a:rPr lang="ru-RU" sz="1300" dirty="0" err="1"/>
              <a:t>энергоизолированных</a:t>
            </a:r>
            <a:r>
              <a:rPr lang="ru-RU" sz="1300" dirty="0"/>
              <a:t> узлах можно рассматривать ВЭУ с высотой оси ветроколеса 50 м при единичной установленной мощности ВЭУ </a:t>
            </a:r>
            <a:r>
              <a:rPr lang="ru-RU" sz="1300" dirty="0">
                <a:sym typeface="Symbol"/>
              </a:rPr>
              <a:t></a:t>
            </a:r>
            <a:r>
              <a:rPr lang="ru-RU" sz="1300" dirty="0"/>
              <a:t>1 МВт; для зон децентрализованного энергоснабжения, в особенности, расположенных в удаленных регионах, –  ВЭУ с высотой оси ветроколеса не более 30 м при единичной установленной мощности ВЭУ от десятков до сотен кВт.</a:t>
            </a:r>
          </a:p>
          <a:p>
            <a:pPr algn="just"/>
            <a:r>
              <a:rPr lang="ru-RU" sz="1300" dirty="0"/>
              <a:t>Исходя из вышеизложенного, база данных ресурсов энергии ветра должна содержать информацию о плотности энергии ветрового потока по России в целом и с детализацией по субъектам/зонам энергоснабжения на высотах 30, 50 и 100 м.</a:t>
            </a:r>
          </a:p>
          <a:p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8</a:t>
            </a:fld>
            <a:endParaRPr lang="en-US" alt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672322"/>
              </p:ext>
            </p:extLst>
          </p:nvPr>
        </p:nvGraphicFramePr>
        <p:xfrm>
          <a:off x="3275856" y="2132856"/>
          <a:ext cx="1924418" cy="647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Формула" r:id="rId3" imgW="1282700" imgH="431800" progId="Equation.3">
                  <p:embed/>
                </p:oleObj>
              </mc:Choice>
              <mc:Fallback>
                <p:oleObj name="Формула" r:id="rId3" imgW="1282700" imgH="43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132856"/>
                        <a:ext cx="1924418" cy="647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0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7" y="0"/>
            <a:ext cx="7571489" cy="1189704"/>
          </a:xfrm>
        </p:spPr>
        <p:txBody>
          <a:bodyPr/>
          <a:lstStyle/>
          <a:p>
            <a:r>
              <a:rPr lang="ru-RU" sz="2400" dirty="0" smtClean="0"/>
              <a:t>Актуализация и детализация существующих карт ресурсов энергии ветра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40960" cy="4637112"/>
          </a:xfrm>
        </p:spPr>
        <p:txBody>
          <a:bodyPr/>
          <a:lstStyle/>
          <a:p>
            <a:r>
              <a:rPr lang="ru-RU" sz="1300" dirty="0"/>
              <a:t>Анализ существующих карт распределения ветроэнергетических ресурсов по территории РФ </a:t>
            </a:r>
            <a:r>
              <a:rPr lang="ru-RU" sz="1300" dirty="0" smtClean="0"/>
              <a:t>показал</a:t>
            </a:r>
            <a:r>
              <a:rPr lang="ru-RU" sz="1300" dirty="0"/>
              <a:t>, что они  дают представление либо о расположении зон различной плотности энергии ветрового потока,  либо о значениях плотности энергии ветрового потока в узлах координатной сетки на высотах 50 м, 100 м по всей территории Российской Федерации в </a:t>
            </a:r>
            <a:r>
              <a:rPr lang="ru-RU" sz="1300" dirty="0" smtClean="0"/>
              <a:t>целом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300" dirty="0"/>
              <a:t>В связи с этим в рамках проведенной  работы на основе созданной базы данных ресурсов энергии ветра </a:t>
            </a:r>
            <a:r>
              <a:rPr lang="ru-RU" sz="1300" dirty="0" smtClean="0"/>
              <a:t>были </a:t>
            </a:r>
            <a:r>
              <a:rPr lang="ru-RU" sz="1300" dirty="0"/>
              <a:t>разработаны карты распределения плотности энергии ветрового потока на высотах 30, 50, 100 м по территории Российской Федерации с детализацией по субъектам и выделением зон ОЭС, ИЭС и децентрализованного энергоснабжения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pPr algn="just"/>
            <a:endParaRPr lang="ru-RU" sz="1300" dirty="0"/>
          </a:p>
          <a:p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  <a:p>
            <a:pPr marL="468000" indent="-45720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1DBE-FC88-4D7E-84D2-61CD5E917187}" type="slidenum">
              <a:rPr lang="en-US" altLang="ru-RU" smtClean="0"/>
              <a:pPr>
                <a:defRPr/>
              </a:pPr>
              <a:t>9</a:t>
            </a:fld>
            <a:endParaRPr lang="en-US" alt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17748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90" y="2437948"/>
            <a:ext cx="1689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1670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24" y="4509120"/>
            <a:ext cx="1914525" cy="1254760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80" y="4509120"/>
            <a:ext cx="1941195" cy="1257300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1890395" cy="1243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3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E R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4395</TotalTime>
  <Words>2164</Words>
  <Application>Microsoft Office PowerPoint</Application>
  <PresentationFormat>Экран (4:3)</PresentationFormat>
  <Paragraphs>408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HSE RUS</vt:lpstr>
      <vt:lpstr>Формула</vt:lpstr>
      <vt:lpstr>Особенности оценки использования ветроэнергетических ресурсов для зон централизованного и децентрализованного энергоснабжения. </vt:lpstr>
      <vt:lpstr>Цели и задачи исследования</vt:lpstr>
      <vt:lpstr>Анализ,  систематизация и отбор наиболее достоверной информации о ресурсах энергии ветра для её использования в данной работе</vt:lpstr>
      <vt:lpstr>Анализ,  систематизация и отбор наиболее достоверной информации о ресурсах энергии ветра для её использования в данной работе</vt:lpstr>
      <vt:lpstr>Анализ,  систематизация и отбор наиболее достоверной информации о ресурсах энергии ветра для её использования в данной работе</vt:lpstr>
      <vt:lpstr>Анализ,  систематизация и отбор наиболее достоверной информации о ресурсах энергии ветра для её использования в данной работе</vt:lpstr>
      <vt:lpstr>Отбор наиболее достоверной информации для её использования в данной работе</vt:lpstr>
      <vt:lpstr>Оценка ветроэнергетических ресурсов</vt:lpstr>
      <vt:lpstr>Актуализация и детализация существующих карт ресурсов энергии ветра</vt:lpstr>
      <vt:lpstr>Валовый потенциал энергии ветра </vt:lpstr>
      <vt:lpstr>Технический потенциал энергии ветра </vt:lpstr>
      <vt:lpstr>Технический потенциал энергии ветра </vt:lpstr>
      <vt:lpstr>Результаты расчета валового и технического потенциала энергии ветра</vt:lpstr>
      <vt:lpstr>Результаты расчета валового и технического потенциала энергии ветра</vt:lpstr>
      <vt:lpstr>Рекомендации и выводы</vt:lpstr>
      <vt:lpstr>Рекомендации и выводы</vt:lpstr>
    </vt:vector>
  </TitlesOfParts>
  <Company>ISSEK 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 науки, технологий и инноваций: анализ состояния и политика</dc:title>
  <dc:creator>Vitaliy Roud</dc:creator>
  <cp:lastModifiedBy>Пользователь Windows</cp:lastModifiedBy>
  <cp:revision>362</cp:revision>
  <cp:lastPrinted>2014-10-21T14:46:21Z</cp:lastPrinted>
  <dcterms:created xsi:type="dcterms:W3CDTF">2012-10-02T08:56:19Z</dcterms:created>
  <dcterms:modified xsi:type="dcterms:W3CDTF">2015-03-30T09:58:56Z</dcterms:modified>
</cp:coreProperties>
</file>