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66" r:id="rId2"/>
    <p:sldId id="591" r:id="rId3"/>
    <p:sldId id="590" r:id="rId4"/>
    <p:sldId id="584" r:id="rId5"/>
    <p:sldId id="582" r:id="rId6"/>
    <p:sldId id="588" r:id="rId7"/>
    <p:sldId id="589" r:id="rId8"/>
    <p:sldId id="583" r:id="rId9"/>
    <p:sldId id="571" r:id="rId10"/>
  </p:sldIdLst>
  <p:sldSz cx="9144000" cy="6858000" type="screen4x3"/>
  <p:notesSz cx="6781800" cy="9880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BCE2FC"/>
    <a:srgbClr val="F6DFDA"/>
    <a:srgbClr val="993300"/>
    <a:srgbClr val="D5FFD5"/>
    <a:srgbClr val="C1FF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6984" autoAdjust="0"/>
  </p:normalViewPr>
  <p:slideViewPr>
    <p:cSldViewPr snapToGrid="0">
      <p:cViewPr>
        <p:scale>
          <a:sx n="75" d="100"/>
          <a:sy n="75" d="100"/>
        </p:scale>
        <p:origin x="1944" y="312"/>
      </p:cViewPr>
      <p:guideLst>
        <p:guide orient="horz" pos="2238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184" y="-216"/>
      </p:cViewPr>
      <p:guideLst>
        <p:guide orient="horz" pos="3112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Ввод солнечных</a:t>
            </a:r>
            <a:r>
              <a:rPr lang="ru-RU" sz="1000" baseline="0" dirty="0" smtClean="0"/>
              <a:t> электростанций (СЭС)</a:t>
            </a:r>
            <a:r>
              <a:rPr lang="ru-RU" sz="1000" dirty="0" smtClean="0"/>
              <a:t> </a:t>
            </a:r>
            <a:r>
              <a:rPr lang="ru-RU" sz="1000" dirty="0"/>
              <a:t>до </a:t>
            </a:r>
            <a:r>
              <a:rPr lang="ru-RU" sz="1000" dirty="0" smtClean="0"/>
              <a:t>2018</a:t>
            </a:r>
            <a:r>
              <a:rPr lang="ru-RU" sz="1000" baseline="0" dirty="0" smtClean="0"/>
              <a:t> г.</a:t>
            </a:r>
            <a:endParaRPr lang="ru-RU" sz="1000" dirty="0"/>
          </a:p>
        </c:rich>
      </c:tx>
      <c:layout>
        <c:manualLayout>
          <c:xMode val="edge"/>
          <c:yMode val="edge"/>
          <c:x val="0.120341404561287"/>
          <c:y val="3.64901984070735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Проекты СЭС, МВт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110</c:v>
                </c:pt>
                <c:pt idx="2">
                  <c:v>115</c:v>
                </c:pt>
                <c:pt idx="3">
                  <c:v>180</c:v>
                </c:pt>
                <c:pt idx="4">
                  <c:v>210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Проекты СЭС Хевел, МВт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74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6656632"/>
        <c:axId val="163577688"/>
      </c:barChart>
      <c:catAx>
        <c:axId val="146656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577688"/>
        <c:crosses val="autoZero"/>
        <c:auto val="1"/>
        <c:lblAlgn val="ctr"/>
        <c:lblOffset val="100"/>
        <c:noMultiLvlLbl val="0"/>
      </c:catAx>
      <c:valAx>
        <c:axId val="163577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6656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  <a:alpha val="69000"/>
      </a:schemeClr>
    </a:solidFill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0163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4FB1D4E5-1BCF-4734-AC1C-59250A9F906C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8530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0163" y="938530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E24AF3E7-D609-46FD-A022-B27646D8B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4238"/>
            <a:ext cx="49720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868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DF60630D-90DA-4266-9A0B-B13B754A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1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4112442-621C-4F93-A115-F555626C60AB}" type="slidenum">
              <a:rPr lang="en-US" smtClean="0"/>
              <a:pPr defTabSz="906463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785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30D-90DA-4266-9A0B-B13B754AB1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5575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53392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25" name="Нижний колонтитул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C2097-8BD6-427E-B7B9-6EC2AC9818D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6C432-4D65-4BC9-A0A6-354E479E0B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576B-6B04-46D6-AE7C-5F127ED5764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spect="1" noChangeArrowheads="1" noTextEdit="1"/>
          </p:cNvSpPr>
          <p:nvPr/>
        </p:nvSpPr>
        <p:spPr bwMode="auto">
          <a:xfrm>
            <a:off x="3643313" y="4071938"/>
            <a:ext cx="41544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4" y="222347"/>
            <a:ext cx="6464306" cy="842946"/>
          </a:xfr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000" b="1" kern="1200">
                <a:solidFill>
                  <a:schemeClr val="accent3">
                    <a:shade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4813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14C9AD3-9C24-4F0D-9658-C55F4E835597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3" name="Изображение 2" descr="ASE-Logo-Color-CMYK.p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28" y="216981"/>
            <a:ext cx="1729372" cy="5653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728" y="841550"/>
            <a:ext cx="1729372" cy="38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19"/>
          <p:cNvSpPr>
            <a:spLocks noGrp="1"/>
          </p:cNvSpPr>
          <p:nvPr>
            <p:ph type="sldNum" sz="quarter" idx="11"/>
          </p:nvPr>
        </p:nvSpPr>
        <p:spPr>
          <a:xfrm>
            <a:off x="6724650" y="6356350"/>
            <a:ext cx="2133600" cy="365125"/>
          </a:xfrm>
        </p:spPr>
        <p:txBody>
          <a:bodyPr/>
          <a:lstStyle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97F426A-E401-475D-87CF-29B6B4EE5EC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Дата 6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7CE6EAD-51A3-4EF8-80B8-E420BD76ACC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D97FD-0A49-48F1-B3AB-A6499E5786C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8FA1-F55B-4B92-B3DD-C97838CA2F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2858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8750" y="6500813"/>
            <a:ext cx="8832850" cy="1968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1034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4"/>
          </p:nvPr>
        </p:nvSpPr>
        <p:spPr>
          <a:xfrm>
            <a:off x="6724650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AE04E96-EC70-44F2-9282-211F6597514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Calibri" pitchFamily="34" charset="0"/>
          <a:ea typeface="+mn-ea"/>
          <a:cs typeface="Arial" pitchFamily="34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Calibri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14399" y="5419725"/>
            <a:ext cx="7710055" cy="3368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Москва, февраль 2015</a:t>
            </a:r>
          </a:p>
        </p:txBody>
      </p:sp>
      <p:sp>
        <p:nvSpPr>
          <p:cNvPr id="14339" name="Заголовок 2"/>
          <p:cNvSpPr>
            <a:spLocks noGrp="1"/>
          </p:cNvSpPr>
          <p:nvPr>
            <p:ph type="ctrTitle"/>
          </p:nvPr>
        </p:nvSpPr>
        <p:spPr>
          <a:xfrm>
            <a:off x="404813" y="3000375"/>
            <a:ext cx="8429625" cy="2085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595959"/>
                </a:solidFill>
                <a:latin typeface="+mn-lt"/>
                <a:cs typeface="Arial" charset="0"/>
              </a:rPr>
              <a:t/>
            </a:r>
            <a:br>
              <a:rPr lang="ru-RU" sz="3200" b="1" i="1" dirty="0" smtClean="0">
                <a:solidFill>
                  <a:srgbClr val="595959"/>
                </a:solidFill>
                <a:latin typeface="+mn-lt"/>
                <a:cs typeface="Arial" charset="0"/>
              </a:rPr>
            </a:br>
            <a:r>
              <a:rPr lang="ru-RU" sz="32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  <a:t>ПЕРСПЕКТИВЫ </a:t>
            </a:r>
            <a:r>
              <a:rPr lang="ru-RU" sz="28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  <a:t>РАЗВИТИЯ</a:t>
            </a:r>
            <a:br>
              <a:rPr lang="ru-RU" sz="28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  <a:t>СОЛНЕЧНОЙ ЭНЕРГЕТИКИ</a:t>
            </a:r>
            <a:br>
              <a:rPr lang="ru-RU" sz="28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  <a:t>РОССИИ И СНГ</a:t>
            </a:r>
            <a:r>
              <a:rPr lang="ru-RU" sz="2800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595959"/>
                </a:solidFill>
                <a:latin typeface="+mn-lt"/>
                <a:cs typeface="Times New Roman" pitchFamily="18" charset="0"/>
              </a:rPr>
            </a:br>
            <a:r>
              <a:rPr lang="ru-RU" sz="2800" dirty="0">
                <a:solidFill>
                  <a:srgbClr val="595959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595959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Заместитель генерального директора ООО «Хевел»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Олег 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Игоревич Шуткин</a:t>
            </a:r>
          </a:p>
        </p:txBody>
      </p:sp>
      <p:pic>
        <p:nvPicPr>
          <p:cNvPr id="5" name="Изображение 4" descr="ASE-Logo-Color-CMYK.p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2" y="1338587"/>
            <a:ext cx="2541752" cy="830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14986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91" y="408723"/>
            <a:ext cx="3364561" cy="75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5"/>
          <a:srcRect t="50000"/>
          <a:stretch/>
        </p:blipFill>
        <p:spPr>
          <a:xfrm>
            <a:off x="4003416" y="880523"/>
            <a:ext cx="2552700" cy="62285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408" y="691781"/>
            <a:ext cx="1427068" cy="91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48982"/>
              </p:ext>
            </p:extLst>
          </p:nvPr>
        </p:nvGraphicFramePr>
        <p:xfrm>
          <a:off x="984738" y="4988920"/>
          <a:ext cx="7168705" cy="1369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8705"/>
              </a:tblGrid>
              <a:tr h="45157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Выбраны площадки для строительства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более 850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МВт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СЭС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1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Подготовлено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производство компонентов СЭС в РФ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1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Реализован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 первый проект крупной СЭС со степенью локализации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70%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382" y="53377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6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382" y="491459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</a:rPr>
              <a:t>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682" y="58457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600" dirty="0">
                <a:solidFill>
                  <a:srgbClr val="00B050"/>
                </a:solidFill>
              </a:rPr>
              <a:t>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30948"/>
              </p:ext>
            </p:extLst>
          </p:nvPr>
        </p:nvGraphicFramePr>
        <p:xfrm>
          <a:off x="520700" y="1926486"/>
          <a:ext cx="8051802" cy="29337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62100"/>
                <a:gridCol w="1081617"/>
                <a:gridCol w="1081617"/>
                <a:gridCol w="1081617"/>
                <a:gridCol w="1081617"/>
                <a:gridCol w="1081617"/>
                <a:gridCol w="1081617"/>
              </a:tblGrid>
              <a:tr h="488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30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75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90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105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135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435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25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75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75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175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/>
                          <a:cs typeface="Calibri"/>
                        </a:rPr>
                        <a:t>Прочие</a:t>
                      </a:r>
                      <a:endParaRPr lang="ru-RU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35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40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/>
                          <a:cs typeface="Calibri"/>
                        </a:rPr>
                        <a:t>ИТОГО</a:t>
                      </a:r>
                      <a:endParaRPr lang="ru-RU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35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140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189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255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285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904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485942"/>
            <a:ext cx="1422400" cy="3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537772" y="2993285"/>
            <a:ext cx="1405328" cy="34290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36" y="3403283"/>
            <a:ext cx="635000" cy="40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7771" y="1545484"/>
            <a:ext cx="801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Планы по строительству солнечных электростанций (СЭС) до 2018 г., МВт</a:t>
            </a:r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33294" y="133327"/>
            <a:ext cx="71030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kumimoji="0" lang="en-US" sz="2000" b="1" kern="1200">
                <a:solidFill>
                  <a:schemeClr val="accent3">
                    <a:shade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 smtClean="0"/>
              <a:t>Создание отрасли солнечной энергетики в России: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Что сделано для </a:t>
            </a:r>
            <a:r>
              <a:rPr lang="ru-RU" sz="1800" dirty="0" smtClean="0"/>
              <a:t>создания производства?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6604000" y="2192338"/>
            <a:ext cx="2160000" cy="1096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Amur Sirius,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КНР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04000" y="4384675"/>
            <a:ext cx="2160000" cy="1096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~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10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млрд.руб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04000" y="3287713"/>
            <a:ext cx="2160000" cy="1096962"/>
          </a:xfrm>
          <a:prstGeom prst="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200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МВт/год</a:t>
            </a:r>
          </a:p>
          <a:p>
            <a:pPr algn="ctr">
              <a:defRPr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ОЭЗ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</a:rPr>
              <a:t>Алабуга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, Татарстан</a:t>
            </a:r>
            <a:endParaRPr lang="ru-RU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6100" y="2192338"/>
            <a:ext cx="2160000" cy="1096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Bright Capital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, РФ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6100" y="4384675"/>
            <a:ext cx="2160000" cy="1096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~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10 млрд. руб.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6100" y="3287713"/>
            <a:ext cx="2160000" cy="1096962"/>
          </a:xfrm>
          <a:prstGeom prst="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200 МВт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г. Подольск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95500" y="2192338"/>
            <a:ext cx="2160000" cy="1096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ГК «РЕНОВА» и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ОАО «РОСНАНО»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95500" y="4384675"/>
            <a:ext cx="2160000" cy="1096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&gt;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20 млрд руб.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95500" y="3287713"/>
            <a:ext cx="2160000" cy="1096962"/>
          </a:xfrm>
          <a:prstGeom prst="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86 МВт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год </a:t>
            </a:r>
          </a:p>
          <a:p>
            <a:pPr algn="ctr">
              <a:defRPr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г.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Новочебоксарск</a:t>
            </a:r>
            <a:endParaRPr lang="ru-RU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2222500"/>
            <a:ext cx="165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Учредители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" y="3314700"/>
            <a:ext cx="171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" y="4368800"/>
            <a:ext cx="171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1741089"/>
            <a:ext cx="1896214" cy="4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4356100" y="1688759"/>
            <a:ext cx="2019300" cy="492709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 rotWithShape="1">
          <a:blip r:embed="rId4"/>
          <a:srcRect b="7909"/>
          <a:stretch/>
        </p:blipFill>
        <p:spPr>
          <a:xfrm>
            <a:off x="6604000" y="1350104"/>
            <a:ext cx="1408906" cy="830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2800" y="5562600"/>
            <a:ext cx="2222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/>
              <a:t>Действующее производство</a:t>
            </a:r>
            <a:endParaRPr lang="ru-RU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4102100" y="5562600"/>
            <a:ext cx="48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/>
              <a:t>Выбраны площадки, поставщики технологий, приняты инвестиционные решения – </a:t>
            </a:r>
          </a:p>
          <a:p>
            <a:pPr algn="ctr"/>
            <a:r>
              <a:rPr lang="ru-RU" dirty="0" smtClean="0"/>
              <a:t>проекты в стадии реализации 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46380" y="133327"/>
            <a:ext cx="71136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kumimoji="0" lang="en-US" sz="2000" b="1" kern="1200">
                <a:solidFill>
                  <a:schemeClr val="accent3">
                    <a:shade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 smtClean="0"/>
              <a:t>Создание отрасли солнечной энергетики в России:</a:t>
            </a:r>
          </a:p>
          <a:p>
            <a:r>
              <a:rPr lang="ru-RU" sz="1800" dirty="0" smtClean="0"/>
              <a:t>Что </a:t>
            </a:r>
            <a:r>
              <a:rPr lang="ru-RU" sz="1800" dirty="0" smtClean="0"/>
              <a:t>сделано для создания производства?</a:t>
            </a: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1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74774" y="1124744"/>
            <a:ext cx="8572500" cy="4464496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868144" y="3436120"/>
            <a:ext cx="3024336" cy="1080120"/>
          </a:xfrm>
          <a:solidFill>
            <a:schemeClr val="bg1">
              <a:lumMod val="95000"/>
              <a:alpha val="84000"/>
            </a:schemeClr>
          </a:solidFill>
        </p:spPr>
        <p:txBody>
          <a:bodyPr/>
          <a:lstStyle/>
          <a:p>
            <a:r>
              <a:rPr lang="ru-RU" sz="1200" dirty="0" smtClean="0">
                <a:latin typeface="Arial" pitchFamily="34" charset="0"/>
              </a:rPr>
              <a:t>Постановление Правительства РФ от 28.05.2013 № 449 «О механизме стимулирования ВИЭ»</a:t>
            </a:r>
          </a:p>
          <a:p>
            <a:r>
              <a:rPr lang="ru-RU" sz="1200" dirty="0" smtClean="0">
                <a:latin typeface="Arial" pitchFamily="34" charset="0"/>
              </a:rPr>
              <a:t>Распоряжение </a:t>
            </a:r>
            <a:r>
              <a:rPr lang="ru-RU" sz="1200" dirty="0">
                <a:latin typeface="Arial" pitchFamily="34" charset="0"/>
              </a:rPr>
              <a:t>Правительства РФ от </a:t>
            </a:r>
            <a:r>
              <a:rPr lang="ru-RU" sz="1200" dirty="0" smtClean="0">
                <a:latin typeface="Arial" pitchFamily="34" charset="0"/>
              </a:rPr>
              <a:t>28.05.2013 № 861-р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757239"/>
              </p:ext>
            </p:extLst>
          </p:nvPr>
        </p:nvGraphicFramePr>
        <p:xfrm>
          <a:off x="4788024" y="1265280"/>
          <a:ext cx="41044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Овал 34"/>
          <p:cNvSpPr/>
          <p:nvPr/>
        </p:nvSpPr>
        <p:spPr>
          <a:xfrm>
            <a:off x="1777023" y="3973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453520" y="422162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426520" y="419462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2404042" y="430753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497360" y="45163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470900" y="44893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53520" y="44488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416900" y="444417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392720" y="440523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372520" y="4273475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358789" y="422987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325155" y="417671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491880" y="456950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283968" y="534621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262636" y="531921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08636" y="524680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5457" y="5182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471249" y="528330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573431" y="525423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958185" y="529965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897140" y="4000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831023" y="4027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399520" y="449505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379309" y="447117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346449" y="43948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404719" y="441717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413195" y="438934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419752" y="435897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419752" y="433197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333967" y="441198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263215" y="436526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229832" y="440523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1536789" y="403026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476731" y="4027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488848" y="3996855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515848" y="397626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438372" y="508033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675344" y="5209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758264" y="514703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974956" y="508033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890908" y="503603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043608" y="4747965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051226" y="470277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02832" y="350100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999322" y="399614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555776" y="430497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3438420" y="45433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42551" y="436338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103108" y="435798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545997" y="396437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033367" y="527293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661458" y="5263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735161" y="523099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883651" y="5317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061031" y="397996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609372" y="429979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5746" y="356728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1601004" y="3082776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661200" y="307315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2188146" y="366303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1892464" y="3584064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611560" y="134998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11560" y="1570860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656887" y="1209246"/>
            <a:ext cx="3051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Солнечные электростанции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Производство модулей и комплектующих</a:t>
            </a:r>
            <a:endParaRPr lang="ru-RU" sz="1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77254" y="5469928"/>
            <a:ext cx="8615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904</a:t>
            </a:r>
            <a:r>
              <a:rPr lang="en-US" sz="1200" b="1" dirty="0" smtClean="0"/>
              <a:t> </a:t>
            </a:r>
            <a:r>
              <a:rPr lang="ru-RU" sz="1200" b="1" dirty="0" smtClean="0"/>
              <a:t>МВт </a:t>
            </a:r>
            <a:r>
              <a:rPr lang="ru-RU" sz="1200" dirty="0" smtClean="0"/>
              <a:t>солнечных электростанций </a:t>
            </a:r>
            <a:r>
              <a:rPr lang="ru-RU" sz="1600" b="1" dirty="0" smtClean="0">
                <a:solidFill>
                  <a:srgbClr val="C0504D"/>
                </a:solidFill>
              </a:rPr>
              <a:t>254</a:t>
            </a:r>
            <a:r>
              <a:rPr lang="ru-RU" sz="1200" b="1" dirty="0" smtClean="0">
                <a:solidFill>
                  <a:srgbClr val="C0504D"/>
                </a:solidFill>
              </a:rPr>
              <a:t> </a:t>
            </a:r>
            <a:r>
              <a:rPr lang="ru-RU" sz="1200" b="1" dirty="0" smtClean="0"/>
              <a:t>МВт – </a:t>
            </a:r>
            <a:r>
              <a:rPr lang="ru-RU" sz="1200" dirty="0" smtClean="0"/>
              <a:t>проекты компании «</a:t>
            </a:r>
            <a:r>
              <a:rPr lang="ru-RU" sz="1200" dirty="0" err="1" smtClean="0"/>
              <a:t>Хевел</a:t>
            </a:r>
            <a:r>
              <a:rPr lang="ru-RU" sz="1200" dirty="0" smtClean="0"/>
              <a:t>» </a:t>
            </a:r>
            <a:r>
              <a:rPr lang="ru-RU" sz="1200" b="1" dirty="0"/>
              <a:t>до 2018 года</a:t>
            </a:r>
          </a:p>
          <a:p>
            <a:pPr marL="285750" lvl="0" indent="-285750" algn="just">
              <a:buFont typeface="Arial"/>
              <a:buChar char="•"/>
            </a:pPr>
            <a:r>
              <a:rPr lang="ru-RU" sz="1600" b="1" dirty="0" smtClean="0">
                <a:solidFill>
                  <a:srgbClr val="C0504D"/>
                </a:solidFill>
              </a:rPr>
              <a:t>140</a:t>
            </a:r>
            <a:r>
              <a:rPr lang="ru-RU" sz="1200" dirty="0" smtClean="0"/>
              <a:t> </a:t>
            </a:r>
            <a:r>
              <a:rPr lang="ru-RU" sz="1200" b="1" dirty="0" smtClean="0"/>
              <a:t>млрд. руб. </a:t>
            </a:r>
            <a:r>
              <a:rPr lang="ru-RU" sz="1200" dirty="0" smtClean="0"/>
              <a:t>объем инвестиций в проекты </a:t>
            </a:r>
            <a:r>
              <a:rPr lang="ru-RU" sz="1600" b="1" dirty="0" smtClean="0">
                <a:solidFill>
                  <a:srgbClr val="C0504D"/>
                </a:solidFill>
              </a:rPr>
              <a:t>41</a:t>
            </a:r>
            <a:r>
              <a:rPr lang="ru-RU" sz="1200" dirty="0" smtClean="0"/>
              <a:t> </a:t>
            </a:r>
            <a:r>
              <a:rPr lang="ru-RU" sz="1200" b="1" dirty="0" smtClean="0"/>
              <a:t>млрд. руб.</a:t>
            </a:r>
            <a:r>
              <a:rPr lang="ru-RU" sz="1200" dirty="0" smtClean="0"/>
              <a:t> инвестиции в рамках проекта «</a:t>
            </a:r>
            <a:r>
              <a:rPr lang="ru-RU" sz="1200" dirty="0" err="1" smtClean="0"/>
              <a:t>Хевел</a:t>
            </a:r>
            <a:r>
              <a:rPr lang="ru-RU" sz="1200" dirty="0" smtClean="0"/>
              <a:t>» </a:t>
            </a:r>
            <a:r>
              <a:rPr lang="ru-RU" sz="1200" b="1" dirty="0" smtClean="0"/>
              <a:t>до 2020 года</a:t>
            </a:r>
          </a:p>
          <a:p>
            <a:pPr marL="285750" lvl="0" indent="-285750" algn="just">
              <a:buFont typeface="Arial"/>
              <a:buChar char="•"/>
            </a:pPr>
            <a:r>
              <a:rPr lang="ru-RU" sz="1600" b="1" dirty="0" smtClean="0">
                <a:solidFill>
                  <a:srgbClr val="C0504D"/>
                </a:solidFill>
              </a:rPr>
              <a:t>30 000</a:t>
            </a:r>
            <a:r>
              <a:rPr lang="ru-RU" sz="1600" dirty="0" smtClean="0"/>
              <a:t> </a:t>
            </a:r>
            <a:r>
              <a:rPr lang="ru-RU" sz="1200" b="1" dirty="0" smtClean="0"/>
              <a:t>прямых и косвенных рабочих мест до 2020 года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816520" y="3584064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830844" y="305648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464608" y="312572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012960" y="3598644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5461724" y="513367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248636" y="5175200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991084" y="4989656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941936" y="4653136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109" idx="0"/>
            <a:endCxn id="1026" idx="1"/>
          </p:cNvCxnSpPr>
          <p:nvPr/>
        </p:nvCxnSpPr>
        <p:spPr>
          <a:xfrm flipV="1">
            <a:off x="5488724" y="4859561"/>
            <a:ext cx="178844" cy="274111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100" idx="1"/>
            <a:endCxn id="133" idx="3"/>
          </p:cNvCxnSpPr>
          <p:nvPr/>
        </p:nvCxnSpPr>
        <p:spPr>
          <a:xfrm flipH="1" flipV="1">
            <a:off x="1102950" y="3021885"/>
            <a:ext cx="361658" cy="13084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stCxn id="86" idx="1"/>
            <a:endCxn id="137" idx="3"/>
          </p:cNvCxnSpPr>
          <p:nvPr/>
        </p:nvCxnSpPr>
        <p:spPr>
          <a:xfrm flipH="1" flipV="1">
            <a:off x="1175040" y="2158941"/>
            <a:ext cx="655804" cy="924547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108" idx="0"/>
            <a:endCxn id="161" idx="1"/>
          </p:cNvCxnSpPr>
          <p:nvPr/>
        </p:nvCxnSpPr>
        <p:spPr>
          <a:xfrm flipV="1">
            <a:off x="2039960" y="2962049"/>
            <a:ext cx="587824" cy="636595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85" idx="0"/>
            <a:endCxn id="163" idx="1"/>
          </p:cNvCxnSpPr>
          <p:nvPr/>
        </p:nvCxnSpPr>
        <p:spPr>
          <a:xfrm flipV="1">
            <a:off x="1843520" y="2721267"/>
            <a:ext cx="782241" cy="862797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102" idx="1"/>
            <a:endCxn id="127" idx="3"/>
          </p:cNvCxnSpPr>
          <p:nvPr/>
        </p:nvCxnSpPr>
        <p:spPr>
          <a:xfrm flipH="1" flipV="1">
            <a:off x="1151791" y="2764423"/>
            <a:ext cx="449213" cy="34535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t="21651" r="13390" b="21650"/>
          <a:stretch/>
        </p:blipFill>
        <p:spPr>
          <a:xfrm>
            <a:off x="183604" y="2619195"/>
            <a:ext cx="968187" cy="290456"/>
          </a:xfrm>
          <a:prstGeom prst="rect">
            <a:avLst/>
          </a:prstGeom>
        </p:spPr>
      </p:pic>
      <p:pic>
        <p:nvPicPr>
          <p:cNvPr id="133" name="Picture 6" descr="http://vmk-invest.ru/images/main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" y="2924188"/>
            <a:ext cx="919346" cy="1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" descr="File:Schletter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2" y="3110283"/>
            <a:ext cx="744545" cy="1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6" descr="Рыбинсккабел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" y="2071117"/>
            <a:ext cx="991436" cy="1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ofirk.ru/upload/iblock/211/211fa1a659d5f819435f0366a8de08d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68" y="4744274"/>
            <a:ext cx="1032421" cy="2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Скругленный прямоугольник 144"/>
          <p:cNvSpPr/>
          <p:nvPr/>
        </p:nvSpPr>
        <p:spPr>
          <a:xfrm>
            <a:off x="2672080" y="370113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>
            <a:stCxn id="145" idx="3"/>
            <a:endCxn id="1040" idx="1"/>
          </p:cNvCxnSpPr>
          <p:nvPr/>
        </p:nvCxnSpPr>
        <p:spPr>
          <a:xfrm>
            <a:off x="2726080" y="3728132"/>
            <a:ext cx="487058" cy="18030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AutoShape 6" descr="data:image/jpeg;base64,/9j/4AAQSkZJRgABAQAAAQABAAD/2wCEAAkGBxIHERMUERIWExMVFRYYGBYYFyEUGhgWFhsXFhkUGBcYKCghGBwlHRoZIjEiJSkrLjAuGB8zODMvNygtLisBCgoKDg0OGxAQGy8kICQvLTQ0LDQ3Nyw0NDc0NTQwNywvLC8wLCwsLCwyLzc0LCwsLCwsLDQsLCwsLCwsLCwsLP/AABEIAI4BYgMBEQACEQEDEQH/xAAcAAEAAwADAQEAAAAAAAAAAAAABQYHAwQIAQL/xABIEAABAwECBwoLBQgDAQEAAAABAAIDBAURBgcSITFRshMXIjRBc4GSk+EyNVJhY3FydIKRoRQVVLPCIzNCU6KxwdEkQ2LwRP/EABsBAQACAwEBAAAAAAAAAAAAAAAEBQIDBgEH/8QAOREAAQICBAkLBQEAAwAAAAAAAAECAwQFETFxEhQhMjRRcpGxBhMWM0FhgaHB0eEVIlJi8EIjU/H/2gAMAwEAAhEDEQA/ANxQBAEAQBAEBQcK8P32PUvhiiY8MDcouJHCIyiM2oEfVRIswrXVIh0dH0G2YgJFiOVK66riI30aj8PF1nLDG3aib0bg/mvkS2CmHk1t1TIXwxta4ON7SSeC0nl9S2QphXuqVCFSFCwpaXWK1yqqVEfXYy56aWRggiIZI9oJLs+S4tv+i1rNORVSolQuT0F8Nr1euVEXs7UOHfRqPw8XWcmNu1GfRuD+a+RYsCMNHYQyyRSxtjcGZbckk3gG519+q9v1W2DHw1qUrKVohspDbEY5VSupa/L1LmpJRBAEAQBAEBXcN8IX4OQskjY15dKGXOJAuLXuvzeytMaIsNEVCzoqRbORXMcqpUleS9E9Smb6NR+Hi6zlHxt2ovejcH818hvo1H4eLrOTG3ah0bg/mvkN9Go/DxdZyY27UOjcH818hvo1H4eLrOTG3ah0bg/mvkTuC2GsttCpL4mN3GHdBcSbzwsxv5My2wo6vryWFfSFDw5ZYeC5VwnVECMaVQf/AM8XWctWNu1Fj0bg/mvkfRjSqBpp4j8TgmNu1HnRuD/2LuQlbOxowykCeB8f/pp3QD1jMfkCs2zadqEONybitSuE9F7lye6eZdbNtOG1WZcEjZG62nQdRGkHzFSWuRyVoUMeXiwHYMVqop21kaQgCA6tqVJooJZAASyN7gDoJaCbj8li5akVTdLw0iRWsXtVE3mZjGlUfh4us5Q8bdqOr6NwfzXyPu+jUfh4us5MbdqPOjcH818hvo1H4eLrOTG3ah0bg/mvkN9Go/DxdZyY27UOjcH818iQwfxhTWpUwwuhjaJHXEgkkZic1/qWUOZc5yJURpygoUCA+Kj1VUTuOK2MY09BUTRNgjIjkewEl15DSReUfMua5UqM5agIMWCyIr1yoi9h1N9Ko/DxdZyxxt2o3dG4P5r5Hcosaef9tS3DXG/KPVcB/dZJN60NMXk1/wBcTenqlfAuNh4TUtuZoZAX3XmN3BePPknSPOLwpDIrX2KUU3R0xK9Y3JrtTf7kwthCCAIAgCAIAgCAIDgrqptDE+R+ZsbHOPqaCSvHKiJWpshQ3RXtY21VRDzzV1LqyR8j/Ckc57vW4kkerOqhVrWtT6ZDhthsRjbERE3HEvDMs+LbxjD7MmwVvl+sQqac0J3hxIO1+MVHPy7blqdnLepYS3UM2W8EOosTcSeDNpfdFXDLfc1rwHew7gu+QN/QFshuwXIpEn5fGJd8PtVMl6ZUN/GdWp83CAIAgCAICiY3+KQ+8D8uVRZvNS/3Oh5N6Q/Z9UMoUA7IIAgCAuWLnwbQ91P61Jl7HXFFTdsDb9imN0BRi+W0+oeBAduy7SlsmQSQPLHjVocPJcNDh5ismuVq1oaZiXhx2YERK0/rNSm04IYTMwjivAyJWXCSO/QTocNbTyfJWUKKkRO84OkqOfJxKlytWxfS9CeW0rggI7CPilTzEuwVhEzFuJMlpMPaTiefgqk+lBAEAQE3gR4wpecOy5bYPWIQKV0KJd6ocGFPHarn5NoryLnrebKP0WFspwItayWEB+mPMZDmktcDeCDcQdYIzgoeKiKlS5UNUwCw1NpkU9SRu13Afo3S7kOp93zU+BHwvtdacfS9D8yixoOb2pq+OBfFKOdCAIAgCAIAgCApWNa0vstIIgeFO8A+wy5zvrkj4io006ptWsvuT0vzkwsRbGp5rkT1XwMiVedqEBZ8W3jGH2ZNgrfL9YhU05oTvDiQdr8YqOfl23LU7OW9SwluoZst4IdRYm4EXoDcsBLT+9aGFxN72Dc3+0zNefWLj0q0gPwmIfPqWluYm3NSxcqePtYWBbStCAIAgCAomN/ikPvA/LlUWbzUv9zoeTekP2fVDKFAOyCAIAgLli58G0PdT+tSZex1xRU3bA2/YpjdAUYvltPqHgQBASWDtsOsKoZM2+4G548qM+E3/I84CzhvVjqyLOyjZqC6Evh3L2f2o36KQSgOabwQCDrBzgq2Pm7mq1VRbUP0h4R2EfFKnmJdgrCJmLcSZLSYe0nE8/BVJ9KCAIAgJvAjxhS84dly2wesQgUroUS71Q4MKeO1XPybRXkXPW82UfosLZTgRa1ksIAgP0x5jILSWuBBBGYgjOCDrBQ8VEVKlsN4wStj79pY5T4d2S8Dke3M7oOkeYhWsJ+G2s+d0jKYrMOhpZalykwthBCAIAgCAIAgMXxlWn94Vzmg8GECMe14Tz8zd8KrZh2E+47ug5fmpRHLa7L7f3eVVaC4CAs+LbxjD7MmwVvl+sQqac0J3hxIO1+MVHPy7blqdnLepYS3UM2W8EOosTcEBfsUdp7jNLTk5pG5bfbZmcPWWkdRS5V1Sq05zlHL4UJsZOxaluX2Xiaopxx4QBAEAQFExv8AFIfeB+XKos3mpf7nQ8m9Ifs+qGUKAdkEAQBAXLFz4Noe6n9aky9jriipu2Bt+xTG6AoxfLafUPAgCAIDb8XlUauzqcnS0Oj6I3Fjf6QFZy61w0OApmGkOdfV21LvSviWNbirI7CPilTzEuwVhEzFuJMlpMPaTiefgqk+lBAEAQE3gR4wpecOy5bYPWIQKV0KJd6ocGFPHarn5NoryLnrebKP0WFspwItayWEAQBAaRieqz/yYuTgSD1m9rv7NU2UW1DluUsLq4l6evuaUphyoQBAEAQBAdO2K8WXBLM7RGxzrtZAzN9ZNw6Vi92C1VN8tBWPFbCTtVEPPckhmcXON7nEucdbnG8n5lVB9La1GojW2IflD0ICz4tvGMPsybBW+X6xCppzQneHEg7X4xUc/LtuWp2ct6lhLdQzZbwQ6ixNwQHcsa0DZVRFMP8AreHHzt0PHS0uHSsmOwXIpomoCR4LoS9qefZ5noRjxIAQbwQCDrB5VbnzRUVFqU/SHgQBAEBRMb/FIfeB+XKos3mpf7nQ8m9Ifs+qGUKAdkEAQBAXLFz4Noe6n9aky9jriipu2Bt+xTG6AoxfLafUPAgCAIDZsVzCyzoyf4nykerLcP8ACspbqzhaeWudd3I3gWxbymI7CPilTzEuwVhEzFuJMlpMPaTiefgqk+lBAEAQE3gR4wpecOy5bYPWIQKV0KJd6ocGFPHarn5NoryLnrebKP0WFspwItayWEAQBAX/ABPsJnqTyCNg6S5xH9ipcpapzfKVU5qGnevA1NTjkAgCAIAgCAoONu09xgjgBzyuynexHcbusWn4Sos077UadHycl8KM6Mv+UqS9fiveZWoB2AQBAWfFt4xh9mTYK3y/WIVNOaE7w4kHa/GKjn5dty1OzlvUsJbqGbLeCHUWJuCAIDasXFp/eNDGCb3Q/sj6m+D/AElvyVlLvwmXHB03L8zNuVLHZd9vmWhbyoCAIAgKJjf4pD7wPy5VFm81L/c6Hk3pD9n1QyhQDsggCAIC5YufBtD3U/rUmXsdcUVN2wNv2KY3QFGL5bT6h4EAQH1jDIQGi9xIAA0knMAPWUPFVEStbEPQVgWf91U0MOkxsaCdbruEel156VbQ24LUQ+bTkfn474utV+PI76zIxHYR8UqeYl2CsImYtxJktJh7ScTz8FUn0oIAgCAm8CPGFLzh2XLbB6xCBSuhRLvVDgwp47Vc/JtFeRc9bzZR+iwtlOBFrWSwgCAIDXsVdmGjpDK4XGd2UPYbwW/PhHpCsJVtTK9ZxXKCYSJMpDSxqVePb7F0UkoQgCAIAgCAw/D60/vOulIN7Y/2Tfgvyv6i76KsjvwnqfQKHl+YlGotrsq+PxUV1aSzCAICz4tvGMPsybBW+X6xCppzQneHEg7X4xUc/LtuWp2ct6lhLdQzZbwQ6ixNwQBAXbFTaf2WqdCTwZmZvbjvcPm3K+QUmVfU6rWUHKGXw5dIqWtXyX5q3muKwOLCAIAgKJjf4pD7wPy5VFm81L/c6Hk3pD9n1QyhQDsggCAIC5YufBtD3U/rUmXsdcUVN2wNv2KY3QFGL5bT6h4EAQGhYssFzM5tXM25jf3IP8TtG6Xahyazn5ApctCr+9TmqdpJGtWWhrlXO7u6/Xu1moKcciEBHYR8UqeYl2CsImYtxJktJh7ScTz8FUn0oIAgCAm8CPGFLzh2XLbB6xCBSuhRLvVDgwp47Vc/JtFeRc9bzZR+iwtlOBFrWSwgCAncEMG34RTBtxELCDK/zachp8o/QZ9V+2FCWI6rsK6kqQbJwq/9LYnrcnnYblDEIWhrQA1oAAGgAZgArREqPnznK5Vctqn7Q8CAIAgCAjcI7S+6KWablYw5PneeC0dLiFhEdgtVSVJS+MTDIWtfLt8jz/eTpN55TrOtVJ9JuCAIAgLPi28Yw+zJsFb5frEKmnNCd4cSDtfjFRz8u25anZy3qWEt1DNlvBDqLE3BAEBz0NW6z5Y5WeFG9rxyX5Jvu9R0dK9a5WrWhriwmxYbobrFRU/rj0NSztqmNew3te0OadYcLwfkrdFrStD5nEYrHKx1qZDlXpgEAQFExv8AFIfeB+XKos3mpf7nQ8m9Ifs+qGUKAdkEAQBAXLFz4Noe6n9aky9jriipu2Bt+xTG6AoxfLafUPAgLBgcygdNfXOcACMlpH7In0jhn6CA3WToW2Fzdf3lbSaziQ6pZL9fgn8uo2+FzXtBYQWkC4jOLuS67kVohwDkVFVHWn7QxCAjsI+KVPMS7BWETMW4kyWkw9pOJ5+CqT6UEAQBATeBHjCl5w7Lltg9YhApXQol3qhwYU8dqufk2ivIuet5so/RYWynAi1rJYQHasxsL5Wipc9sV/CMYDnfXQPOAT5lk3Br+6w0x1ipDXmURXdldn9uvN0wcNLuDRRlhhGjJN+flyr8+Vrvzq0h4GD9lh89nUmOeVZivC7/AE7KrshKLMiBAEAQBAEBVcYNkVVuRRxU4Zk5eU/Kdk+CLmt0G/OSfhC0R2OeiI0uKHmpeViOiRq66qkqSu/+7yib3Nfqi7TuUXFoh0P1+T/bd8je5r9UXadyYtEH1+T/AG3fI3ua/VF2ncmLRB9fk/23fI3ua/VF2ncmLRB9fk/23fJN4GYGVdj1kcsojyGh4OS/KPCaQM1y2wYD2vrUgUnS8tMSzocOutauzvvIy0MX1dPNK9oiyXySOF8lxuc4uF4u861rLPVVUlwadlGQmtWutERLNSXnX3ua/VF2ncvMWiGz6/J/tu+Rvc1+qLtO5MWiD6/J/tu+Rvc1+qLtO5MWiD6/J/tu+Rvc1+qLtO5MWiD6/J/tu+TScDKGezaRkNRk5cZIGS7KGRfe3Pm0X3dCmQWua2pxy1JxoMaYWJBsXwy9pOLaV4QBAVfGDYc1v08bIMnKbKHnKOSLsh7dOflcFomIavaiJrLehp2FKxnPi11K2rJl7UX0KFvc1+qLtO5RcWiHRfX5P9t3yN7mv1Rdp3Ji0QfX5P8Abd8je5r9UXadyYtEH1+T/bd8je5r9UXadyYtEH1+T/bd8ljwPwRqrIFXuoZ+1gLG5LsrhcLTmF2lboUFza6+1CrpOlJeYWFzdf2urXJcVwYuK8ckXady04tELXpBJ/tu+Rvc1+qLtO5MWiHn1+T/AG3fI3ua/VF2ncmLRB9fk/23fI3ua/VF2ncmLRB9fk/23fJP4K2HauDrwBuT4CeFEZc2fS5mbgu+h5dY2wocVlxW0hO0dNtrWtH9jquOXKn8hoozqYcwfUB07Yp3VdPNG27KfG9ovzC9zSBeVi9K2qhvloiQ4zHusRUXzMm3uK/VF2ncoGLRDsvr8n+275G9zX6ou07kxaIPr8n+275G9zX6ou07kxaIPr8n+275G9zX6ou07kxaIPr8n+275JPBnAass2rglkEeQx95ufebskjMLvOs4cB7XoqkSfpmVjSz4bK61TV8nFbuAVbW1M8jBHkvle5t77jc4ki8XZl4+XerlVDOUpuUhQGMdXWiIlnydHe5r9UXadyxxaISPr8n+275G9zX6ou07kxaIPr8n+275G9zX6ou07kxaIPr8n+275O7ZOBtq2PIJIHRMdy/tLw4eS5t3CH/AMLlk2BFataGiYpajphmBFRVS6y5a8hqFA+SSNpmYGSXcJrXZTb9YOpTm11ZTkYyMR6pDWtOzsOwvTWEAQBAEBhOF9rutOsme1xyA7IZcSBks4N/SQT0qrivwnqp9Do2VSDKsaqZaq18cvwQ27O8p3WK11qTsBupBuzvKd1ilajAbqQbs7yndYpWowG6kG7O8p3WKVqMBupCz4t5HOtGG9xPBk0kn+ArdLr/AMiFTTbWpJOqTVxIO15nfaJ+E799Lyny3LU5VwlvUsJZjeZZkTNbwQ6m7O8p3WK8rU3YDdSDdneU7rFK1GA3Ug3Z3lO6xStRgN1IN2d5TusUrUYDdSFtxZWsaStEbnEtmaWZyTw28Jp2h0hb5Z9T6tZTU7KpElcNqZWrX4WKbErE4cIAgKNjdeWUkNxI/wCQNBu/65VFm81LzoOTiIsw+v8AH1QyndneU7rFQa1OxwG6kG7O8p3WKVqMBupBuzvKd1ilajAbqQbs7yndYpWowG6kLji7kc5tfe4m6lOk3+WpEvY64o6aaiLAqT/fsU1szrhw3dYqPWpeqxtdiH3dneU7rFK1PMBupBuzvKd1ilajAbqQbs7yndYpWowG6kG7O8p3WKVqMBupCyYDYTOsSoAkcTBIQ195vyToEgv0Xcvm9QW6DFwHZbCrpajmzMGtife2zv7vbvvNrVkcER2ERupKnmZdkrCJmrcSZLSIe0nEwETO8t3WKqq1PpGA3Ug3Z3lO6xStRgN1IN2d5TusUrUYDdSDdneU7rFK1GA3UhN4EyuNoUt7nEboeUn+Fy2QV/5EIFKNaknEydnqhwYUSuFbVcJ37+TlPlFeRV+9bzZIMbisPJ/lOBF7s7yndYrCtSXgN1IN2d5TusUrUYDdSDdneU7rFK1GA3Ug3Z3lO6xStRgN1Iduy7WmsuVksbzlMN9xJIcOVrhqIzL1r1ataGmYlYUeGsN6ZF/qzd7HtJlrwRzR+C9t93KDoLT5wbwfUrVjkclaHzuZl3y8V0J9qf1fid1ZGgIAgIXDG0/uijmkBudk5LPbfwW/Im/oWuM/BYqk6jZbGJljFsrrW5Mpg4Fyqj6MEPAgCAICz4tvGMPsybBW+X6xCppzQneHEg7X4xUc/LtuWp2ct6lhLdQzZbwQ6ixNwQBAEB+4JnUz2vYbnMc1zT/6aQR9QvUVUyoYvY17VY6xUqXxPQ1m1jbRhjlZ4MjGuHxC+71q2a7CRFQ+Zx4ToMR0N1qKqHZWRqCAomN/ikPvA/LlUWbzUv8Ac6Hk3pD9n1QyhQDsggCAIC5YufBtD3U/rUmXsdcUVN2wNv2KY3QFGL5bT6h4EAQBADnQG2YvLVNqUMeUb3xExOPKci7JJ85aW59d6s5d+Ey44GmpZIE26qx2VPG3zrJXCPilTzEuwVnEzFuIclpMPaTiefgqk+lBAEAQE3gR4wpecOy5bYPWIQKV0KJd6ocGFPHarn5NoryLnrebKP0WFspwItayWEAQBAEBo2KK1CDNTOOa7dWfRrxsn5qZKvtacvyjlsjI6XLxT1NMU05QIAgMxxvWnlPhpwczQZX+s3sZ9Mv5hQpt+VGnWcm5epr469uROK+hnahnThAEAQBAWfFt4xh9mTYK3y/WIVNOaE7w4kHa/GKjn5dty1OzlvUsJbqGbLeCHUWJuCAIAgCA1nFNaf2mmfCTwoX5vYkvcP6ssfJT5V1batRxnKKXwI6RUscnmmThUXlSjnwgKJjf4pD7wPy5VFm81L/c6Hk3pD9n1QyhQDsggCAIC5YufBtD3U/rUmXsdcUVN2wNv2KY3QFGL5bT6h4EAQBAEBo2J2oOVVR8l0bx6+E0nZ+SmSi2ocvylh5Ib704KXvCPilTzEuwVKiZi3HOyWkw9pOJ5+CqT6UEAQBATeBHjCl5w7Lltg9YhApXQol3qhwYU8dqufk2ivIuet5so/RYWynAi1rJYQBAEAQFgwBqDTWjTnynOYfU5rv83LdAWqIhW0xDw5KJ3VLuU3JWZ8+CA+E3IDz/AIR2l971U03I95yfYbwWf0gHpKqYjsJyqfSZKXxeXZC1JlvtXzI5YEoIAgCAICz4tvGMPsybBW+X6xCppzQneHEg7X4xUc/LtuWp2ct6lhLdQzZbwQ6ixNwQBAEAQFmxdWn9210YJubNfEfW7Ow9YAfEt8u7BeneVNNS/PSjlS1uX38uBtisjgggKJjf4pD7wPy5VFm81L/c6Hk3pD9n1QyhQDsggCAIC5YufBtD3U/rUmXsdcUVN2wNv2KY3QFGL5bT6h4EAQBAEBfsT7SaioPIImD5uN39ipcpnKc5ykX/AIYad68DQ8I+KVPMS7BUuJmLccxJaTD2k4nn4KpPpQQBAEBN4EeMKXnDsuW2D1iECldCiXeqHBhTx2q5+TaK8i563myj9FhbKcCLWslhAEAQBATGBwyq+lu/mj6Ak/QLbBz0INJrVJxLjelaHzoICu4fWn910MpBufINzb635iR6m5R6FpjvwWKWdES3PzbUWxMq+HyYeMyrD6AEAQH0DKzDOdWlAq1HJ9mk/lv6p/0valMOcZ+Sb0H2aT+W/qn/AElSjnGfkm9CzYuIHstGIljgMmTOWkDwDylb5dF5xCqpt7VknIip2cSEtameaifgP/fS/wAJ8ty1ORcJb1J8tEZzLPuTNb29yHU+zSfy39U/6WNSm7nGfkm9B9mk/lv6p/0lSjnGfkm84l4ZhAEB9a4sILTc4EEHURnB+aBURUqWw9BWFaItanimH/YwEjU7Q5vQ4EdCt2Owmop80m4Cy8Z0Jexf/N6HfWRHKJjf4pD7wPy5VFm81L/c6Hk3pD9n1QyhQDsggCAIC5YufBtD3U/rUmXsdcUVN2wNv2KY3QFGL5bT6h4EAQBAEBqeKGiMcE8xH7x4aPO2MaR8TiPhU6Ub9qqchykjVxWQ07Er3/CeZbsI+KVPMS7BUiJmLcUklpMPaTiefgqk+lBAEAQE3gR4wpecOy5bYPWIQKV0KJd6ocGFPHarn5NoryLnrebKP0WFspwItayWEAQBAEBbcWFCaqva+7NCxzyfO4ZDR/U75KRLNrfXqKWno3Nyit7XKievobKrE4YIDKcbdp7vPFADmiblu9t+gesNH9agTTq3I3Udjycl8GE6Mv8ApakuT3XgUNRToggCAt+K+zPt1buhHBgblfG69rBtH4QpEs2t9eopKfmOalcBLXrV4JlX03mxqxOHCAIAgCAIDB8M7N+6q2ZgFzS7LZ7MnC+hvHQquM3BeqH0SjJjn5Vj+2xb0IVaieEAQGo4orT3SKanJzxuy2+y/SB6nAn41OlXZFacjyjl6ojYydqVLenxwNBUs5oomN/ikPvA/LlUWbzUv9zoeTekP2fVDKFAOyCAIAgLli58G0PdT+tSZex1xRU3bA2/YpjdAUYvltPqHgQBAEBy0tO+seyOMZT3uDWjWT/heoiqtSGESI2GxXvWpEyqb/YdmtsenihboY0C/W7S53S4k9KtmNwWoh83m5h0xGdFd2r/AOJ4IfjCPilTzEuwV5EzFuPZLSYe0nE8/BVJ9KCAIAgJvAjxhS84dly2wesQgUroUS71Q4MKeO1XPybRXkXPW82UfosLZTgRa1ksIAgCAIDY8WdiGy6XdHi6Sch5B0hg8BvyJd8XmVjLMwW1r2nD07OJHmMBuazJ49vt4FvUgpD8ySCIFzjcACSdQGclD1rVcqIh56tavNqTyzHTI8u9TdDW9DQB0Koe7Ccqn0yWgJAhNhJ/lKvfep1FibggCA2TFhZn2GiDyOFO4yfDoZ9Bf8SsZZtTK9Zw1PTHOzSsSxuTx7fbwLcpBShAEAQBAEBnWN6zcpkNQB4JMb/U7hNJ9RBHxKHNNyI46fk3MVOfBXtyp4W/3cZkoR1gQBAT2A9p/dVdC4m5rzubvVJcB8nZJ6FtguwXoV1Ky/Pyj2pamVPD4rN0VofPSiY3+KQ+8D8uVRZvNS/3Oh5N6Q/Z9UMoUA7IIAgCAuWLnwbQ91P61Jl7HXFFTdsDb9imN0BRi+W0+oeBAEAQGrYuMEzZw+01DbpXDgMOmNh5SOR5+gzaSQp8vBwfuW046m6USMvMQl+1LV1r7J5r4F8Uo50jsI+KVPMS7BWETMW4kyWkw9pOJ5+CqT6UEAQBATeBHjCl5w7Lltg9YhApXQol3qhwYU8dqufk2ivIuet5so/RYWynAi1rJYQBAEBcMAMEjbLxNM3/AI7DmB/7XD+HztB069Gu6RAg4a1rYUlMUokszmoa/evl336t+o2JWJw4QFVxlWn930L2g3OmIjHqOd56oI6QtEw7BZeXFBy/PTaKtjcvt5mLqtO7CAIDs2bROtKaOFumR7W+oE53dAvPQsmtwlRDVHjJBhOiL/lK/wCvPQsEQp2ta0XNaA0DUALgFbIlSVHzN7le5XLapyL0xCAIAgCAICMwlsz74pZoeV7Dk+Z44TD1gFhEZhNVCXIzGLzDIupct3b5GAesXHUeTzFVJ9ICAIAUBvmCtp/fFJDL/E5tzvbbwXfUFWsJ+ExFPnFIS2LzL4fYi5Llyp5Faxv8Uh94H5cq0zeal/uWvJvSH7PqhlCgHZBAEAQFyxc+DaHup/WpMvY64oqbtgbfsUxugKMXy2n1DwIDvWVZE9sOyYInSayMzR7TzmHzWbWOdYhHmJqDLpXFcicd1pqOCOAcdjlss5Es4zgfwRnW2/wnf+j0AKbCl0blW05GkabfMIsOF9rPNb9Sd29S5qSUQQEdhHxSp5iXYKwiZi3EmS0mHtJxPPwVSfSggCAICbwI8YUvOHZctsHrEIFK6FEu9UODCnjtVz8m0V5Fz1vNlH6LC2U4EWtZLCA5KanfVuDI2Oe86GtBcfkF6iKuRDF72w24T1RE1rkNAwXxcOeRJW5m6RCDeTzjhoHmHz5FLhS3a/cc1P0+1EVktb+Xsnqu40uKNsLQ1oDWgXAAXAAaAANCmolRyjnK5a1WtVP2h4EBC4Q4MwYQlm7l/AvyQ12SOFdeTrOYLXEhNfaTpOkY0pXzVWXWlZEb21D6XtO5a8VYTukE53bhvbUPpe07kxVg6QTnduG9tQ+l7TuTFWDpBOd247tjYE0ljTNmiDy9oIGU7KAyhcTdruJHSsmQGNWtCPM0xMzENYb1SpdSVFkW4qwgCAIAgCAIAgKnV4vaKqke8iQF7nOID7he43m4cgvK0LLMVay5h07NsYjEVMiVWaji3tqH0vady8xVhn0gnO7cN7ah9L2ncmKsHSCc7tw3tqH0vadyYqwdIJzu3E9YFiRWDGY4S7ILi65zsq4kAG7UMy2shoxKkK6cnIk09HxKq6qsmQW/YUOEEbY5srJa/LGSck3gObp9TikSGj0qUSc7FlHq+HVWqVZf7uIHe2ofS9p3LVirCx6QTnduG9tQ+l7TuTFWDpBOd24b21D6XtO5MVYOkE53bhvbUPpe07kxVg6QTnduJGyMD6ayBKIsv9qzIde6/g59Go5ys2QWtrq7SLM0rHmFar6vtWtMhHDFrQj+b2ncsMVYSukM53bhvbUPpe0TFmDpBOd2479FgPQUecU4edchMn0cSPoskl4adhGi0zOxMivquycCfiibCA1rQ1o0AC4D1ALciVFa5yuWtVrU/aHgQBAcNZTtrI3xuvyXtc03Zjc4XG5eKlaVGcOIsN6Pbai1lU3taH0vady0YqwuekE53bhvbUPpe07kxVg6QTnduG9tQ+l7TuTFWDpBOd24b21D6XtO5MVYOkE53bjs2ZgJSWZKyWPdMthvbe+8X3EZx0r1suxq1oaY9NTMaGsN9VS9x+a7ACjrpHyP3TKkcXOufcL3G83C7MjpdirWplCpyahMSG2qpEqsODe2ofS9p3LzFWGzpBOd247FNi+s+A3mJz/be4j5X3L1JeGnYaolOzr0qwqrkQsFFQRWe3JhjZG3U1ob/ZbmtRtiFbFjRIq4URyqvflOyvTU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www.asap.nl/wp-content/uploads/2014/12/ABB-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38" y="3811805"/>
            <a:ext cx="457073" cy="1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2855137"/>
            <a:ext cx="951298" cy="213823"/>
          </a:xfrm>
          <a:prstGeom prst="rect">
            <a:avLst/>
          </a:prstGeom>
          <a:noFill/>
        </p:spPr>
      </p:pic>
      <p:pic>
        <p:nvPicPr>
          <p:cNvPr id="163" name="Picture 2" descr="http://www.sustainabilityroadmap.org/support/platinum/img/schneider-electric-logo275x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61" y="2595219"/>
            <a:ext cx="835257" cy="2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9" name="Прямая соединительная линия 168"/>
          <p:cNvCxnSpPr>
            <a:stCxn id="104" idx="0"/>
            <a:endCxn id="172" idx="1"/>
          </p:cNvCxnSpPr>
          <p:nvPr/>
        </p:nvCxnSpPr>
        <p:spPr>
          <a:xfrm flipV="1">
            <a:off x="2215146" y="3230762"/>
            <a:ext cx="410615" cy="432270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Изображение 7"/>
          <p:cNvPicPr>
            <a:picLocks noChangeAspect="1"/>
          </p:cNvPicPr>
          <p:nvPr/>
        </p:nvPicPr>
        <p:blipFill rotWithShape="1">
          <a:blip r:embed="rId12"/>
          <a:srcRect b="12083"/>
          <a:stretch/>
        </p:blipFill>
        <p:spPr>
          <a:xfrm>
            <a:off x="2625761" y="3081074"/>
            <a:ext cx="532066" cy="299376"/>
          </a:xfrm>
          <a:prstGeom prst="rect">
            <a:avLst/>
          </a:prstGeom>
        </p:spPr>
      </p:pic>
      <p:sp>
        <p:nvSpPr>
          <p:cNvPr id="1037" name="AutoShape 22" descr="data:image/png;base64,iVBORw0KGgoAAAANSUhEUgAAAjYAAABZCAMAAAAaVZ6hAAAAkFBMVEUAmZn///8AmJgAkpKg1NTM6uoAlZX3/Pzj8/OU0NDh9PQ5q6sZnZ1OtbVxvb0AnZ04pKRkvr7u9/e2399xuLiMysqZysqExsbX6emt29vA4+MzqqrS6+tSsLDr+Pjz+/sbpaVet7el1dVWuLh7vr6NxcWAyMjQ5uaGy8tLrKxYsrJqurrF4uKu19fA5ubY8PCTuuMVAAAPv0lEQVR4nO2d62KquhKAw6ARBIuX01UVFbVd1mov7/92BxARSCaZUHcb9jnza61KQi4fk8tMJsxBZOp5r4vDZBQHEUslDOLnB783nw83CZbk/9JlGXjD+cyfPAfBNutwCOLR5HHxOh96kg5n0iy+9n9P28jlnAMAy3NJJf2vy6Jg9+Qv+hvk5Ru/h8jM6GmaNCq0VD+9MAA+2Zu8OE+x+F5d+gZNM1CWXUi50lZ3M/MfgohfOrzs8bzDt8H5r9DhIjaJdxyHUPLSlDwzFobBs7+aisXvuyAXPpLUFX2aJmxYy21w5urn37XNV8qCqTKKhmIKL9a8XS38kd40vKcsezMl99V13SxGIct6HO1wSDs8nvjv02mRpImN9zHiWAa1vCAjUSx+30VSINjoXqQsRNjA5oErn+cjdfNVJNmpsmq++NJygbbVlIUTsFG8nyn1ZjOlEpvB7BC51A7ncZGqjs3AH4O66evl+SOUAq0t/D42jJNHqZWyHX8bG8afVIVvpgQFNp+niNPLDVdcqtgMeiZZsA5ic1S1dlWelTn9OjYQ9sUClELHZjUiKJpqThJshmczaLqHDbxNxTLIZKNuzF/HhvGJovRkbA6hwdCS5yRiM+OGeXQPGway5ZxEHtUZ/T42zFWoGyI2wzdTNSHB5tFIW12kc9jwnXrpWoj3pm4LC7Dha7wmNGyWY2M1IWLzYEwe6yA2DDy0sSsy07SFBdioFCcJm1nUorgNbAgNLpPuYcMPaGNXRAeAFdgE6DyNgk0raprY+O1q3D1sYExYg690pbIBG4bv+RGw2bSipoHN0v1fwYbBAmvsmyi3+mQvzuWnsYEIG3D12EzfWo0udWw0Fb7tUjd/6SA2fKdVN19jXf9bgY2QohQ9Nr56Wwrt8Bo2iuUmcIjC8UXCzHBRmzl3EBtgWrueuk1lL87lx7GBCKmKFhsPXzUDcBaVHR5B3dJUxQbPBHh07s363jBxNt6w/7nY/93F7JZRB7FRb5RlMo31BhorsEk1p7wGWmzQdko7fP1n8el5npMMva/P2f7POYjcUldUsTlgmXDmD5sqPfHmvVFUMPjPYZOZ2fXStIBTsAGm2bqZEVSWGTakyrjm2DAuVzc6bNBRmEcTr+kRk2y890nmUgGsho0XYgbzA9rAn4+7zHz1j2EDY58kdahp2wg6NwK9sjHEhk8oVXlcEhuymvNaOlHTYfMHaSY4YV5UzrD3EOS6ovg/cxZYmZTNO1h9jFz3n8KG/0f1brRMJGzgpJwUf1KyMMLGJVo06kIbv5eypBpskpO8mfhZ2TDD2YG5UPyHOS9IJkrbfC7T4we9tvZgEym9tZDmqGdhCzawlfW0BhtPvmcDb9oyDWbn4l9sI6+t2jTforbWYMP4gyKPry1hYmsNNsyV7flpsJnJc3almgsRNkTYC9Bxrl1t7cEGQOE+obF9FzlYgw1sJd2kwQZZArkmRwvYXF48OLWpayewUc7aGGUVbQ820rmEBpuRXE9IxztM2Ie8qf/F2iYdxdEWWtC+cXuwgehLSKrBBlkqcpJPSSGsh2ATtapsJ7BhDKvbYE3asrMIG5lfvQYbRKFqjkPUhWFb6Rz/JFvV1iZs+APyZb3TDMM2YcO4sHbRYIPt08UG4wumbTKM2wxTncAGmNx4TB7lrMJG8Fhshw2DHcmHLRccG8bjvbnC6QQ22BGGDWlCbBk2DJq7Zy2xSTt8SZ3fsFe8eABrgncKsbZWYQOhtH2OVG1lFzZxI6kGG3xnCqI1saxsrjx+6G57dM2lrK1V2Mi9tRLKVl+e2ipsmNvYUGi1AL88CW50nBNUDrbdV2bEA99kjmMXNrhLyFlSmoXELUme2i5sIK5/2hpsJmofLR6e9QYCNj3p/K05O9I1jlXYQIBO/yQuTmJLwEiuf34HG7yfGr467YwLt8c5jPoajcMI2+nAt4/6WBdYba+Z/AY2O/TLkhxhEM9986VN2OBuYA23Yp0pk+A6C2f1rJZJVLOkXDyc0IYqu7AZDVE/NtFbSzj3zZ+n9mADYQ+fTtRdFjXYENwXMxe9tcq0yRxH63Gdv5rzlxVhrmQZNgk6SxZsxxvxyWWC2Hl/Axs2VPh08M9KUp2bFslcmy6HRjNUVaTYHKnb2JS5kmXYDGZoq5wa5REaE94207tgY+KRgDZNis0GPzkL1QMZOmyWxENSHN6woSrFBvmkJGXj7uhdo3Hu5RQ60Ynk3TJsUCsTRPXeHAq9nuqju2ADI11dZJ0jwUa1r8QrKk3rgo6490mKzqOFVONkzqEGZzI526m/nR9zQZe8W4aN08Ne0ZgUi+e+3cF9sNFWxpU5Usqw8fBZCWxvSbXYLA0W9zz2JR2XYYM5l8qzYSPVHOenDryAmJkcmwG2dwOs6q01EDo9w+o+2OhE6n8rw8bZ46+ozNX0x+vUUZ8aqXkshpjMXdG/TMJNpN/ODp/jWIcNfp6ntrkqlCRf1NqGjQj37fdxuQjXY+ORlkFlejfeNzrvcoKBNrcuhUdHTOHYh80K3esdV9KehdV3to9sGzaq4eW250cIHbA3a3iAXd0brAhUgn6SSDY8QqY49mEzEIgo5TYV7Te3k4FlS1rrsFFYBoBde5aAjXMwjbcHT1V3iOK81CAwjeIWyf3/7cMG38+seGsJJ84gyP5sHzYKR7LybC8FG8XHJBdwnyuVvh6z2yjsovJs+FrSdjZig+5n3vxwN8JuMM81kX3Y4FO19IkZHRvHeTCNulcdYcrYfYlxGDY+lgxUNmKDbneU04GFoGwufvwWYqNwJbsGYaFh4zwSndJu+UR7ARtn8GgaYYmHIjc2YoMcQ2S3k/DCfkhxJsZCbFTLl2LPj4iNs2SmAxVcV/nVcNZ98wmOYG6xERvFGvwyKf4UlM34MnzZiM1UZQnPn6Bi42xMB6rytoda8HzvwM1GKvGUjpXYoPEN+eVMs2AjvFqUbcRGv+dHxsYZzCKz+HtQBCtoXNXxtTMLjM3HDQ8uK7FxMFe0SxiBlQCHe/2ybcRGEcgUxtlDdGwut2yYbf3lnlfCxUD9EZhonOY5/Htho71HR9YEKDa4YSqbFAtHxcoja3eySenqYojNu2J2k9XHBJtUUxyNbtq4HNcV75MarJ5DAwB5fXpzJ2yu8QJxkTQAjs0AnRRH6eJD+LEMFX0fC7i2MrJuVWCj2HOBLF63GTbpFOdocq9PTqb09rovf0sGEIIaDrb52xQ/ocuPdDYgqCJYX50F7PK3KX9boUed8tmaKTaOk/R25Bs3AL6wSw8db7Z1qeTU1I2l2PRRdbN2BI+cW0SK+2BzL+++24/4yZ4sLpE5Nik478/U5VA2L0Gwycr9QlM59Ui/lmKDNjSEk1D4U+mZZCs2Cs86vk7aYONkY9UbSeVk7YNjk45VvS3lOryo6rdiKzaK+J+CsrnN8m3FRhU7GZbCLhQNmxScjxFpjFkoscnW9adQm4+7r6SwFRuHeuKydnrEWmymeEQVEGpKxiaV1WSs7XD+osEmleWjbn3GnxW1vZX9l7FB1+DCuytRTKzFxkR7GmHjOMM/gWYLMF2Da7FJ22O/VQ5VVTdWe7HxiOqmZjCxFxtK+OQyqRE2aa1ngXLvLtXHBGxSme0U2UDNrmUrNs4TMXbNutqA9mLTp9uvTbHJcn9Q2bXdOQ0bJ/EjhZ9HpUL2YvOOb3bUmqR6+sRibBSLcKG45tik79+qLO1EbGTniKQVshcbcX9GWszqiGs1Nl+0z4C1xMZJzvgiv0fGBr/goSvY6CItXN5ca2KbsVH4+TWL2wobJ0GnTybYOIsIKVVHsBkQJsVXR5tCrMaGfpq2HTa4ydQImwGibmoBFC3GxsHDFN5eXDdGW42NyvGmnrQlNgl6Z40JNg5yO3ZHVlJKC+BVGrey243NVHNdeZm0JTZoUDuDKbGDngCohRy0GRv97S2XYy43sRsb0ZkVqVVbbLA9C05dgGeyQbCpxeSxGhutMyFv+DhYjo0T0yLV3FnbQJRhQ41Fi91X1g2bVC6aSTG8NaJy2I7NnDQrbosNEkusMC48zcTbHiSyWWO+B1V3YruxQe4lKZ9vRtiyHZsB6UxuE5v+nnZXGGbGu5gyQxjvevrIfM/Yts2oC44TF1EbpiqONoXYjg1tz6+JzYKHb0d9DE806Fb6deWx+4Bzd3t4Xymu51qiw2j9ntU7RdM6rfoUqUfa0WOjDq0hRg+9Czbcp1WmflMBDRvHJ+xhCthkt327bPKxkmZ5kcRXRWUuQz6m6GxPL/6nVO184pYtCGvc3uvkQkSSoHbchoCNEFmiKlwIv3yfkwu0ukB95CBig80/akkFbPK/cjcKzk8LabZJ74Qar7MlUDVSKOTRwqJ44i/nnudtMvG8+f4QKdxM+bn2vp868HKRoFZnAjbOSGGgE2No3OmcFKkubitsnI+22LBrh/Pt83FR6XDv9ah0nOBfsgCz+ZDlRtE2yCS63hyOFalpz/+h43WXPM2xweMKNWNA3hEbkrTEJtFbaFFsrr9n8QN5qrsziSNQO4bmXxcWl/j2FaiL1Ijbbj02uH1OiDjbDWwI8Rt12BRP0ToctisFNkS5HSnqCDa4UnclYV67gI1q3C2SkrChFjNvpu9hA8Is0npsVtgeluxUeSewQc+AlUnviI17mQB+C5tr/AEKCLZgg7mpSG957gQ2zuPPYcOLC5W+gw3AXqiC/dispO+Erezyo25gs9Gom/th4+6KOck3sAEmmQ3Yj418LiCN+tARbHSORPfCBvjDdUuyPTY8llk2OoCN7IgRMKmZpiPYoP5URdL7YAPcLzey22IDPJCaIjqAjax/m442hXQEG82dYHfBBnhYsa21xIbHyJUxHcBGNoVsOtoU0hVsBspbM+6BDY8eGuGsjbEBzg+Yr0UXsBkKW1oQy2887wo2yDz/mvS72AC4wXstC6a4ThzJg293eA26gI14wYlkSZhLZ7BRXrcrYGMWHxR4dGoq4xSbh63LOS2nzOAe+ypXDRQE/gvYSN+ZvbaJ1xjpku5go3Kvb25JvQeZ2YnU41mHR0/iCJ45hU6nvUkcptlzhUkiC00IbPywkqvzW22xuIZybGiWbizPuI7NmRPemUrSWINLrum9SIqNVCIZNjGXP0wUAZvG72psnCf87cJOZjLtH0ZhmM02AKcn7/BwIr0w8xY8/3P/52UdbCPX5TV+IDevu2y7/ktwJtz4PURkPm740zRZ1BleUt6Zyd6tC3bP+WCPvFjy7SSL79XFr3eP2DTq73WjyFo+PKwWvb/ntMN51uGVHi86HLZvL71P5KX1kwsbb/g1X/YOk+c4Di7BycI4Hk2O+9e5R7vRuROSzOvy2+X5NUk23nz+uvcnk7TDC2tdEAeTQ+99PlR0+H8BTKM+69Kslj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0" name="Заголовок 1"/>
          <p:cNvSpPr>
            <a:spLocks noGrp="1"/>
          </p:cNvSpPr>
          <p:nvPr>
            <p:ph type="title"/>
          </p:nvPr>
        </p:nvSpPr>
        <p:spPr>
          <a:xfrm>
            <a:off x="233294" y="133327"/>
            <a:ext cx="7103058" cy="642942"/>
          </a:xfrm>
        </p:spPr>
        <p:txBody>
          <a:bodyPr>
            <a:noAutofit/>
          </a:bodyPr>
          <a:lstStyle/>
          <a:p>
            <a:r>
              <a:rPr lang="ru-RU" sz="1800" dirty="0"/>
              <a:t>Создание отрасли солнечной энергетики в России:</a:t>
            </a:r>
            <a:br>
              <a:rPr lang="ru-RU" sz="1800" dirty="0"/>
            </a:br>
            <a:r>
              <a:rPr lang="ru-RU" sz="1800" dirty="0" smtClean="0"/>
              <a:t>Размещение проектов СЭС и производство оборудования</a:t>
            </a:r>
            <a:endParaRPr lang="ru-RU" sz="1800" dirty="0"/>
          </a:p>
        </p:txBody>
      </p:sp>
      <p:pic>
        <p:nvPicPr>
          <p:cNvPr id="1050" name="Picture 26" descr="File:Siemens AG logo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886976" cy="1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" name="Прямая соединительная линия 183"/>
          <p:cNvCxnSpPr>
            <a:stCxn id="113" idx="0"/>
            <a:endCxn id="1050" idx="1"/>
          </p:cNvCxnSpPr>
          <p:nvPr/>
        </p:nvCxnSpPr>
        <p:spPr>
          <a:xfrm flipV="1">
            <a:off x="3968936" y="4290938"/>
            <a:ext cx="531056" cy="362198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2" name="Picture 28" descr="logo met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15" y="3942772"/>
            <a:ext cx="967338" cy="2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Скругленный прямоугольник 190"/>
          <p:cNvSpPr/>
          <p:nvPr/>
        </p:nvSpPr>
        <p:spPr>
          <a:xfrm>
            <a:off x="3851920" y="461160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2" name="Прямая соединительная линия 191"/>
          <p:cNvCxnSpPr>
            <a:stCxn id="191" idx="0"/>
            <a:endCxn id="1052" idx="1"/>
          </p:cNvCxnSpPr>
          <p:nvPr/>
        </p:nvCxnSpPr>
        <p:spPr>
          <a:xfrm flipV="1">
            <a:off x="3878920" y="4056115"/>
            <a:ext cx="613595" cy="55549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Изображение 3"/>
          <p:cNvPicPr>
            <a:picLocks noChangeAspect="1"/>
          </p:cNvPicPr>
          <p:nvPr/>
        </p:nvPicPr>
        <p:blipFill rotWithShape="1">
          <a:blip r:embed="rId15"/>
          <a:srcRect t="50000"/>
          <a:stretch/>
        </p:blipFill>
        <p:spPr>
          <a:xfrm>
            <a:off x="176426" y="2350292"/>
            <a:ext cx="1048110" cy="255739"/>
          </a:xfrm>
          <a:prstGeom prst="rect">
            <a:avLst/>
          </a:prstGeom>
        </p:spPr>
      </p:pic>
      <p:cxnSp>
        <p:nvCxnSpPr>
          <p:cNvPr id="115" name="Прямая соединительная линия 114"/>
          <p:cNvCxnSpPr>
            <a:stCxn id="103" idx="0"/>
            <a:endCxn id="114" idx="3"/>
          </p:cNvCxnSpPr>
          <p:nvPr/>
        </p:nvCxnSpPr>
        <p:spPr>
          <a:xfrm flipH="1" flipV="1">
            <a:off x="1224536" y="2478162"/>
            <a:ext cx="463664" cy="594990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kirscable.ru/images/titul/kir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33" y="3565382"/>
            <a:ext cx="814323" cy="2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Скругленный прямоугольник 129"/>
          <p:cNvSpPr/>
          <p:nvPr/>
        </p:nvSpPr>
        <p:spPr>
          <a:xfrm>
            <a:off x="2491388" y="345528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/>
          <p:cNvCxnSpPr>
            <a:stCxn id="130" idx="3"/>
            <a:endCxn id="1028" idx="1"/>
          </p:cNvCxnSpPr>
          <p:nvPr/>
        </p:nvCxnSpPr>
        <p:spPr>
          <a:xfrm>
            <a:off x="2545388" y="3482288"/>
            <a:ext cx="669245" cy="22967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4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6606496" cy="6429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</a:rPr>
              <a:t>Развитие солнечной энергетики в СНГ (1)</a:t>
            </a:r>
            <a:endParaRPr lang="ru-RU" sz="18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0384" y="1499453"/>
            <a:ext cx="72032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СНГ относится к быстро развивающимся рынкам в сфере солнечной и, в целом, возобновляемой энергетики. Наиболее перспективными являются рынки стран Центральной Азии, где географические и климатические характеристики региона позволяют добиться наибольшей выгоды от развития отрасли.</a:t>
            </a:r>
          </a:p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солнечной радиации в странах Центральной Азии превышает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1400 кВт*ч/м2/год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причисляет данный рынок к числу наиболее перспективных. Большая часть государств СНГ, таких как Казахстан, Азербайджан, Узбекистан и другие, в качестве государственной поддержки выбрали механизм введения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зеленого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» тарифа на продажу зеленой энергии.</a:t>
            </a:r>
          </a:p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Другие страны – члены СНГ, такие как Армения, Киргизия, Молдавия, находятся на более ранних стадиях развития солнечной энергетики.</a:t>
            </a:r>
          </a:p>
          <a:p>
            <a:pPr algn="just">
              <a:lnSpc>
                <a:spcPts val="2100"/>
              </a:lnSpc>
              <a:spcAft>
                <a:spcPts val="600"/>
              </a:spcAft>
            </a:pP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emigrant-ussr.ru/gerb_s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245938"/>
            <a:ext cx="892411" cy="8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3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6606496" cy="6429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</a:rPr>
              <a:t>Развитие солнечной энергетики в СНГ (2)</a:t>
            </a:r>
            <a:endParaRPr lang="ru-RU" sz="1800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9054"/>
            <a:ext cx="8642712" cy="466405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537316" y="2814955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7072604" y="2573581"/>
            <a:ext cx="189549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 smtClean="0"/>
              <a:t>Среднедневная инсоляция,</a:t>
            </a:r>
          </a:p>
          <a:p>
            <a:pPr algn="ctr"/>
            <a:r>
              <a:rPr lang="ru-RU" sz="1400" b="0" dirty="0" smtClean="0"/>
              <a:t>(кВт*ч/м2/день)</a:t>
            </a:r>
            <a:endParaRPr lang="ru-RU" sz="1400" b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67153" y="1335716"/>
            <a:ext cx="7334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smtClean="0">
                <a:cs typeface="Arial" panose="020B0604020202020204" pitchFamily="34" charset="0"/>
              </a:rPr>
              <a:t>Поступление солнечной радиации на территорию Европы и СНГ</a:t>
            </a:r>
            <a:endParaRPr lang="ru-RU" sz="1400" dirty="0"/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6" name="Picture 2" descr="Flag of Belaru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75" y="3669308"/>
            <a:ext cx="399113" cy="1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lag of Kazakhsta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76" y="3668395"/>
            <a:ext cx="399113" cy="1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Flag of Kyrgyzsta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73" y="3867952"/>
            <a:ext cx="398249" cy="2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Flag of Russi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52" y="2809875"/>
            <a:ext cx="399113" cy="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Flag of Tajikistan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35" y="4179176"/>
            <a:ext cx="398249" cy="1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Flag of Turkmenista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32" y="4646822"/>
            <a:ext cx="398249" cy="2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Flag of Uzbekistan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76" y="4179176"/>
            <a:ext cx="398249" cy="1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512676" y="3668395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264776" y="3673475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626976" y="4174932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226473" y="3867952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402736" y="4180369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712664" y="4636987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642155" y="4705567"/>
            <a:ext cx="0" cy="502370"/>
          </a:xfrm>
          <a:prstGeom prst="line">
            <a:avLst/>
          </a:prstGeom>
          <a:ln w="12700">
            <a:tailEnd type="oval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" name="Picture 14" descr="Flag of Azerbaijan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7181" y="4705567"/>
            <a:ext cx="398247" cy="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emigrant-ussr.ru/gerb_s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245938"/>
            <a:ext cx="892411" cy="8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6606496" cy="6429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</a:rPr>
              <a:t>Развитие солнечной энергетики в СНГ (</a:t>
            </a:r>
            <a:r>
              <a:rPr lang="en-US" sz="1800" dirty="0" smtClean="0">
                <a:latin typeface="Arial" panose="020B0604020202020204" pitchFamily="34" charset="0"/>
              </a:rPr>
              <a:t>3</a:t>
            </a:r>
            <a:r>
              <a:rPr lang="ru-RU" sz="1800" dirty="0" smtClean="0">
                <a:latin typeface="Arial" panose="020B0604020202020204" pitchFamily="34" charset="0"/>
              </a:rPr>
              <a:t>)</a:t>
            </a:r>
            <a:endParaRPr 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45912"/>
              </p:ext>
            </p:extLst>
          </p:nvPr>
        </p:nvGraphicFramePr>
        <p:xfrm>
          <a:off x="251520" y="3263198"/>
          <a:ext cx="8640960" cy="290751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4618"/>
                <a:gridCol w="2286000"/>
                <a:gridCol w="1397977"/>
                <a:gridCol w="4452365"/>
              </a:tblGrid>
              <a:tr h="422373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Государство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генерации на начало 2015 г.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особенности рынка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299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Российская Федерация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собственного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 ФЭМ и других компонентов СЭС, направление на полное замещение иностранных комплектующих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85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Республика Беларусь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степень интеграции с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европейскими производителями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992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Азербайджанская Республика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198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Казахстан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собственного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 ФЭМ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85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Узбекистан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85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Республика Таджикистан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рынка за счет китайский компаний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733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Туркменистан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0405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Кыргызстан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рынка за счет китайский компаний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2" descr="Flag of Belaru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4119194"/>
            <a:ext cx="399113" cy="1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lag of Kazakhsta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4673112"/>
            <a:ext cx="399113" cy="1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lag of Kyrgyzsta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5908118"/>
            <a:ext cx="398249" cy="2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ag of Russi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3691094"/>
            <a:ext cx="399113" cy="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lag of Tajikista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5279782"/>
            <a:ext cx="398249" cy="1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lag of Turkmenistan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5573803"/>
            <a:ext cx="398249" cy="2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lag of Azerbaija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274" y="4406674"/>
            <a:ext cx="398247" cy="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lag of Uzbekistan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4985761"/>
            <a:ext cx="398249" cy="1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75946" y="1513270"/>
            <a:ext cx="718331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sz="1400" b="0" dirty="0" smtClean="0">
                <a:cs typeface="Arial" panose="020B0604020202020204" pitchFamily="34" charset="0"/>
              </a:rPr>
              <a:t>Наибольшие шаги в развитии отрасли на сегодняшний день предприняты в России, Казахстане и Белоруссии.  Наряду с государственными компаниями (ООО</a:t>
            </a:r>
            <a:r>
              <a:rPr lang="ru-RU" sz="1400" dirty="0" smtClean="0">
                <a:cs typeface="Arial" panose="020B0604020202020204" pitchFamily="34" charset="0"/>
              </a:rPr>
              <a:t> «Хевел» </a:t>
            </a:r>
            <a:r>
              <a:rPr lang="ru-RU" sz="1400" b="0" dirty="0" smtClean="0">
                <a:cs typeface="Arial" panose="020B0604020202020204" pitchFamily="34" charset="0"/>
              </a:rPr>
              <a:t>в России, проекты </a:t>
            </a:r>
            <a:r>
              <a:rPr lang="en-US" sz="1400" dirty="0" err="1" smtClean="0"/>
              <a:t>KazPV</a:t>
            </a:r>
            <a:r>
              <a:rPr lang="ru-RU" sz="1400" b="0" dirty="0" smtClean="0"/>
              <a:t>, </a:t>
            </a:r>
            <a:r>
              <a:rPr lang="ru-RU" sz="1400" b="0" dirty="0"/>
              <a:t>ТОО "</a:t>
            </a:r>
            <a:r>
              <a:rPr lang="en-US" sz="1400" dirty="0" err="1"/>
              <a:t>Samruk</a:t>
            </a:r>
            <a:r>
              <a:rPr lang="en-US" sz="1400" dirty="0"/>
              <a:t>-Green Energy</a:t>
            </a:r>
            <a:r>
              <a:rPr lang="en-US" sz="1400" b="0" dirty="0" smtClean="0"/>
              <a:t>"</a:t>
            </a:r>
            <a:r>
              <a:rPr lang="ru-RU" sz="1400" b="0" dirty="0" smtClean="0"/>
              <a:t> в Казахстане), большой интерес к рынку проявляют частные инвесторы</a:t>
            </a:r>
            <a:r>
              <a:rPr lang="ru-RU" sz="1400" b="0" dirty="0"/>
              <a:t>: </a:t>
            </a:r>
            <a:r>
              <a:rPr lang="ru-RU" sz="1400" b="0" dirty="0" smtClean="0"/>
              <a:t>российская </a:t>
            </a:r>
            <a:r>
              <a:rPr lang="en-US" sz="1400" dirty="0" smtClean="0"/>
              <a:t>Bright Capital</a:t>
            </a:r>
            <a:r>
              <a:rPr lang="ru-RU" sz="1400" b="0" dirty="0" smtClean="0"/>
              <a:t>, китайская </a:t>
            </a:r>
            <a:r>
              <a:rPr lang="en-US" sz="1400" dirty="0"/>
              <a:t>Amur </a:t>
            </a:r>
            <a:r>
              <a:rPr lang="en-US" sz="1400" dirty="0" smtClean="0"/>
              <a:t>Sirius</a:t>
            </a:r>
            <a:r>
              <a:rPr lang="ru-RU" sz="1400" b="0" dirty="0" smtClean="0"/>
              <a:t>, немецкая </a:t>
            </a:r>
            <a:r>
              <a:rPr lang="en-US" sz="1400" dirty="0"/>
              <a:t>ALGATEC </a:t>
            </a:r>
            <a:r>
              <a:rPr lang="en-US" sz="1400" dirty="0" smtClean="0"/>
              <a:t>Solar</a:t>
            </a:r>
            <a:r>
              <a:rPr lang="ru-RU" sz="1400" b="0" dirty="0" smtClean="0"/>
              <a:t> и другие.</a:t>
            </a:r>
            <a:endParaRPr lang="ru-RU" sz="1400" b="0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" name="Picture 6" descr="http://emigrant-ussr.ru/gerb_s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245938"/>
            <a:ext cx="892411" cy="8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6606496" cy="6429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</a:rPr>
              <a:t>Развитие солнечной энергетики в СНГ (</a:t>
            </a:r>
            <a:r>
              <a:rPr lang="en-US" sz="1800" dirty="0" smtClean="0">
                <a:latin typeface="Arial" panose="020B0604020202020204" pitchFamily="34" charset="0"/>
              </a:rPr>
              <a:t>4</a:t>
            </a:r>
            <a:r>
              <a:rPr lang="ru-RU" sz="1800" dirty="0" smtClean="0">
                <a:latin typeface="Arial" panose="020B0604020202020204" pitchFamily="34" charset="0"/>
              </a:rPr>
              <a:t>)</a:t>
            </a:r>
            <a:endParaRPr 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86459"/>
              </p:ext>
            </p:extLst>
          </p:nvPr>
        </p:nvGraphicFramePr>
        <p:xfrm>
          <a:off x="251520" y="3263198"/>
          <a:ext cx="8640960" cy="30685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13411"/>
                <a:gridCol w="2259623"/>
                <a:gridCol w="2540977"/>
                <a:gridCol w="1503134"/>
                <a:gridCol w="1823815"/>
              </a:tblGrid>
              <a:tr h="422373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Государство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Программа </a:t>
                      </a:r>
                      <a:r>
                        <a:rPr lang="ru-RU" sz="1100" baseline="0" dirty="0" smtClean="0"/>
                        <a:t>поддержки</a:t>
                      </a:r>
                      <a:r>
                        <a:rPr lang="ru-RU" sz="1100" dirty="0" smtClean="0"/>
                        <a:t> и развития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ВИЭ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«Зеленый» тариф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План</a:t>
                      </a:r>
                      <a:r>
                        <a:rPr lang="ru-RU" sz="1100" baseline="0" dirty="0" smtClean="0"/>
                        <a:t> ввода мощностей СЭС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299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Российская Федерация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Есть, с 2013 г. Локализация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Механизм ДПМ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&gt; </a:t>
                      </a:r>
                      <a:r>
                        <a:rPr lang="ru-RU" sz="1100" dirty="0" smtClean="0"/>
                        <a:t>1</a:t>
                      </a:r>
                      <a:r>
                        <a:rPr lang="en-US" sz="1100" dirty="0" smtClean="0"/>
                        <a:t>,5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smtClean="0"/>
                        <a:t>ГВт (до 2020)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85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Республика Беларусь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Есть, с 2010 г.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коэф</a:t>
                      </a:r>
                      <a:r>
                        <a:rPr lang="ru-RU" sz="1100" dirty="0" smtClean="0"/>
                        <a:t>. </a:t>
                      </a:r>
                      <a:r>
                        <a:rPr lang="ru-RU" sz="1100" i="1" dirty="0" smtClean="0"/>
                        <a:t>х</a:t>
                      </a:r>
                      <a:r>
                        <a:rPr lang="ru-RU" sz="1100" b="1" i="1" dirty="0" smtClean="0"/>
                        <a:t>1,3</a:t>
                      </a:r>
                      <a:r>
                        <a:rPr lang="ru-RU" sz="1100" dirty="0" smtClean="0"/>
                        <a:t> к тарифу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992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Азербайджанская Республика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Есть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0,20 € /</a:t>
                      </a:r>
                      <a:r>
                        <a:rPr lang="ru-RU" sz="1100" dirty="0" err="1" smtClean="0"/>
                        <a:t>кВтч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&gt; </a:t>
                      </a:r>
                      <a:r>
                        <a:rPr lang="ru-RU" sz="1100" dirty="0" smtClean="0"/>
                        <a:t>1 ГВт (до 2020)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198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Казахстан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Есть с 2009 г. Локализация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0,145 € /</a:t>
                      </a:r>
                      <a:r>
                        <a:rPr lang="ru-RU" sz="1100" dirty="0" err="1" smtClean="0"/>
                        <a:t>кВтч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&gt; </a:t>
                      </a:r>
                      <a:r>
                        <a:rPr lang="ru-RU" sz="1100" dirty="0" smtClean="0"/>
                        <a:t>300 МВт (до 2018)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85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Узбекистан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Планируется к вводу</a:t>
                      </a:r>
                      <a:r>
                        <a:rPr lang="ru-RU" sz="1100" baseline="0" dirty="0" smtClean="0"/>
                        <a:t> в 2015 г.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0,150 € /</a:t>
                      </a:r>
                      <a:r>
                        <a:rPr lang="ru-RU" sz="1100" dirty="0" err="1" smtClean="0"/>
                        <a:t>кВтч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85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Республика Таджикистан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Планируется к вводу</a:t>
                      </a:r>
                      <a:r>
                        <a:rPr lang="ru-RU" sz="1100" baseline="0" dirty="0" smtClean="0"/>
                        <a:t> в 2016 г.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0,14 € /</a:t>
                      </a:r>
                      <a:r>
                        <a:rPr lang="ru-RU" sz="1100" dirty="0" err="1" smtClean="0"/>
                        <a:t>кВтч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&gt;</a:t>
                      </a:r>
                      <a:r>
                        <a:rPr lang="ru-RU" sz="1100" dirty="0" smtClean="0"/>
                        <a:t> 140 МВт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733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Туркменистан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Планируется к вводу</a:t>
                      </a:r>
                      <a:r>
                        <a:rPr lang="ru-RU" sz="1100" baseline="0" dirty="0" smtClean="0"/>
                        <a:t> в 2016 г.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0,165 € /</a:t>
                      </a:r>
                      <a:r>
                        <a:rPr lang="ru-RU" sz="1100" dirty="0" err="1" smtClean="0"/>
                        <a:t>кВтч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&gt;</a:t>
                      </a:r>
                      <a:r>
                        <a:rPr lang="ru-RU" sz="1100" dirty="0" smtClean="0"/>
                        <a:t> 450 МВт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0405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Кыргызстан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Планируется к вводу</a:t>
                      </a:r>
                      <a:r>
                        <a:rPr lang="ru-RU" sz="1100" baseline="0" dirty="0" smtClean="0"/>
                        <a:t> в 2017 г.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0,110 € /</a:t>
                      </a:r>
                      <a:r>
                        <a:rPr lang="ru-RU" sz="1100" dirty="0" err="1" smtClean="0"/>
                        <a:t>кВтч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&gt;</a:t>
                      </a:r>
                      <a:r>
                        <a:rPr lang="ru-RU" sz="1100" dirty="0" smtClean="0"/>
                        <a:t> 120 МВт (до 2018)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9922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100" b="1" dirty="0" smtClean="0"/>
                        <a:t>ИТОГО: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Более 3 200 МВт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2708" y="1478102"/>
            <a:ext cx="80801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sz="1400" b="0" dirty="0">
                <a:cs typeface="Arial" panose="020B0604020202020204" pitchFamily="34" charset="0"/>
              </a:rPr>
              <a:t>Развитие рынка солнечной энергетикой в СНГ осуществляется как благодаря внутренним средствам, так и благодаря привлечению внешнего капитала. В развитии ВИЭ в Центральной Азии участвуют такие финансовые организации, как «</a:t>
            </a:r>
            <a:r>
              <a:rPr lang="ru-RU" sz="1400" dirty="0">
                <a:cs typeface="Arial" panose="020B0604020202020204" pitchFamily="34" charset="0"/>
              </a:rPr>
              <a:t>Азиатский банк развития</a:t>
            </a:r>
            <a:r>
              <a:rPr lang="ru-RU" sz="1400" b="0" dirty="0">
                <a:cs typeface="Arial" panose="020B0604020202020204" pitchFamily="34" charset="0"/>
              </a:rPr>
              <a:t>», «</a:t>
            </a:r>
            <a:r>
              <a:rPr lang="ru-RU" sz="1400" dirty="0">
                <a:cs typeface="Arial" panose="020B0604020202020204" pitchFamily="34" charset="0"/>
              </a:rPr>
              <a:t>Европейский банк реконструкции и развития </a:t>
            </a:r>
            <a:r>
              <a:rPr lang="ru-RU" sz="1400" b="0" dirty="0">
                <a:cs typeface="Arial" panose="020B0604020202020204" pitchFamily="34" charset="0"/>
              </a:rPr>
              <a:t>(ЕБРР)» и другие.</a:t>
            </a:r>
          </a:p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sz="1400" b="0" dirty="0">
                <a:cs typeface="Arial" panose="020B0604020202020204" pitchFamily="34" charset="0"/>
              </a:rPr>
              <a:t>Ряд частных компаний, заинтересованных в рынке ВИЭ на территории СНГ, также </a:t>
            </a:r>
            <a:r>
              <a:rPr lang="ru-RU" sz="1400" b="0" dirty="0" smtClean="0">
                <a:cs typeface="Arial" panose="020B0604020202020204" pitchFamily="34" charset="0"/>
              </a:rPr>
              <a:t>принимают либо планируют принять </a:t>
            </a:r>
            <a:r>
              <a:rPr lang="ru-RU" sz="1400" b="0" dirty="0">
                <a:cs typeface="Arial" panose="020B0604020202020204" pitchFamily="34" charset="0"/>
              </a:rPr>
              <a:t>активное участие в освоении данной отрасли.</a:t>
            </a:r>
          </a:p>
        </p:txBody>
      </p:sp>
      <p:pic>
        <p:nvPicPr>
          <p:cNvPr id="2050" name="Picture 2" descr="Flag of Belaru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4031274"/>
            <a:ext cx="399113" cy="1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Kazakhsta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4585192"/>
            <a:ext cx="399113" cy="1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Kyrgyzsta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5820198"/>
            <a:ext cx="398249" cy="2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 of Russi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3691094"/>
            <a:ext cx="399113" cy="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Tajikista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5191862"/>
            <a:ext cx="398249" cy="1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lag of Turkmenistan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5472843"/>
            <a:ext cx="398249" cy="2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lag of Azerbaija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274" y="4318754"/>
            <a:ext cx="398247" cy="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lag of Uzbekistan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" y="4897841"/>
            <a:ext cx="398249" cy="1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7" name="Picture 6" descr="http://emigrant-ussr.ru/gerb_s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245938"/>
            <a:ext cx="892411" cy="8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6"/>
          <p:cNvSpPr>
            <a:spLocks noGrp="1"/>
          </p:cNvSpPr>
          <p:nvPr>
            <p:ph type="title"/>
          </p:nvPr>
        </p:nvSpPr>
        <p:spPr bwMode="auto">
          <a:xfrm>
            <a:off x="251521" y="142875"/>
            <a:ext cx="6768752" cy="64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dirty="0"/>
              <a:t>Проект «</a:t>
            </a:r>
            <a:r>
              <a:rPr lang="ru-RU" sz="1800" dirty="0" smtClean="0"/>
              <a:t>Хевел»:</a:t>
            </a:r>
            <a:br>
              <a:rPr lang="ru-RU" sz="1800" dirty="0" smtClean="0"/>
            </a:br>
            <a:r>
              <a:rPr lang="ru-RU" sz="1800" dirty="0" smtClean="0">
                <a:latin typeface="Arial" panose="020B0604020202020204" pitchFamily="34" charset="0"/>
              </a:rPr>
              <a:t>Кош-</a:t>
            </a:r>
            <a:r>
              <a:rPr lang="ru-RU" sz="1800" dirty="0" err="1" smtClean="0">
                <a:latin typeface="Arial" panose="020B0604020202020204" pitchFamily="34" charset="0"/>
              </a:rPr>
              <a:t>Агачская</a:t>
            </a:r>
            <a:r>
              <a:rPr lang="ru-RU" sz="1800" dirty="0" smtClean="0">
                <a:latin typeface="Arial" panose="020B0604020202020204" pitchFamily="34" charset="0"/>
              </a:rPr>
              <a:t> СЭС мощностью 5 МВт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1" y="1997783"/>
            <a:ext cx="8735473" cy="337586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51522" y="5715976"/>
            <a:ext cx="3423664" cy="451461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пример того, как надо делать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В.В. Путин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C9AD3-9C24-4F0D-9658-C55F4E83559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4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50612</TotalTime>
  <Words>814</Words>
  <Application>Microsoft Office PowerPoint</Application>
  <PresentationFormat>Экран (4:3)</PresentationFormat>
  <Paragraphs>164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MS Mincho</vt:lpstr>
      <vt:lpstr>Arial</vt:lpstr>
      <vt:lpstr>Calibri</vt:lpstr>
      <vt:lpstr>Times New Roman</vt:lpstr>
      <vt:lpstr>Wingdings</vt:lpstr>
      <vt:lpstr>Wingdings 2</vt:lpstr>
      <vt:lpstr>Официальная</vt:lpstr>
      <vt:lpstr>  ПЕРСПЕКТИВЫ РАЗВИТИЯ СОЛНЕЧНОЙ ЭНЕРГЕТИКИ В РОССИИ И СНГ  Заместитель генерального директора ООО «Хевел» Олег Игоревич Шуткин</vt:lpstr>
      <vt:lpstr>Презентация PowerPoint</vt:lpstr>
      <vt:lpstr>Презентация PowerPoint</vt:lpstr>
      <vt:lpstr>Создание отрасли солнечной энергетики в России: Размещение проектов СЭС и производство оборудования</vt:lpstr>
      <vt:lpstr>Развитие солнечной энергетики в СНГ (1)</vt:lpstr>
      <vt:lpstr>Развитие солнечной энергетики в СНГ (2)</vt:lpstr>
      <vt:lpstr>Развитие солнечной энергетики в СНГ (3)</vt:lpstr>
      <vt:lpstr>Развитие солнечной энергетики в СНГ (4)</vt:lpstr>
      <vt:lpstr>Проект «Хевел»: Кош-Агачская СЭС мощностью 5 МВт</vt:lpstr>
    </vt:vector>
  </TitlesOfParts>
  <Company>NP ATS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проблемы, связанные с организацией системы расчетов</dc:title>
  <dc:creator>ats</dc:creator>
  <cp:lastModifiedBy>Avilkin Ivan</cp:lastModifiedBy>
  <cp:revision>1034</cp:revision>
  <dcterms:created xsi:type="dcterms:W3CDTF">2008-10-13T14:05:25Z</dcterms:created>
  <dcterms:modified xsi:type="dcterms:W3CDTF">2015-02-03T09:27:28Z</dcterms:modified>
</cp:coreProperties>
</file>