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28" r:id="rId4"/>
  </p:sldMasterIdLst>
  <p:notesMasterIdLst>
    <p:notesMasterId r:id="rId19"/>
  </p:notesMasterIdLst>
  <p:handoutMasterIdLst>
    <p:handoutMasterId r:id="rId20"/>
  </p:handoutMasterIdLst>
  <p:sldIdLst>
    <p:sldId id="258" r:id="rId5"/>
    <p:sldId id="395" r:id="rId6"/>
    <p:sldId id="396" r:id="rId7"/>
    <p:sldId id="426" r:id="rId8"/>
    <p:sldId id="482" r:id="rId9"/>
    <p:sldId id="480" r:id="rId10"/>
    <p:sldId id="481" r:id="rId11"/>
    <p:sldId id="479" r:id="rId12"/>
    <p:sldId id="484" r:id="rId13"/>
    <p:sldId id="491" r:id="rId14"/>
    <p:sldId id="490" r:id="rId15"/>
    <p:sldId id="489" r:id="rId16"/>
    <p:sldId id="492" r:id="rId17"/>
    <p:sldId id="42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rbe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rbe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rbe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rbe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rbel" charset="0"/>
        <a:ea typeface="Arial" charset="0"/>
        <a:cs typeface="Arial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Corbel" charset="0"/>
        <a:ea typeface="Arial" charset="0"/>
        <a:cs typeface="Arial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Corbel" charset="0"/>
        <a:ea typeface="Arial" charset="0"/>
        <a:cs typeface="Arial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Corbel" charset="0"/>
        <a:ea typeface="Arial" charset="0"/>
        <a:cs typeface="Arial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Corbe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C85D4"/>
    <a:srgbClr val="0093D0"/>
    <a:srgbClr val="25C6FF"/>
    <a:srgbClr val="93E3FF"/>
    <a:srgbClr val="6D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 autoAdjust="0"/>
    <p:restoredTop sz="97723" autoAdjust="0"/>
  </p:normalViewPr>
  <p:slideViewPr>
    <p:cSldViewPr>
      <p:cViewPr varScale="1">
        <p:scale>
          <a:sx n="95" d="100"/>
          <a:sy n="95" d="100"/>
        </p:scale>
        <p:origin x="-520" y="-11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11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mrva:Documents:!NordHydro:&#1056;&#1077;&#1089;&#1087;&#1091;&#1073;&#1083;&#1080;&#1082;&#1072;%20&#1050;&#1072;&#1088;&#1077;&#1083;&#1080;&#1103;:&#1052;&#1043;&#1069;&#1057;%20&#1056;&#1077;&#1073;&#1086;&#1083;&#1099;:!&#1087;&#1088;&#1077;&#1079;&#1077;&#1085;&#1090;&#1072;&#1094;&#1080;&#1080;:05-03-14%20&#1088;&#1072;&#1089;&#1095;&#1077;&#1090;%20&#1087;&#1086;%20&#1056;&#1077;&#1073;&#1086;&#1083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'готовый (излишки)'!$A$16:$B$16</c:f>
              <c:strCache>
                <c:ptCount val="1"/>
                <c:pt idx="0">
                  <c:v>Существующее потребление эл/эн в пос Реболы тыс кВтч</c:v>
                </c:pt>
              </c:strCache>
            </c:strRef>
          </c:tx>
          <c:invertIfNegative val="0"/>
          <c:cat>
            <c:strRef>
              <c:f>'готовый (излишки)'!$C$15:$N$15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'готовый (излишки)'!$C$16:$N$16</c:f>
              <c:numCache>
                <c:formatCode>General</c:formatCode>
                <c:ptCount val="12"/>
                <c:pt idx="0">
                  <c:v>160.0</c:v>
                </c:pt>
                <c:pt idx="1">
                  <c:v>119.0</c:v>
                </c:pt>
                <c:pt idx="2">
                  <c:v>126.0</c:v>
                </c:pt>
                <c:pt idx="3">
                  <c:v>101.0</c:v>
                </c:pt>
                <c:pt idx="4">
                  <c:v>95.0</c:v>
                </c:pt>
                <c:pt idx="5">
                  <c:v>81.0</c:v>
                </c:pt>
                <c:pt idx="6">
                  <c:v>91.0</c:v>
                </c:pt>
                <c:pt idx="7">
                  <c:v>98.0</c:v>
                </c:pt>
                <c:pt idx="8">
                  <c:v>103.0</c:v>
                </c:pt>
                <c:pt idx="9">
                  <c:v>127.0</c:v>
                </c:pt>
                <c:pt idx="10">
                  <c:v>119.0</c:v>
                </c:pt>
                <c:pt idx="11">
                  <c:v>136.0</c:v>
                </c:pt>
              </c:numCache>
            </c:numRef>
          </c:val>
        </c:ser>
        <c:ser>
          <c:idx val="1"/>
          <c:order val="1"/>
          <c:tx>
            <c:strRef>
              <c:f>'готовый (излишки)'!$A$28:$B$28</c:f>
              <c:strCache>
                <c:ptCount val="1"/>
                <c:pt idx="0">
                  <c:v>Выработка МГЭС тыс кВтч</c:v>
                </c:pt>
              </c:strCache>
            </c:strRef>
          </c:tx>
          <c:invertIfNegative val="0"/>
          <c:cat>
            <c:strRef>
              <c:f>'готовый (излишки)'!$C$15:$N$15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'готовый (излишки)'!$C$28:$N$28</c:f>
              <c:numCache>
                <c:formatCode>#,##0</c:formatCode>
                <c:ptCount val="12"/>
                <c:pt idx="0">
                  <c:v>190.58256</c:v>
                </c:pt>
                <c:pt idx="1">
                  <c:v>158.38956</c:v>
                </c:pt>
                <c:pt idx="2">
                  <c:v>130.70358</c:v>
                </c:pt>
                <c:pt idx="3">
                  <c:v>232.43346</c:v>
                </c:pt>
                <c:pt idx="4">
                  <c:v>379.8774</c:v>
                </c:pt>
                <c:pt idx="5">
                  <c:v>347.6844</c:v>
                </c:pt>
                <c:pt idx="6">
                  <c:v>296.1756</c:v>
                </c:pt>
                <c:pt idx="7">
                  <c:v>270.4212000000001</c:v>
                </c:pt>
                <c:pt idx="8">
                  <c:v>244.6668</c:v>
                </c:pt>
                <c:pt idx="9">
                  <c:v>244.6668</c:v>
                </c:pt>
                <c:pt idx="10">
                  <c:v>238.2282</c:v>
                </c:pt>
                <c:pt idx="11">
                  <c:v>199.5966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6366584"/>
        <c:axId val="2126201880"/>
      </c:barChart>
      <c:catAx>
        <c:axId val="2126366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800000"/>
          <a:lstStyle/>
          <a:p>
            <a:pPr>
              <a:defRPr/>
            </a:pPr>
            <a:endParaRPr lang="ru-RU"/>
          </a:p>
        </c:txPr>
        <c:crossAx val="2126201880"/>
        <c:crosses val="autoZero"/>
        <c:auto val="1"/>
        <c:lblAlgn val="ctr"/>
        <c:lblOffset val="100"/>
        <c:noMultiLvlLbl val="0"/>
      </c:catAx>
      <c:valAx>
        <c:axId val="2126201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63665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mtClean="0">
                <a:latin typeface="Calibri" charset="0"/>
                <a:cs typeface="MS PGothic" charset="0"/>
              </a:defRPr>
            </a:lvl1pPr>
          </a:lstStyle>
          <a:p>
            <a:pPr>
              <a:defRPr/>
            </a:pPr>
            <a:fld id="{3BC646A6-009F-DA44-AD12-88610E285BEB}" type="datetimeFigureOut">
              <a:rPr lang="en-US"/>
              <a:pPr>
                <a:defRPr/>
              </a:pPr>
              <a:t>03.02.15</a:t>
            </a:fld>
            <a:endParaRPr lang="en-US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mtClean="0">
                <a:latin typeface="Calibri" charset="0"/>
                <a:cs typeface="MS PGothic" charset="0"/>
              </a:defRPr>
            </a:lvl1pPr>
          </a:lstStyle>
          <a:p>
            <a:pPr>
              <a:defRPr/>
            </a:pPr>
            <a:fld id="{B3A4E4E8-6630-8342-8EDD-64845B2CA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27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mtClean="0">
                <a:latin typeface="Calibri" charset="0"/>
                <a:cs typeface="MS PGothic" charset="0"/>
              </a:defRPr>
            </a:lvl1pPr>
          </a:lstStyle>
          <a:p>
            <a:pPr>
              <a:defRPr/>
            </a:pPr>
            <a:fld id="{4E63169E-E8A9-BB47-9D9E-A05E83D59F73}" type="datetimeFigureOut">
              <a:rPr lang="en-US"/>
              <a:pPr>
                <a:defRPr/>
              </a:pPr>
              <a:t>03.02.15</a:t>
            </a:fld>
            <a:endParaRPr lang="en-US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mtClean="0">
                <a:latin typeface="Calibri" charset="0"/>
                <a:cs typeface="MS PGothic" charset="0"/>
              </a:defRPr>
            </a:lvl1pPr>
          </a:lstStyle>
          <a:p>
            <a:pPr>
              <a:defRPr/>
            </a:pPr>
            <a:fld id="{C369F197-DB15-374F-8219-F0B87EEF8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17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MS PGothic" charset="0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eaLnBrk="0" hangingPunct="0"/>
            <a:fld id="{49C1BCA7-EBCF-0340-A69D-8A34B2E2C244}" type="slidenum">
              <a:rPr kumimoji="0" lang="ru-RU" sz="1200">
                <a:latin typeface="Times New Roman" charset="0"/>
                <a:cs typeface="MS PGothic" charset="0"/>
              </a:rPr>
              <a:pPr eaLnBrk="0" hangingPunct="0"/>
              <a:t>1</a:t>
            </a:fld>
            <a:endParaRPr kumimoji="0" lang="ru-RU" sz="1200">
              <a:latin typeface="Times New Roman" charset="0"/>
              <a:cs typeface="MS PGothic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kumimoji="0" lang="nl-NL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F661-0285-7848-9001-001530D1CD73}" type="datetimeFigureOut">
              <a:rPr lang="en-US"/>
              <a:pPr>
                <a:defRPr/>
              </a:pPr>
              <a:t>03.02.15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D4F9B-BEE3-9A4D-915E-81DBE180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5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BDD56-180E-C44D-BE43-99DAA187F945}" type="datetimeFigureOut">
              <a:rPr lang="en-US"/>
              <a:pPr>
                <a:defRPr/>
              </a:pPr>
              <a:t>03.02.15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3A219-C3C4-5647-BA3B-103BD06E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6A502-C9B2-3045-AEF4-B4A676153648}" type="datetimeFigureOut">
              <a:rPr lang="en-US"/>
              <a:pPr>
                <a:defRPr/>
              </a:pPr>
              <a:t>03.02.15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654A9-86C4-3340-94AC-C0B28A5E7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9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0AB86-1B29-1C44-9DAF-6C983CBDCF44}" type="datetimeFigureOut">
              <a:rPr lang="en-US"/>
              <a:pPr>
                <a:defRPr/>
              </a:pPr>
              <a:t>03.02.15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B1C6B-91C9-7540-858E-75154F576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8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EFB6-B01D-6F46-B80A-46913ADFD147}" type="datetimeFigureOut">
              <a:rPr lang="en-US"/>
              <a:pPr>
                <a:defRPr/>
              </a:pPr>
              <a:t>03.02.15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D1A2D-7B73-964C-B1A9-03F8D0736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5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0B758-4EB3-F449-9934-9737DD6CB42F}" type="datetimeFigureOut">
              <a:rPr lang="en-US"/>
              <a:pPr>
                <a:defRPr/>
              </a:pPr>
              <a:t>03.02.15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79A7E-39BE-1B46-AD08-71772276B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3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5215D-52A0-C847-9B79-4FB5C50787AE}" type="datetime1">
              <a:rPr lang="ru-RU"/>
              <a:pPr>
                <a:defRPr/>
              </a:pPr>
              <a:t>03.02.15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151E-083C-2044-A958-DDE8097EF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4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F34CD-3723-6A4F-8078-A55D8C5D4649}" type="datetimeFigureOut">
              <a:rPr lang="en-US"/>
              <a:pPr>
                <a:defRPr/>
              </a:pPr>
              <a:t>03.02.15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67ECA-14C0-854F-A114-DC57B2C4A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1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5C10-DEFE-3440-98A1-1986DC5C32FB}" type="datetimeFigureOut">
              <a:rPr lang="en-US"/>
              <a:pPr>
                <a:defRPr/>
              </a:pPr>
              <a:t>03.02.15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BF6F9-7AE1-0E40-A5F5-425549BB8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9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B4E6-E9AF-0D48-8313-AC6B773E5160}" type="datetimeFigureOut">
              <a:rPr lang="en-US"/>
              <a:pPr>
                <a:defRPr/>
              </a:pPr>
              <a:t>03.02.15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8D8B7-6491-584A-BFB4-C208F0C04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0322C-B39E-8440-9516-B521A77276D4}" type="datetimeFigureOut">
              <a:rPr lang="en-US"/>
              <a:pPr>
                <a:defRPr/>
              </a:pPr>
              <a:t>03.02.15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0B84A-EFC6-4144-8D14-2DA6C3929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5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94DB205-2368-8C47-A0E8-F58F5842D0A6}" type="datetimeFigureOut">
              <a:rPr lang="en-US"/>
              <a:pPr>
                <a:defRPr/>
              </a:pPr>
              <a:t>03.02.15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rbe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7526C75-5FE1-BD48-98F6-99338FBE4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23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1" descr="Oblozhka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0" lang="ru-RU"/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0" lang="ru-RU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2895600"/>
            <a:ext cx="6019800" cy="1219200"/>
          </a:xfrm>
        </p:spPr>
        <p:txBody>
          <a:bodyPr/>
          <a:lstStyle/>
          <a:p>
            <a:pPr marL="182563" algn="l">
              <a:lnSpc>
                <a:spcPct val="120000"/>
              </a:lnSpc>
            </a:pPr>
            <a:r>
              <a:rPr kumimoji="0" lang="ru-RU" sz="3200" b="1" dirty="0" smtClean="0">
                <a:solidFill>
                  <a:schemeClr val="bg1"/>
                </a:solidFill>
                <a:latin typeface="Franklin Gothic Demi" charset="0"/>
              </a:rPr>
              <a:t>Развитие малой гидроэнергетики в </a:t>
            </a:r>
            <a:r>
              <a:rPr kumimoji="0" lang="ru-RU" sz="3200" b="1" dirty="0" smtClean="0">
                <a:solidFill>
                  <a:schemeClr val="bg1"/>
                </a:solidFill>
                <a:latin typeface="Franklin Gothic Demi" charset="0"/>
              </a:rPr>
              <a:t>России</a:t>
            </a:r>
            <a:endParaRPr kumimoji="0" lang="ru-RU" sz="4000" b="1" dirty="0">
              <a:solidFill>
                <a:schemeClr val="bg1"/>
              </a:solidFill>
              <a:latin typeface="Franklin Gothic Demi" charset="0"/>
            </a:endParaRPr>
          </a:p>
        </p:txBody>
      </p:sp>
      <p:sp>
        <p:nvSpPr>
          <p:cNvPr id="15365" name="Прямоугольник 1"/>
          <p:cNvSpPr>
            <a:spLocks noChangeArrowheads="1"/>
          </p:cNvSpPr>
          <p:nvPr/>
        </p:nvSpPr>
        <p:spPr bwMode="auto">
          <a:xfrm>
            <a:off x="3429000" y="6172200"/>
            <a:ext cx="441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ru-RU" sz="1400" dirty="0">
                <a:solidFill>
                  <a:schemeClr val="bg1"/>
                </a:solidFill>
                <a:latin typeface="Franklin Gothic Medium" charset="0"/>
              </a:rPr>
              <a:t>ЗАО «Норд Гидро» </a:t>
            </a:r>
            <a:r>
              <a:rPr kumimoji="0" lang="ru-RU" sz="1400" dirty="0" smtClean="0">
                <a:solidFill>
                  <a:schemeClr val="bg1"/>
                </a:solidFill>
                <a:latin typeface="Franklin Gothic Medium" charset="0"/>
              </a:rPr>
              <a:t>(февраль 2015)</a:t>
            </a:r>
            <a:endParaRPr lang="ru-RU" sz="1400" dirty="0">
              <a:solidFill>
                <a:schemeClr val="bg1"/>
              </a:solidFill>
              <a:latin typeface="Franklin Gothic Medium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0" lang="ru-RU"/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0"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48" b="100000" l="0" r="100000">
                        <a14:foregroundMark x1="59146" y1="34225" x2="59146" y2="34225"/>
                        <a14:foregroundMark x1="62805" y1="42781" x2="62805" y2="42781"/>
                        <a14:foregroundMark x1="64634" y1="51337" x2="64634" y2="51337"/>
                        <a14:backgroundMark x1="58537" y1="40107" x2="58537" y2="40107"/>
                        <a14:backgroundMark x1="60976" y1="37433" x2="60976" y2="37433"/>
                        <a14:backgroundMark x1="58537" y1="50802" x2="58537" y2="50802"/>
                        <a14:backgroundMark x1="18902" y1="58824" x2="18902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4200" y="4419600"/>
            <a:ext cx="902727" cy="1066800"/>
          </a:xfrm>
          <a:prstGeom prst="rect">
            <a:avLst/>
          </a:prstGeom>
        </p:spPr>
      </p:pic>
      <p:pic>
        <p:nvPicPr>
          <p:cNvPr id="13" name="Picture 11" descr="D:\work\Nord_Hydro\Prezenter\Links\Logo_NH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499488"/>
            <a:ext cx="1905000" cy="209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024436" y="5517776"/>
            <a:ext cx="2738564" cy="50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marL="182563">
              <a:lnSpc>
                <a:spcPct val="120000"/>
              </a:lnSpc>
            </a:pPr>
            <a:r>
              <a:rPr kumimoji="0" lang="ru-RU" sz="1600" b="1" dirty="0">
                <a:solidFill>
                  <a:schemeClr val="bg1"/>
                </a:solidFill>
                <a:latin typeface="Franklin Gothic Demi" charset="0"/>
              </a:rPr>
              <a:t>п</a:t>
            </a:r>
            <a:r>
              <a:rPr kumimoji="0" lang="ru-RU" sz="1600" b="1" dirty="0" smtClean="0">
                <a:solidFill>
                  <a:schemeClr val="bg1"/>
                </a:solidFill>
                <a:latin typeface="Franklin Gothic Demi" charset="0"/>
              </a:rPr>
              <a:t>ри содействии </a:t>
            </a:r>
          </a:p>
          <a:p>
            <a:pPr marL="182563">
              <a:lnSpc>
                <a:spcPct val="120000"/>
              </a:lnSpc>
            </a:pPr>
            <a:r>
              <a:rPr kumimoji="0" lang="ru-RU" sz="1600" b="1" dirty="0" smtClean="0">
                <a:solidFill>
                  <a:schemeClr val="bg1"/>
                </a:solidFill>
                <a:latin typeface="Franklin Gothic Demi" charset="0"/>
              </a:rPr>
              <a:t>ГК «Внешэкономбанк»</a:t>
            </a:r>
            <a:endParaRPr kumimoji="0" lang="ru-RU" sz="1800" b="1" dirty="0">
              <a:solidFill>
                <a:schemeClr val="bg1"/>
              </a:solidFill>
              <a:latin typeface="Franklin Gothic Demi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35" descr="Tipovaya_polosa_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Рисунок 5" descr="Tipovaya_polosa_3.png"/>
          <p:cNvSpPr>
            <a:spLocks noChangeAspec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59" name="Номер слайда 4"/>
          <p:cNvSpPr txBox="1">
            <a:spLocks/>
          </p:cNvSpPr>
          <p:nvPr/>
        </p:nvSpPr>
        <p:spPr bwMode="auto">
          <a:xfrm>
            <a:off x="8458200" y="6383338"/>
            <a:ext cx="6461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r" eaLnBrk="0" hangingPunct="0"/>
            <a:fld id="{8B15EB34-42BB-AF49-BE63-C020C918410B}" type="slidenum">
              <a:rPr lang="ru-RU" sz="1600">
                <a:solidFill>
                  <a:schemeClr val="bg1"/>
                </a:solidFill>
                <a:latin typeface="Franklin Gothic Book" charset="0"/>
              </a:rPr>
              <a:pPr algn="r" eaLnBrk="0" hangingPunct="0"/>
              <a:t>10</a:t>
            </a:fld>
            <a:endParaRPr lang="ru-RU" sz="1600">
              <a:solidFill>
                <a:schemeClr val="bg1"/>
              </a:solidFill>
              <a:latin typeface="Franklin Gothic Book" charset="0"/>
            </a:endParaRPr>
          </a:p>
        </p:txBody>
      </p:sp>
      <p:sp>
        <p:nvSpPr>
          <p:cNvPr id="19460" name="Rectangle 1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0" lang="ru-RU"/>
          </a:p>
        </p:txBody>
      </p:sp>
      <p:sp>
        <p:nvSpPr>
          <p:cNvPr id="12" name="TextBox 11"/>
          <p:cNvSpPr txBox="1"/>
          <p:nvPr/>
        </p:nvSpPr>
        <p:spPr>
          <a:xfrm>
            <a:off x="838942" y="1905000"/>
            <a:ext cx="1964284" cy="2514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ru-RU" dirty="0" smtClean="0"/>
              <a:t>Топливо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38942" y="4419600"/>
            <a:ext cx="1964284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ru-RU" sz="1400" dirty="0" smtClean="0"/>
              <a:t>Амортизация</a:t>
            </a:r>
            <a:r>
              <a:rPr lang="en-US" sz="1400" dirty="0" smtClean="0"/>
              <a:t>,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налог на имущество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38942" y="4953000"/>
            <a:ext cx="1964284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ru-RU" sz="1400" dirty="0" smtClean="0"/>
              <a:t>Прочие затраты</a:t>
            </a:r>
            <a:r>
              <a:rPr lang="en-US" sz="1400" dirty="0" smtClean="0"/>
              <a:t>,</a:t>
            </a:r>
            <a:r>
              <a:rPr lang="ru-RU" sz="1400" dirty="0" smtClean="0"/>
              <a:t> затраты из прибыли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1524000"/>
            <a:ext cx="2594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Выручка Дизельной ЭС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94258" y="3200400"/>
            <a:ext cx="1964284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ru-RU" dirty="0" smtClean="0"/>
              <a:t>Топливо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94258" y="3505200"/>
            <a:ext cx="1964284" cy="1447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ru-RU" sz="1400" dirty="0" smtClean="0"/>
              <a:t>Возврат инвестиций</a:t>
            </a:r>
            <a:r>
              <a:rPr lang="en-US" sz="1400" dirty="0" smtClean="0"/>
              <a:t>,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налог на имущество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301744" y="4953000"/>
            <a:ext cx="1964284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ru-RU" sz="1400" dirty="0" smtClean="0"/>
              <a:t>Прочие затраты</a:t>
            </a:r>
            <a:r>
              <a:rPr lang="en-US" sz="1400" dirty="0" smtClean="0"/>
              <a:t>,</a:t>
            </a:r>
            <a:r>
              <a:rPr lang="ru-RU" sz="1400" dirty="0" smtClean="0"/>
              <a:t> затраты из прибыли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9536" y="1447800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Выручка объекта ВИЭ</a:t>
            </a:r>
          </a:p>
          <a:p>
            <a:pPr algn="ctr"/>
            <a:r>
              <a:rPr lang="ru-RU" sz="1200" b="1" dirty="0" smtClean="0"/>
              <a:t>на период окупаемости</a:t>
            </a:r>
            <a:endParaRPr lang="ru-R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832129" y="1447800"/>
            <a:ext cx="1705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Выручка объекта ВИЭ</a:t>
            </a:r>
          </a:p>
          <a:p>
            <a:pPr algn="ctr"/>
            <a:r>
              <a:rPr lang="ru-RU" sz="1200" b="1" u="sng" dirty="0" smtClean="0"/>
              <a:t>после</a:t>
            </a:r>
            <a:r>
              <a:rPr lang="ru-RU" sz="1200" b="1" dirty="0" smtClean="0"/>
              <a:t> окупаемости</a:t>
            </a:r>
            <a:endParaRPr lang="ru-RU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94258" y="2514600"/>
            <a:ext cx="1964284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ru-RU" sz="1400" dirty="0" smtClean="0"/>
              <a:t>Доходность</a:t>
            </a:r>
            <a:endParaRPr lang="ru-RU" sz="1400" dirty="0"/>
          </a:p>
        </p:txBody>
      </p:sp>
      <p:sp>
        <p:nvSpPr>
          <p:cNvPr id="22" name="Полилиния 21"/>
          <p:cNvSpPr/>
          <p:nvPr/>
        </p:nvSpPr>
        <p:spPr>
          <a:xfrm>
            <a:off x="2786721" y="1894305"/>
            <a:ext cx="508000" cy="2499895"/>
          </a:xfrm>
          <a:custGeom>
            <a:avLst/>
            <a:gdLst>
              <a:gd name="connsiteX0" fmla="*/ 13368 w 508000"/>
              <a:gd name="connsiteY0" fmla="*/ 0 h 2499895"/>
              <a:gd name="connsiteX1" fmla="*/ 481263 w 508000"/>
              <a:gd name="connsiteY1" fmla="*/ 1310106 h 2499895"/>
              <a:gd name="connsiteX2" fmla="*/ 508000 w 508000"/>
              <a:gd name="connsiteY2" fmla="*/ 1604211 h 2499895"/>
              <a:gd name="connsiteX3" fmla="*/ 0 w 508000"/>
              <a:gd name="connsiteY3" fmla="*/ 2499895 h 2499895"/>
              <a:gd name="connsiteX4" fmla="*/ 13368 w 508000"/>
              <a:gd name="connsiteY4" fmla="*/ 0 h 249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00" h="2499895">
                <a:moveTo>
                  <a:pt x="13368" y="0"/>
                </a:moveTo>
                <a:lnTo>
                  <a:pt x="481263" y="1310106"/>
                </a:lnTo>
                <a:lnTo>
                  <a:pt x="508000" y="1604211"/>
                </a:lnTo>
                <a:lnTo>
                  <a:pt x="0" y="2499895"/>
                </a:lnTo>
                <a:lnTo>
                  <a:pt x="13368" y="0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2786721" y="3511884"/>
            <a:ext cx="508000" cy="1430421"/>
          </a:xfrm>
          <a:custGeom>
            <a:avLst/>
            <a:gdLst>
              <a:gd name="connsiteX0" fmla="*/ 0 w 508000"/>
              <a:gd name="connsiteY0" fmla="*/ 909053 h 1430421"/>
              <a:gd name="connsiteX1" fmla="*/ 494632 w 508000"/>
              <a:gd name="connsiteY1" fmla="*/ 0 h 1430421"/>
              <a:gd name="connsiteX2" fmla="*/ 508000 w 508000"/>
              <a:gd name="connsiteY2" fmla="*/ 1430421 h 1430421"/>
              <a:gd name="connsiteX3" fmla="*/ 13368 w 508000"/>
              <a:gd name="connsiteY3" fmla="*/ 1430421 h 1430421"/>
              <a:gd name="connsiteX4" fmla="*/ 0 w 508000"/>
              <a:gd name="connsiteY4" fmla="*/ 909053 h 143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00" h="1430421">
                <a:moveTo>
                  <a:pt x="0" y="909053"/>
                </a:moveTo>
                <a:lnTo>
                  <a:pt x="494632" y="0"/>
                </a:lnTo>
                <a:lnTo>
                  <a:pt x="508000" y="1430421"/>
                </a:lnTo>
                <a:lnTo>
                  <a:pt x="13368" y="1430421"/>
                </a:lnTo>
                <a:lnTo>
                  <a:pt x="0" y="909053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715742" y="4114800"/>
            <a:ext cx="1964284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ru-RU" dirty="0" smtClean="0"/>
              <a:t>Топливо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715742" y="4419600"/>
            <a:ext cx="1964284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ru-RU" sz="1400" dirty="0" smtClean="0"/>
              <a:t>Амортизация</a:t>
            </a:r>
            <a:r>
              <a:rPr lang="en-US" sz="1400" dirty="0" smtClean="0"/>
              <a:t>,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налог на имущество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723228" y="4953000"/>
            <a:ext cx="1964284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ru-RU" sz="1400" dirty="0" smtClean="0"/>
              <a:t>Прочие затраты</a:t>
            </a:r>
            <a:r>
              <a:rPr lang="en-US" sz="1400" dirty="0" smtClean="0"/>
              <a:t>,</a:t>
            </a:r>
            <a:r>
              <a:rPr lang="ru-RU" sz="1400" dirty="0" smtClean="0"/>
              <a:t> затраты из прибыли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5259879" y="3498516"/>
            <a:ext cx="441158" cy="1443789"/>
          </a:xfrm>
          <a:custGeom>
            <a:avLst/>
            <a:gdLst>
              <a:gd name="connsiteX0" fmla="*/ 0 w 441158"/>
              <a:gd name="connsiteY0" fmla="*/ 1443789 h 1443789"/>
              <a:gd name="connsiteX1" fmla="*/ 0 w 441158"/>
              <a:gd name="connsiteY1" fmla="*/ 0 h 1443789"/>
              <a:gd name="connsiteX2" fmla="*/ 441158 w 441158"/>
              <a:gd name="connsiteY2" fmla="*/ 935789 h 1443789"/>
              <a:gd name="connsiteX3" fmla="*/ 441158 w 441158"/>
              <a:gd name="connsiteY3" fmla="*/ 1443789 h 1443789"/>
              <a:gd name="connsiteX4" fmla="*/ 0 w 441158"/>
              <a:gd name="connsiteY4" fmla="*/ 1443789 h 144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158" h="1443789">
                <a:moveTo>
                  <a:pt x="0" y="1443789"/>
                </a:moveTo>
                <a:lnTo>
                  <a:pt x="0" y="0"/>
                </a:lnTo>
                <a:lnTo>
                  <a:pt x="441158" y="935789"/>
                </a:lnTo>
                <a:lnTo>
                  <a:pt x="441158" y="1443789"/>
                </a:lnTo>
                <a:lnTo>
                  <a:pt x="0" y="1443789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715742" y="3733800"/>
            <a:ext cx="1964284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ru-RU" sz="1400" dirty="0" smtClean="0"/>
              <a:t>Прибыль</a:t>
            </a:r>
            <a:endParaRPr lang="ru-RU" sz="1400" dirty="0"/>
          </a:p>
        </p:txBody>
      </p:sp>
      <p:sp>
        <p:nvSpPr>
          <p:cNvPr id="29" name="Полилиния 28"/>
          <p:cNvSpPr/>
          <p:nvPr/>
        </p:nvSpPr>
        <p:spPr>
          <a:xfrm>
            <a:off x="5255821" y="3214914"/>
            <a:ext cx="458107" cy="1211036"/>
          </a:xfrm>
          <a:custGeom>
            <a:avLst/>
            <a:gdLst>
              <a:gd name="connsiteX0" fmla="*/ 0 w 458107"/>
              <a:gd name="connsiteY0" fmla="*/ 267607 h 1211036"/>
              <a:gd name="connsiteX1" fmla="*/ 458107 w 458107"/>
              <a:gd name="connsiteY1" fmla="*/ 1211036 h 1211036"/>
              <a:gd name="connsiteX2" fmla="*/ 458107 w 458107"/>
              <a:gd name="connsiteY2" fmla="*/ 898072 h 1211036"/>
              <a:gd name="connsiteX3" fmla="*/ 0 w 458107"/>
              <a:gd name="connsiteY3" fmla="*/ 0 h 1211036"/>
              <a:gd name="connsiteX4" fmla="*/ 0 w 458107"/>
              <a:gd name="connsiteY4" fmla="*/ 267607 h 121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07" h="1211036">
                <a:moveTo>
                  <a:pt x="0" y="267607"/>
                </a:moveTo>
                <a:lnTo>
                  <a:pt x="458107" y="1211036"/>
                </a:lnTo>
                <a:lnTo>
                  <a:pt x="458107" y="898072"/>
                </a:lnTo>
                <a:lnTo>
                  <a:pt x="0" y="0"/>
                </a:lnTo>
                <a:lnTo>
                  <a:pt x="0" y="267607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крывающая фигурная скобка 29"/>
          <p:cNvSpPr/>
          <p:nvPr/>
        </p:nvSpPr>
        <p:spPr>
          <a:xfrm>
            <a:off x="7239000" y="1905000"/>
            <a:ext cx="305542" cy="1752600"/>
          </a:xfrm>
          <a:prstGeom prst="rightBrace">
            <a:avLst>
              <a:gd name="adj1" fmla="val 18125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696200" y="2133600"/>
            <a:ext cx="1371600" cy="12192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/>
              <a:t>Снижение бюджетных субсидий региона</a:t>
            </a:r>
            <a:endParaRPr lang="ru-RU" dirty="0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76942" y="4084637"/>
            <a:ext cx="8686800" cy="30163"/>
          </a:xfrm>
          <a:prstGeom prst="line">
            <a:avLst/>
          </a:prstGeom>
          <a:noFill/>
          <a:ln w="9525">
            <a:solidFill>
              <a:srgbClr val="4F6228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9611" tIns="44806" rIns="89611" bIns="44806"/>
          <a:lstStyle/>
          <a:p>
            <a:pPr>
              <a:defRPr/>
            </a:pPr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4038600"/>
            <a:ext cx="838942" cy="533400"/>
          </a:xfrm>
          <a:prstGeom prst="rect">
            <a:avLst/>
          </a:prstGeom>
          <a:noFill/>
        </p:spPr>
        <p:txBody>
          <a:bodyPr wrap="square" rtlCol="0" anchor="ctr" anchorCtr="0">
            <a:normAutofit fontScale="55000" lnSpcReduction="20000"/>
          </a:bodyPr>
          <a:lstStyle/>
          <a:p>
            <a:pPr algn="ctr"/>
            <a:r>
              <a:rPr lang="ru-RU" dirty="0" smtClean="0"/>
              <a:t>Уровень тарифа для населения</a:t>
            </a:r>
            <a:endParaRPr lang="ru-RU" dirty="0"/>
          </a:p>
        </p:txBody>
      </p:sp>
      <p:sp>
        <p:nvSpPr>
          <p:cNvPr id="34" name="Закрывающая фигурная скобка 33"/>
          <p:cNvSpPr/>
          <p:nvPr/>
        </p:nvSpPr>
        <p:spPr>
          <a:xfrm>
            <a:off x="7773142" y="4114800"/>
            <a:ext cx="152400" cy="304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925542" y="4114800"/>
            <a:ext cx="1076158" cy="304800"/>
          </a:xfrm>
          <a:prstGeom prst="rect">
            <a:avLst/>
          </a:prstGeom>
          <a:noFill/>
        </p:spPr>
        <p:txBody>
          <a:bodyPr wrap="square" rtlCol="0" anchor="ctr" anchorCtr="0">
            <a:normAutofit fontScale="40000" lnSpcReduction="20000"/>
          </a:bodyPr>
          <a:lstStyle/>
          <a:p>
            <a:pPr algn="ctr"/>
            <a:r>
              <a:rPr lang="ru-RU" dirty="0" smtClean="0"/>
              <a:t>Остаток топлива для пиковых нагрузок</a:t>
            </a:r>
            <a:endParaRPr lang="ru-RU" dirty="0"/>
          </a:p>
        </p:txBody>
      </p:sp>
      <p:sp>
        <p:nvSpPr>
          <p:cNvPr id="36" name="Закрывающая фигурная скобка 35"/>
          <p:cNvSpPr/>
          <p:nvPr/>
        </p:nvSpPr>
        <p:spPr>
          <a:xfrm>
            <a:off x="7696942" y="4419600"/>
            <a:ext cx="304800" cy="533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7925542" y="4495800"/>
            <a:ext cx="1076158" cy="457200"/>
          </a:xfrm>
          <a:prstGeom prst="rect">
            <a:avLst/>
          </a:prstGeom>
          <a:noFill/>
        </p:spPr>
        <p:txBody>
          <a:bodyPr wrap="square" rtlCol="0" anchor="ctr" anchorCtr="0">
            <a:normAutofit fontScale="40000" lnSpcReduction="20000"/>
          </a:bodyPr>
          <a:lstStyle/>
          <a:p>
            <a:pPr algn="ctr"/>
            <a:r>
              <a:rPr lang="ru-RU" dirty="0" smtClean="0"/>
              <a:t>Увеличивается на период окупаемости из-за ввода нового оборудования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029200" y="1066800"/>
            <a:ext cx="3962400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Фиксирование тарифа сразу после ввода объекта ВИЭ в эксплуатацию</a:t>
            </a:r>
            <a:endParaRPr lang="ru-RU" sz="1100" dirty="0">
              <a:solidFill>
                <a:srgbClr val="FF0000"/>
              </a:solidFill>
              <a:latin typeface="Verdana" charset="0"/>
              <a:cs typeface="Times New Roman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00600" y="939224"/>
            <a:ext cx="551748" cy="58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 bwMode="auto">
          <a:xfrm>
            <a:off x="1600200" y="152400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ru-RU" altLang="ru-RU" sz="1800" dirty="0" smtClean="0">
                <a:solidFill>
                  <a:srgbClr val="0093D0"/>
                </a:solidFill>
                <a:latin typeface="Franklin Gothic Medium" panose="020B0603020102020204" pitchFamily="34" charset="0"/>
              </a:rPr>
              <a:t>Экономика реализованных проектов для региона</a:t>
            </a:r>
          </a:p>
          <a:p>
            <a:pPr eaLnBrk="0" hangingPunct="0">
              <a:lnSpc>
                <a:spcPct val="90000"/>
              </a:lnSpc>
            </a:pPr>
            <a:r>
              <a:rPr lang="ru-RU" altLang="ru-RU" sz="1400" dirty="0" smtClean="0">
                <a:solidFill>
                  <a:srgbClr val="0093D0"/>
                </a:solidFill>
                <a:latin typeface="Franklin Gothic Medium" panose="020B0603020102020204" pitchFamily="34" charset="0"/>
              </a:rPr>
              <a:t>Формирование необходимой выручки объекта ВИЭ в изолированных от ЕЭС зонах</a:t>
            </a:r>
            <a:endParaRPr lang="ru-RU" altLang="ru-RU" sz="1400" dirty="0">
              <a:solidFill>
                <a:srgbClr val="0093D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1524000" y="6438900"/>
            <a:ext cx="6477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82563"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Развитие гидроэнергетики </a:t>
            </a: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России </a:t>
            </a:r>
            <a:r>
              <a:rPr kumimoji="0" lang="en-US" sz="1100" b="1" dirty="0" smtClean="0">
                <a:solidFill>
                  <a:schemeClr val="bg1"/>
                </a:solidFill>
                <a:latin typeface="Franklin Gothic Book" charset="0"/>
              </a:rPr>
              <a:t>|  </a:t>
            </a:r>
            <a:r>
              <a:rPr kumimoji="0" lang="ru-RU" sz="1100" b="1" dirty="0">
                <a:solidFill>
                  <a:schemeClr val="bg1"/>
                </a:solidFill>
                <a:latin typeface="Franklin Gothic Book" charset="0"/>
              </a:rPr>
              <a:t>ЗАО «Норд Гидро»  </a:t>
            </a:r>
            <a:r>
              <a:rPr kumimoji="0" lang="en-US" sz="1100" b="1" dirty="0">
                <a:solidFill>
                  <a:schemeClr val="bg1"/>
                </a:solidFill>
                <a:latin typeface="Franklin Gothic Book" charset="0"/>
              </a:rPr>
              <a:t>|  </a:t>
            </a: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январь 2015 </a:t>
            </a:r>
            <a:r>
              <a:rPr kumimoji="0" lang="ru-RU" sz="1100" b="1" dirty="0">
                <a:solidFill>
                  <a:schemeClr val="bg1"/>
                </a:solidFill>
                <a:latin typeface="Franklin Gothic Book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99773529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1" descr="Tipovaya_polosa_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Номер слайда 4"/>
          <p:cNvSpPr txBox="1">
            <a:spLocks/>
          </p:cNvSpPr>
          <p:nvPr/>
        </p:nvSpPr>
        <p:spPr bwMode="auto">
          <a:xfrm>
            <a:off x="8458200" y="6383338"/>
            <a:ext cx="6461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/>
            <a:fld id="{AEF3E525-20E9-446F-9C2E-CD06F9E10E20}" type="slidenum">
              <a:rPr lang="ru-RU" altLang="ru-RU" sz="1600">
                <a:solidFill>
                  <a:schemeClr val="bg1"/>
                </a:solidFill>
                <a:latin typeface="Franklin Gothic Book" charset="0"/>
              </a:rPr>
              <a:pPr algn="r" eaLnBrk="0" hangingPunct="0"/>
              <a:t>11</a:t>
            </a:fld>
            <a:endParaRPr lang="ru-RU" altLang="ru-RU" sz="1600">
              <a:solidFill>
                <a:schemeClr val="bg1"/>
              </a:solidFill>
              <a:latin typeface="Franklin Gothic Book" charset="0"/>
            </a:endParaRPr>
          </a:p>
        </p:txBody>
      </p:sp>
      <p:sp>
        <p:nvSpPr>
          <p:cNvPr id="21518" name="Заголовок 1"/>
          <p:cNvSpPr txBox="1">
            <a:spLocks/>
          </p:cNvSpPr>
          <p:nvPr/>
        </p:nvSpPr>
        <p:spPr bwMode="auto">
          <a:xfrm>
            <a:off x="1219200" y="228600"/>
            <a:ext cx="754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800">
                <a:solidFill>
                  <a:srgbClr val="0093D0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Проекты компании в Республике Карелия в стадии реализации</a:t>
            </a:r>
          </a:p>
          <a:p>
            <a:r>
              <a:rPr lang="ru-RU" altLang="ru-RU" sz="1600" dirty="0" smtClean="0"/>
              <a:t>«Белопорожская ГЭС-1» и «Белопорожская ГЭС-2» (река Кемь, Кемский район РК)</a:t>
            </a:r>
            <a:endParaRPr lang="ru-RU" altLang="ru-RU" sz="16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28600" y="1252210"/>
            <a:ext cx="1447800" cy="228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t" anchorCtr="0"/>
          <a:lstStyle/>
          <a:p>
            <a:pPr algn="ctr">
              <a:defRPr/>
            </a:pPr>
            <a:r>
              <a:rPr lang="ru-RU" b="1" baseline="-1000" dirty="0" smtClean="0">
                <a:solidFill>
                  <a:srgbClr val="FF0000"/>
                </a:solidFill>
              </a:rPr>
              <a:t>2018-2019 год</a:t>
            </a:r>
            <a:endParaRPr lang="ru-RU" b="1" baseline="-100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676400" y="1219200"/>
            <a:ext cx="2895600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Verdana" charset="0"/>
                <a:cs typeface="Times New Roman" charset="0"/>
              </a:rPr>
              <a:t>- даты ввода МГЭС</a:t>
            </a:r>
            <a:endParaRPr lang="ru-RU" sz="1100" dirty="0">
              <a:solidFill>
                <a:schemeClr val="tx2"/>
              </a:solidFill>
              <a:latin typeface="Verdana" charset="0"/>
              <a:cs typeface="Times New Roman" charset="0"/>
            </a:endParaRPr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1452563" y="2133600"/>
            <a:ext cx="1509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 smtClean="0">
                <a:latin typeface="Franklin Gothic Medium" panose="020B0603020102020204" pitchFamily="34" charset="0"/>
              </a:rPr>
              <a:t>Проектная мощность</a:t>
            </a:r>
            <a:r>
              <a:rPr lang="en-US" altLang="ru-RU" sz="1200" dirty="0" smtClean="0">
                <a:latin typeface="Franklin Gothic Medium" panose="020B0603020102020204" pitchFamily="34" charset="0"/>
              </a:rPr>
              <a:t> </a:t>
            </a:r>
            <a:r>
              <a:rPr lang="ru-RU" altLang="ru-RU" sz="1200" dirty="0" smtClean="0">
                <a:latin typeface="Franklin Gothic Medium" panose="020B0603020102020204" pitchFamily="34" charset="0"/>
              </a:rPr>
              <a:t>ГЭС</a:t>
            </a:r>
            <a:r>
              <a:rPr lang="en-US" altLang="ru-RU" sz="1200" dirty="0" smtClean="0">
                <a:latin typeface="Franklin Gothic Medium" panose="020B0603020102020204" pitchFamily="34" charset="0"/>
              </a:rPr>
              <a:t>-1</a:t>
            </a:r>
            <a:r>
              <a:rPr lang="ru-RU" altLang="ru-RU" sz="1200" dirty="0" smtClean="0">
                <a:latin typeface="Franklin Gothic Medium" panose="020B0603020102020204" pitchFamily="34" charset="0"/>
              </a:rPr>
              <a:t> / ГЭС-2</a:t>
            </a:r>
            <a:endParaRPr lang="ru-RU" altLang="ru-RU" sz="1200" dirty="0">
              <a:latin typeface="Franklin Gothic Medium" panose="020B0603020102020204" pitchFamily="34" charset="0"/>
            </a:endParaRPr>
          </a:p>
        </p:txBody>
      </p:sp>
      <p:sp>
        <p:nvSpPr>
          <p:cNvPr id="48" name="Line 28"/>
          <p:cNvSpPr>
            <a:spLocks noChangeShapeType="1"/>
          </p:cNvSpPr>
          <p:nvPr/>
        </p:nvSpPr>
        <p:spPr bwMode="auto">
          <a:xfrm>
            <a:off x="1452563" y="2590800"/>
            <a:ext cx="1509712" cy="0"/>
          </a:xfrm>
          <a:prstGeom prst="line">
            <a:avLst/>
          </a:prstGeom>
          <a:noFill/>
          <a:ln w="9525">
            <a:solidFill>
              <a:srgbClr val="4F622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611" tIns="44806" rIns="89611" bIns="44806"/>
          <a:lstStyle/>
          <a:p>
            <a:endParaRPr lang="ru-RU" sz="1200"/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1452563" y="2819400"/>
            <a:ext cx="1509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>
                <a:latin typeface="Franklin Gothic Medium" panose="020B0603020102020204" pitchFamily="34" charset="0"/>
              </a:rPr>
              <a:t>Ежегодная выработка </a:t>
            </a:r>
            <a:r>
              <a:rPr lang="ru-RU" altLang="ru-RU" sz="1200" dirty="0" smtClean="0">
                <a:latin typeface="Franklin Gothic Medium" panose="020B0603020102020204" pitchFamily="34" charset="0"/>
              </a:rPr>
              <a:t>эл</a:t>
            </a:r>
            <a:r>
              <a:rPr lang="en-US" altLang="ru-RU" sz="1200" dirty="0" smtClean="0">
                <a:latin typeface="Franklin Gothic Medium" panose="020B0603020102020204" pitchFamily="34" charset="0"/>
              </a:rPr>
              <a:t>/</a:t>
            </a:r>
            <a:r>
              <a:rPr lang="ru-RU" altLang="ru-RU" sz="1200" dirty="0" smtClean="0">
                <a:latin typeface="Franklin Gothic Medium" panose="020B0603020102020204" pitchFamily="34" charset="0"/>
              </a:rPr>
              <a:t>эн</a:t>
            </a:r>
            <a:r>
              <a:rPr lang="en-US" altLang="ru-RU" sz="1200" dirty="0" smtClean="0">
                <a:latin typeface="Franklin Gothic Medium" panose="020B0603020102020204" pitchFamily="34" charset="0"/>
              </a:rPr>
              <a:t> </a:t>
            </a:r>
            <a:r>
              <a:rPr lang="ru-RU" altLang="ru-RU" sz="1200" dirty="0">
                <a:latin typeface="Franklin Gothic Medium" panose="020B0603020102020204" pitchFamily="34" charset="0"/>
              </a:rPr>
              <a:t>ГЭС</a:t>
            </a:r>
            <a:r>
              <a:rPr lang="en-US" altLang="ru-RU" sz="1200" dirty="0">
                <a:latin typeface="Franklin Gothic Medium" panose="020B0603020102020204" pitchFamily="34" charset="0"/>
              </a:rPr>
              <a:t>-1</a:t>
            </a:r>
            <a:r>
              <a:rPr lang="ru-RU" altLang="ru-RU" sz="1200" dirty="0">
                <a:latin typeface="Franklin Gothic Medium" panose="020B0603020102020204" pitchFamily="34" charset="0"/>
              </a:rPr>
              <a:t> / ГЭС-</a:t>
            </a:r>
            <a:r>
              <a:rPr lang="ru-RU" altLang="ru-RU" sz="1200" dirty="0" smtClean="0">
                <a:latin typeface="Franklin Gothic Medium" panose="020B0603020102020204" pitchFamily="34" charset="0"/>
              </a:rPr>
              <a:t>2 </a:t>
            </a:r>
            <a:endParaRPr lang="ru-RU" altLang="ru-RU" sz="1200" dirty="0">
              <a:latin typeface="Franklin Gothic Medium" panose="020B0603020102020204" pitchFamily="34" charset="0"/>
            </a:endParaRPr>
          </a:p>
        </p:txBody>
      </p:sp>
      <p:sp>
        <p:nvSpPr>
          <p:cNvPr id="56" name="Line 28"/>
          <p:cNvSpPr>
            <a:spLocks noChangeShapeType="1"/>
          </p:cNvSpPr>
          <p:nvPr/>
        </p:nvSpPr>
        <p:spPr bwMode="auto">
          <a:xfrm>
            <a:off x="1452563" y="3276600"/>
            <a:ext cx="1509712" cy="0"/>
          </a:xfrm>
          <a:prstGeom prst="line">
            <a:avLst/>
          </a:prstGeom>
          <a:noFill/>
          <a:ln w="9525">
            <a:solidFill>
              <a:srgbClr val="4F622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611" tIns="44806" rIns="89611" bIns="44806"/>
          <a:lstStyle/>
          <a:p>
            <a:endParaRPr lang="ru-RU" sz="1200"/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1447800" y="3486666"/>
            <a:ext cx="1509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>
                <a:latin typeface="Franklin Gothic Medium" panose="020B0603020102020204" pitchFamily="34" charset="0"/>
              </a:rPr>
              <a:t>Проектная величина напора воды</a:t>
            </a:r>
          </a:p>
        </p:txBody>
      </p:sp>
      <p:sp>
        <p:nvSpPr>
          <p:cNvPr id="58" name="Line 28"/>
          <p:cNvSpPr>
            <a:spLocks noChangeShapeType="1"/>
          </p:cNvSpPr>
          <p:nvPr/>
        </p:nvSpPr>
        <p:spPr bwMode="auto">
          <a:xfrm>
            <a:off x="1447800" y="3968711"/>
            <a:ext cx="1509713" cy="0"/>
          </a:xfrm>
          <a:prstGeom prst="line">
            <a:avLst/>
          </a:prstGeom>
          <a:noFill/>
          <a:ln w="9525">
            <a:solidFill>
              <a:srgbClr val="4F622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611" tIns="44806" rIns="89611" bIns="44806"/>
          <a:lstStyle/>
          <a:p>
            <a:endParaRPr lang="ru-RU" sz="1200"/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1447800" y="4178777"/>
            <a:ext cx="1509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>
                <a:latin typeface="Franklin Gothic Medium" panose="020B0603020102020204" pitchFamily="34" charset="0"/>
              </a:rPr>
              <a:t>Проектная величина расхода воды</a:t>
            </a:r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 flipV="1">
            <a:off x="1447800" y="4617998"/>
            <a:ext cx="1524000" cy="14069"/>
          </a:xfrm>
          <a:prstGeom prst="line">
            <a:avLst/>
          </a:prstGeom>
          <a:noFill/>
          <a:ln w="9525">
            <a:solidFill>
              <a:srgbClr val="4F622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611" tIns="44806" rIns="89611" bIns="44806"/>
          <a:lstStyle/>
          <a:p>
            <a:endParaRPr lang="ru-RU" sz="1200"/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1447800" y="4770398"/>
            <a:ext cx="15097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>
                <a:latin typeface="Franklin Gothic Medium" panose="020B0603020102020204" pitchFamily="34" charset="0"/>
              </a:rPr>
              <a:t>Полная инвестиционная стоимость</a:t>
            </a:r>
          </a:p>
        </p:txBody>
      </p:sp>
      <p:grpSp>
        <p:nvGrpSpPr>
          <p:cNvPr id="62" name="Группа 30"/>
          <p:cNvGrpSpPr>
            <a:grpSpLocks/>
          </p:cNvGrpSpPr>
          <p:nvPr/>
        </p:nvGrpSpPr>
        <p:grpSpPr bwMode="auto">
          <a:xfrm>
            <a:off x="152401" y="1981200"/>
            <a:ext cx="1219199" cy="722313"/>
            <a:chOff x="-1295400" y="2362200"/>
            <a:chExt cx="1676400" cy="722695"/>
          </a:xfrm>
        </p:grpSpPr>
        <p:pic>
          <p:nvPicPr>
            <p:cNvPr id="63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Прямоугольник 29"/>
            <p:cNvSpPr>
              <a:spLocks noChangeArrowheads="1"/>
            </p:cNvSpPr>
            <p:nvPr/>
          </p:nvSpPr>
          <p:spPr bwMode="auto">
            <a:xfrm>
              <a:off x="-1125212" y="2438440"/>
              <a:ext cx="1117935" cy="56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marL="0" lvl="1" algn="ctr">
                <a:lnSpc>
                  <a:spcPct val="110000"/>
                </a:lnSpc>
                <a:buClr>
                  <a:srgbClr val="C00000"/>
                </a:buClr>
                <a:buSzPct val="125000"/>
              </a:pPr>
              <a:r>
                <a:rPr lang="en-US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2 x </a:t>
              </a: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24</a:t>
              </a:r>
              <a:r>
                <a:rPr lang="en-US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,9</a:t>
              </a: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</a:t>
              </a:r>
            </a:p>
            <a:p>
              <a:pPr marL="0" lvl="1" algn="ctr">
                <a:lnSpc>
                  <a:spcPct val="110000"/>
                </a:lnSpc>
                <a:buClr>
                  <a:srgbClr val="C00000"/>
                </a:buClr>
                <a:buSzPct val="125000"/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МВт</a:t>
              </a:r>
              <a:endParaRPr lang="ru-RU" altLang="ru-RU" sz="1400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65" name="Группа 35"/>
          <p:cNvGrpSpPr>
            <a:grpSpLocks/>
          </p:cNvGrpSpPr>
          <p:nvPr/>
        </p:nvGrpSpPr>
        <p:grpSpPr bwMode="auto">
          <a:xfrm>
            <a:off x="152400" y="2667001"/>
            <a:ext cx="1219200" cy="685800"/>
            <a:chOff x="-1295400" y="2362200"/>
            <a:chExt cx="1676400" cy="722695"/>
          </a:xfrm>
        </p:grpSpPr>
        <p:pic>
          <p:nvPicPr>
            <p:cNvPr id="66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Прямоугольник 37"/>
            <p:cNvSpPr>
              <a:spLocks noChangeArrowheads="1"/>
            </p:cNvSpPr>
            <p:nvPr/>
          </p:nvSpPr>
          <p:spPr bwMode="auto">
            <a:xfrm>
              <a:off x="-1295400" y="2411603"/>
              <a:ext cx="1295399" cy="592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2 x 105</a:t>
              </a: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 </a:t>
              </a:r>
              <a:r>
                <a:rPr lang="ru-RU" altLang="ru-RU" sz="1400" b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млн</a:t>
              </a:r>
              <a:r>
                <a:rPr lang="en-US" altLang="ru-RU" sz="1400" b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.</a:t>
              </a:r>
              <a:r>
                <a:rPr lang="ru-RU" altLang="ru-RU" sz="1400" b="1" dirty="0" err="1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кВтч</a:t>
              </a:r>
              <a:endParaRPr lang="ru-RU" altLang="ru-RU" sz="1400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68" name="Группа 43"/>
          <p:cNvGrpSpPr>
            <a:grpSpLocks/>
          </p:cNvGrpSpPr>
          <p:nvPr/>
        </p:nvGrpSpPr>
        <p:grpSpPr bwMode="auto">
          <a:xfrm>
            <a:off x="152400" y="3322598"/>
            <a:ext cx="1219200" cy="722313"/>
            <a:chOff x="-1295400" y="2362200"/>
            <a:chExt cx="1676400" cy="722695"/>
          </a:xfrm>
        </p:grpSpPr>
        <p:pic>
          <p:nvPicPr>
            <p:cNvPr id="69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Прямоугольник 45"/>
            <p:cNvSpPr>
              <a:spLocks noChangeArrowheads="1"/>
            </p:cNvSpPr>
            <p:nvPr/>
          </p:nvSpPr>
          <p:spPr bwMode="auto">
            <a:xfrm>
              <a:off x="-1089945" y="2468658"/>
              <a:ext cx="1047402" cy="56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marL="0" lvl="1" algn="ctr">
                <a:lnSpc>
                  <a:spcPct val="110000"/>
                </a:lnSpc>
                <a:buClr>
                  <a:srgbClr val="C00000"/>
                </a:buClr>
                <a:buSzPct val="125000"/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13</a:t>
              </a:r>
              <a:r>
                <a:rPr lang="en-US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,1</a:t>
              </a: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</a:t>
              </a:r>
            </a:p>
            <a:p>
              <a:pPr marL="0" lvl="1" algn="ctr">
                <a:lnSpc>
                  <a:spcPct val="110000"/>
                </a:lnSpc>
                <a:buClr>
                  <a:srgbClr val="C00000"/>
                </a:buClr>
                <a:buSzPct val="125000"/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метров</a:t>
              </a:r>
              <a:endParaRPr lang="ru-RU" altLang="ru-RU" sz="1400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71" name="Группа 46"/>
          <p:cNvGrpSpPr>
            <a:grpSpLocks/>
          </p:cNvGrpSpPr>
          <p:nvPr/>
        </p:nvGrpSpPr>
        <p:grpSpPr bwMode="auto">
          <a:xfrm>
            <a:off x="152400" y="4014709"/>
            <a:ext cx="1219200" cy="722313"/>
            <a:chOff x="-1295400" y="2362200"/>
            <a:chExt cx="1676400" cy="722695"/>
          </a:xfrm>
        </p:grpSpPr>
        <p:pic>
          <p:nvPicPr>
            <p:cNvPr id="72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Прямоугольник 48"/>
            <p:cNvSpPr>
              <a:spLocks noChangeArrowheads="1"/>
            </p:cNvSpPr>
            <p:nvPr/>
          </p:nvSpPr>
          <p:spPr bwMode="auto">
            <a:xfrm>
              <a:off x="-1098935" y="2433010"/>
              <a:ext cx="1065380" cy="56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2 x 225</a:t>
              </a: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</a:t>
              </a:r>
            </a:p>
            <a:p>
              <a:pPr algn="ctr">
                <a:lnSpc>
                  <a:spcPct val="110000"/>
                </a:lnSpc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м</a:t>
              </a:r>
              <a:r>
                <a:rPr lang="ru-RU" altLang="ru-RU" sz="1400" b="1" baseline="300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3</a:t>
              </a:r>
              <a:r>
                <a:rPr lang="ru-RU" altLang="ru-RU" sz="1400" b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/с</a:t>
              </a:r>
            </a:p>
          </p:txBody>
        </p:sp>
      </p:grpSp>
      <p:grpSp>
        <p:nvGrpSpPr>
          <p:cNvPr id="74" name="Группа 49"/>
          <p:cNvGrpSpPr>
            <a:grpSpLocks/>
          </p:cNvGrpSpPr>
          <p:nvPr/>
        </p:nvGrpSpPr>
        <p:grpSpPr bwMode="auto">
          <a:xfrm>
            <a:off x="152401" y="4694198"/>
            <a:ext cx="1219199" cy="722313"/>
            <a:chOff x="-1295400" y="2362200"/>
            <a:chExt cx="1676400" cy="722695"/>
          </a:xfrm>
        </p:grpSpPr>
        <p:pic>
          <p:nvPicPr>
            <p:cNvPr id="75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Прямоугольник 51"/>
            <p:cNvSpPr>
              <a:spLocks noChangeArrowheads="1"/>
            </p:cNvSpPr>
            <p:nvPr/>
          </p:nvSpPr>
          <p:spPr bwMode="auto">
            <a:xfrm>
              <a:off x="-1206816" y="2392418"/>
              <a:ext cx="1281144" cy="56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4</a:t>
              </a:r>
              <a:r>
                <a:rPr lang="en-US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,2 / 3,2</a:t>
              </a: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</a:t>
              </a:r>
            </a:p>
            <a:p>
              <a:pPr algn="ctr">
                <a:lnSpc>
                  <a:spcPct val="110000"/>
                </a:lnSpc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млрд</a:t>
              </a:r>
              <a:r>
                <a:rPr lang="en-US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.</a:t>
              </a:r>
              <a:r>
                <a:rPr lang="ru-RU" altLang="ru-RU" sz="1400" b="1" dirty="0" err="1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руб</a:t>
              </a:r>
              <a:r>
                <a:rPr lang="en-US" altLang="ru-RU" sz="1400" b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.</a:t>
              </a:r>
              <a:endParaRPr lang="ru-RU" altLang="ru-RU" sz="1400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77" name="Line 28"/>
          <p:cNvSpPr>
            <a:spLocks noChangeShapeType="1"/>
          </p:cNvSpPr>
          <p:nvPr/>
        </p:nvSpPr>
        <p:spPr bwMode="auto">
          <a:xfrm flipV="1">
            <a:off x="1447799" y="5396131"/>
            <a:ext cx="1524000" cy="14069"/>
          </a:xfrm>
          <a:prstGeom prst="line">
            <a:avLst/>
          </a:prstGeom>
          <a:noFill/>
          <a:ln w="9525">
            <a:solidFill>
              <a:srgbClr val="4F622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611" tIns="44806" rIns="89611" bIns="44806"/>
          <a:lstStyle/>
          <a:p>
            <a:endParaRPr lang="ru-RU" sz="1200"/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1447799" y="5498068"/>
            <a:ext cx="15097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 smtClean="0">
                <a:latin typeface="Franklin Gothic Medium" panose="020B0603020102020204" pitchFamily="34" charset="0"/>
              </a:rPr>
              <a:t>Площадь зеркала водохранилища / площадь подтопления </a:t>
            </a:r>
            <a:endParaRPr lang="ru-RU" altLang="ru-RU" sz="1200" dirty="0">
              <a:latin typeface="Franklin Gothic Medium" panose="020B0603020102020204" pitchFamily="34" charset="0"/>
            </a:endParaRPr>
          </a:p>
        </p:txBody>
      </p:sp>
      <p:grpSp>
        <p:nvGrpSpPr>
          <p:cNvPr id="79" name="Группа 49"/>
          <p:cNvGrpSpPr>
            <a:grpSpLocks/>
          </p:cNvGrpSpPr>
          <p:nvPr/>
        </p:nvGrpSpPr>
        <p:grpSpPr bwMode="auto">
          <a:xfrm>
            <a:off x="152400" y="5373687"/>
            <a:ext cx="1219199" cy="722313"/>
            <a:chOff x="-1295400" y="2362200"/>
            <a:chExt cx="1676400" cy="722695"/>
          </a:xfrm>
        </p:grpSpPr>
        <p:pic>
          <p:nvPicPr>
            <p:cNvPr id="80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Прямоугольник 51"/>
            <p:cNvSpPr>
              <a:spLocks noChangeArrowheads="1"/>
            </p:cNvSpPr>
            <p:nvPr/>
          </p:nvSpPr>
          <p:spPr bwMode="auto">
            <a:xfrm>
              <a:off x="-1198376" y="2392418"/>
              <a:ext cx="1264268" cy="56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23 / 17</a:t>
              </a:r>
              <a:r>
                <a:rPr lang="en-US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,</a:t>
              </a: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4</a:t>
              </a:r>
            </a:p>
            <a:p>
              <a:pPr algn="ctr">
                <a:lnSpc>
                  <a:spcPct val="110000"/>
                </a:lnSpc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км</a:t>
              </a:r>
              <a:r>
                <a:rPr lang="en-US" altLang="ru-RU" sz="1400" b="1" baseline="300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2</a:t>
              </a:r>
              <a:endParaRPr lang="ru-RU" altLang="ru-RU" sz="1400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86" name="Прямоугольник 85"/>
          <p:cNvSpPr/>
          <p:nvPr/>
        </p:nvSpPr>
        <p:spPr>
          <a:xfrm>
            <a:off x="3352800" y="1066800"/>
            <a:ext cx="5181600" cy="6001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rgbClr val="FF0000"/>
                </a:solidFill>
                <a:latin typeface="Verdana" charset="0"/>
                <a:cs typeface="Times New Roman" charset="0"/>
              </a:rPr>
              <a:t>П</a:t>
            </a:r>
            <a:r>
              <a:rPr lang="ru-RU" sz="11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роект способствует решению целого комплекса социально-экономических и энергетических проблем в Карелии</a:t>
            </a:r>
            <a:endParaRPr lang="en-US" sz="1100" dirty="0" smtClean="0">
              <a:solidFill>
                <a:srgbClr val="FF0000"/>
              </a:solidFill>
              <a:latin typeface="Verdana" charset="0"/>
              <a:cs typeface="Times New Roman" charset="0"/>
            </a:endParaRPr>
          </a:p>
          <a:p>
            <a:pPr algn="r"/>
            <a:r>
              <a:rPr lang="ru-RU" sz="11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Оборудование российского производства – 77%</a:t>
            </a:r>
            <a:endParaRPr lang="ru-RU" sz="1100" dirty="0">
              <a:solidFill>
                <a:srgbClr val="FF0000"/>
              </a:solidFill>
              <a:latin typeface="Verdana" charset="0"/>
              <a:cs typeface="Times New Roman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534400" y="1091624"/>
            <a:ext cx="304800" cy="58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1" name="Изображение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1" y="1905000"/>
            <a:ext cx="2667000" cy="1828800"/>
          </a:xfrm>
          <a:prstGeom prst="rect">
            <a:avLst/>
          </a:prstGeom>
          <a:noFill/>
          <a:ln w="28575">
            <a:solidFill>
              <a:srgbClr val="25C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6172200" y="1752600"/>
            <a:ext cx="1676400" cy="2286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/>
            <a:r>
              <a:rPr lang="ru-RU" b="1" baseline="-1000" dirty="0" smtClean="0">
                <a:solidFill>
                  <a:schemeClr val="bg1"/>
                </a:solidFill>
              </a:rPr>
              <a:t>Деревня </a:t>
            </a:r>
            <a:r>
              <a:rPr lang="ru-RU" b="1" baseline="-1000" dirty="0" err="1" smtClean="0">
                <a:solidFill>
                  <a:schemeClr val="bg1"/>
                </a:solidFill>
              </a:rPr>
              <a:t>Панозеро</a:t>
            </a:r>
            <a:endParaRPr lang="ru-RU" b="1" baseline="-1000" dirty="0">
              <a:solidFill>
                <a:schemeClr val="bg1"/>
              </a:solidFill>
            </a:endParaRPr>
          </a:p>
        </p:txBody>
      </p:sp>
      <p:pic>
        <p:nvPicPr>
          <p:cNvPr id="83" name="Изображение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6600" y="1905000"/>
            <a:ext cx="2743200" cy="1828800"/>
          </a:xfrm>
          <a:prstGeom prst="rect">
            <a:avLst/>
          </a:prstGeom>
          <a:noFill/>
          <a:ln w="28575">
            <a:solidFill>
              <a:srgbClr val="25C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3276600" y="1752600"/>
            <a:ext cx="1676400" cy="2286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/>
            <a:r>
              <a:rPr lang="ru-RU" b="1" baseline="-1000" dirty="0">
                <a:solidFill>
                  <a:schemeClr val="bg1"/>
                </a:solidFill>
              </a:rPr>
              <a:t>Зона подтопления</a:t>
            </a:r>
          </a:p>
        </p:txBody>
      </p:sp>
      <p:sp>
        <p:nvSpPr>
          <p:cNvPr id="84" name="Прямоугольник 3"/>
          <p:cNvSpPr>
            <a:spLocks noChangeArrowheads="1"/>
          </p:cNvSpPr>
          <p:nvPr/>
        </p:nvSpPr>
        <p:spPr bwMode="auto">
          <a:xfrm>
            <a:off x="3200400" y="4419600"/>
            <a:ext cx="5867400" cy="16004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Clr>
                <a:srgbClr val="0093D0"/>
              </a:buClr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chemeClr val="tx1"/>
                </a:solidFill>
                <a:latin typeface="Franklin Gothic Book" charset="0"/>
              </a:rPr>
              <a:t>Существенный фискальный доход региона (более 200 млн.руб/год);</a:t>
            </a:r>
          </a:p>
          <a:p>
            <a:pPr marL="342900" indent="-342900" algn="just">
              <a:buClr>
                <a:srgbClr val="0093D0"/>
              </a:buClr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chemeClr val="tx1"/>
                </a:solidFill>
                <a:latin typeface="Franklin Gothic Book" charset="0"/>
              </a:rPr>
              <a:t>Новые рабочие места (в </a:t>
            </a:r>
            <a:r>
              <a:rPr lang="ru-RU" sz="1400" dirty="0" err="1" smtClean="0">
                <a:solidFill>
                  <a:schemeClr val="tx1"/>
                </a:solidFill>
                <a:latin typeface="Franklin Gothic Book" charset="0"/>
              </a:rPr>
              <a:t>т.ч</a:t>
            </a:r>
            <a:r>
              <a:rPr lang="ru-RU" sz="1400" dirty="0" smtClean="0">
                <a:solidFill>
                  <a:schemeClr val="tx1"/>
                </a:solidFill>
                <a:latin typeface="Franklin Gothic Book" charset="0"/>
              </a:rPr>
              <a:t>. </a:t>
            </a:r>
            <a:r>
              <a:rPr lang="ru-RU" sz="1400" dirty="0" err="1">
                <a:solidFill>
                  <a:schemeClr val="tx1"/>
                </a:solidFill>
                <a:latin typeface="Franklin Gothic Book" charset="0"/>
              </a:rPr>
              <a:t>п</a:t>
            </a:r>
            <a:r>
              <a:rPr lang="ru-RU" sz="1400" dirty="0" err="1" smtClean="0">
                <a:solidFill>
                  <a:schemeClr val="tx1"/>
                </a:solidFill>
                <a:latin typeface="Franklin Gothic Book" charset="0"/>
              </a:rPr>
              <a:t>ос.Надвоицы</a:t>
            </a:r>
            <a:r>
              <a:rPr lang="ru-RU" sz="1400" dirty="0" smtClean="0">
                <a:solidFill>
                  <a:schemeClr val="tx1"/>
                </a:solidFill>
                <a:latin typeface="Franklin Gothic Book" charset="0"/>
              </a:rPr>
              <a:t>);</a:t>
            </a:r>
          </a:p>
          <a:p>
            <a:pPr marL="342900" indent="-342900" algn="just">
              <a:buClr>
                <a:srgbClr val="0093D0"/>
              </a:buClr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chemeClr val="tx1"/>
                </a:solidFill>
                <a:latin typeface="Franklin Gothic Book" charset="0"/>
              </a:rPr>
              <a:t>Зеленая энергия + инвестиции;</a:t>
            </a:r>
          </a:p>
          <a:p>
            <a:pPr marL="342900" indent="-342900" algn="just">
              <a:buClr>
                <a:srgbClr val="0093D0"/>
              </a:buClr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chemeClr val="tx1"/>
                </a:solidFill>
                <a:latin typeface="Franklin Gothic Book" charset="0"/>
              </a:rPr>
              <a:t>Снижение </a:t>
            </a:r>
            <a:r>
              <a:rPr lang="ru-RU" sz="1400" dirty="0" err="1" smtClean="0">
                <a:solidFill>
                  <a:schemeClr val="tx1"/>
                </a:solidFill>
                <a:latin typeface="Franklin Gothic Book" charset="0"/>
              </a:rPr>
              <a:t>энергодефицита</a:t>
            </a:r>
            <a:r>
              <a:rPr lang="ru-RU" sz="1400" dirty="0" smtClean="0">
                <a:solidFill>
                  <a:schemeClr val="tx1"/>
                </a:solidFill>
                <a:latin typeface="Franklin Gothic Book" charset="0"/>
              </a:rPr>
              <a:t> региона;  </a:t>
            </a:r>
          </a:p>
          <a:p>
            <a:pPr marL="342900" indent="-342900" algn="just">
              <a:buClr>
                <a:srgbClr val="0093D0"/>
              </a:buClr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chemeClr val="tx1"/>
                </a:solidFill>
                <a:latin typeface="Franklin Gothic Book" charset="0"/>
              </a:rPr>
              <a:t>Повышение </a:t>
            </a:r>
            <a:r>
              <a:rPr lang="ru-RU" sz="1400" dirty="0">
                <a:solidFill>
                  <a:schemeClr val="tx1"/>
                </a:solidFill>
                <a:latin typeface="Franklin Gothic Book" charset="0"/>
              </a:rPr>
              <a:t>надежности </a:t>
            </a:r>
            <a:r>
              <a:rPr lang="ru-RU" sz="1400" dirty="0" smtClean="0">
                <a:solidFill>
                  <a:schemeClr val="tx1"/>
                </a:solidFill>
                <a:latin typeface="Franklin Gothic Book" charset="0"/>
              </a:rPr>
              <a:t>энергосистемы региона; </a:t>
            </a:r>
            <a:endParaRPr lang="ru-RU" sz="1400" dirty="0">
              <a:solidFill>
                <a:schemeClr val="tx1"/>
              </a:solidFill>
              <a:latin typeface="Franklin Gothic Book" charset="0"/>
            </a:endParaRPr>
          </a:p>
          <a:p>
            <a:pPr marL="342900" indent="-342900" algn="just">
              <a:buClr>
                <a:srgbClr val="0093D0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/>
                </a:solidFill>
                <a:latin typeface="Franklin Gothic Book" charset="0"/>
              </a:rPr>
              <a:t>Сохранение деревни </a:t>
            </a:r>
            <a:r>
              <a:rPr lang="ru-RU" sz="1400" dirty="0" err="1">
                <a:solidFill>
                  <a:schemeClr val="tx1"/>
                </a:solidFill>
                <a:latin typeface="Franklin Gothic Book" charset="0"/>
              </a:rPr>
              <a:t>Панозеро</a:t>
            </a:r>
            <a:r>
              <a:rPr lang="en-US" sz="1400" dirty="0">
                <a:solidFill>
                  <a:schemeClr val="tx1"/>
                </a:solidFill>
                <a:latin typeface="Franklin Gothic Book" charset="0"/>
              </a:rPr>
              <a:t>;</a:t>
            </a:r>
            <a:endParaRPr lang="ru-RU" sz="1400" dirty="0">
              <a:solidFill>
                <a:schemeClr val="tx1"/>
              </a:solidFill>
              <a:latin typeface="Franklin Gothic Book" charset="0"/>
            </a:endParaRPr>
          </a:p>
          <a:p>
            <a:pPr marL="342900" indent="-342900" algn="just">
              <a:buClr>
                <a:srgbClr val="0093D0"/>
              </a:buClr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chemeClr val="tx1"/>
                </a:solidFill>
                <a:latin typeface="Franklin Gothic Book" charset="0"/>
              </a:rPr>
              <a:t>Отсутствие нагрузки на региональный тариф</a:t>
            </a:r>
            <a:r>
              <a:rPr lang="ru-RU" sz="1400" dirty="0">
                <a:solidFill>
                  <a:schemeClr val="tx1"/>
                </a:solidFill>
                <a:latin typeface="Franklin Gothic Book" charset="0"/>
              </a:rPr>
              <a:t>.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3276600" y="4066401"/>
            <a:ext cx="556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accent2"/>
                </a:solidFill>
                <a:latin typeface="Franklin Gothic Medium" panose="020B0603020102020204" pitchFamily="34" charset="0"/>
              </a:rPr>
              <a:t>Преимущества Проекта для региона</a:t>
            </a:r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1524000" y="6438900"/>
            <a:ext cx="6477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82563"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Развитие гидроэнергетики </a:t>
            </a: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России </a:t>
            </a:r>
            <a:r>
              <a:rPr kumimoji="0" lang="en-US" sz="1100" b="1" dirty="0" smtClean="0">
                <a:solidFill>
                  <a:schemeClr val="bg1"/>
                </a:solidFill>
                <a:latin typeface="Franklin Gothic Book" charset="0"/>
              </a:rPr>
              <a:t>|  </a:t>
            </a:r>
            <a:r>
              <a:rPr kumimoji="0" lang="ru-RU" sz="1100" b="1" dirty="0">
                <a:solidFill>
                  <a:schemeClr val="bg1"/>
                </a:solidFill>
                <a:latin typeface="Franklin Gothic Book" charset="0"/>
              </a:rPr>
              <a:t>ЗАО «Норд Гидро»  </a:t>
            </a:r>
            <a:r>
              <a:rPr kumimoji="0" lang="en-US" sz="1100" b="1" dirty="0">
                <a:solidFill>
                  <a:schemeClr val="bg1"/>
                </a:solidFill>
                <a:latin typeface="Franklin Gothic Book" charset="0"/>
              </a:rPr>
              <a:t>|  </a:t>
            </a: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январь 2015 </a:t>
            </a:r>
            <a:r>
              <a:rPr kumimoji="0" lang="ru-RU" sz="1100" b="1" dirty="0">
                <a:solidFill>
                  <a:schemeClr val="bg1"/>
                </a:solidFill>
                <a:latin typeface="Franklin Gothic Book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51763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8" descr="Tipovaya_polosa_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Номер слайда 4"/>
          <p:cNvSpPr txBox="1">
            <a:spLocks/>
          </p:cNvSpPr>
          <p:nvPr/>
        </p:nvSpPr>
        <p:spPr bwMode="auto">
          <a:xfrm>
            <a:off x="8458200" y="6383338"/>
            <a:ext cx="6461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r" eaLnBrk="0" hangingPunct="0"/>
            <a:fld id="{74DC5515-01E9-D646-A622-837995E6F3FD}" type="slidenum">
              <a:rPr lang="ru-RU" sz="1600">
                <a:solidFill>
                  <a:schemeClr val="bg1"/>
                </a:solidFill>
                <a:latin typeface="Franklin Gothic Book" charset="0"/>
              </a:rPr>
              <a:pPr algn="r" eaLnBrk="0" hangingPunct="0"/>
              <a:t>12</a:t>
            </a:fld>
            <a:endParaRPr lang="ru-RU" sz="1600">
              <a:solidFill>
                <a:schemeClr val="bg1"/>
              </a:solidFill>
              <a:latin typeface="Franklin Gothic Book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133600" y="3581400"/>
            <a:ext cx="6705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just"/>
            <a:r>
              <a:rPr lang="ru-RU" sz="1200" dirty="0" smtClean="0">
                <a:solidFill>
                  <a:srgbClr val="0B5395"/>
                </a:solidFill>
                <a:latin typeface="Franklin Gothic Book" charset="0"/>
              </a:rPr>
              <a:t>22 июля в Петрозаводске состоялось подписание трехстороннего Соглашения о сотрудничестве между Правительством Республики Карелия, австрийской компанией </a:t>
            </a:r>
            <a:r>
              <a:rPr lang="ru-RU" sz="1200" dirty="0" err="1" smtClean="0">
                <a:solidFill>
                  <a:srgbClr val="0B5395"/>
                </a:solidFill>
                <a:latin typeface="Franklin Gothic Book" charset="0"/>
              </a:rPr>
              <a:t>Andritz</a:t>
            </a:r>
            <a:r>
              <a:rPr lang="ru-RU" sz="1200" dirty="0" smtClean="0">
                <a:solidFill>
                  <a:srgbClr val="0B5395"/>
                </a:solidFill>
                <a:latin typeface="Franklin Gothic Book" charset="0"/>
              </a:rPr>
              <a:t> </a:t>
            </a:r>
            <a:r>
              <a:rPr lang="ru-RU" sz="1200" dirty="0" err="1" smtClean="0">
                <a:solidFill>
                  <a:srgbClr val="0B5395"/>
                </a:solidFill>
                <a:latin typeface="Franklin Gothic Book" charset="0"/>
              </a:rPr>
              <a:t>Hydro</a:t>
            </a:r>
            <a:r>
              <a:rPr lang="ru-RU" sz="1200" dirty="0" smtClean="0">
                <a:solidFill>
                  <a:srgbClr val="0B5395"/>
                </a:solidFill>
                <a:latin typeface="Franklin Gothic Book" charset="0"/>
              </a:rPr>
              <a:t> </a:t>
            </a:r>
            <a:r>
              <a:rPr lang="ru-RU" sz="1200" dirty="0" err="1" smtClean="0">
                <a:solidFill>
                  <a:srgbClr val="0B5395"/>
                </a:solidFill>
                <a:latin typeface="Franklin Gothic Book" charset="0"/>
              </a:rPr>
              <a:t>GmbH</a:t>
            </a:r>
            <a:r>
              <a:rPr lang="ru-RU" sz="1200" dirty="0" smtClean="0">
                <a:solidFill>
                  <a:srgbClr val="0B5395"/>
                </a:solidFill>
                <a:latin typeface="Franklin Gothic Book" charset="0"/>
              </a:rPr>
              <a:t> и частной компанией ЗАО "Норд Гидро". В рамках заключенного трехстороннего Соглашения крупнейший поставщик электромеханических систем передаст изготовление части элементов необходимого гидромеханического и гидросилового оборудования на базе производственных площадей одного из крупнейших энергомашиностроительных предприятий в России - завода ОАО «</a:t>
            </a:r>
            <a:r>
              <a:rPr lang="ru-RU" sz="1200" dirty="0" err="1" smtClean="0">
                <a:solidFill>
                  <a:srgbClr val="0B5395"/>
                </a:solidFill>
                <a:latin typeface="Franklin Gothic Book" charset="0"/>
              </a:rPr>
              <a:t>Петрозаводскмаш</a:t>
            </a:r>
            <a:r>
              <a:rPr lang="ru-RU" sz="1200" dirty="0" smtClean="0">
                <a:solidFill>
                  <a:srgbClr val="0B5395"/>
                </a:solidFill>
                <a:latin typeface="Franklin Gothic Book" charset="0"/>
              </a:rPr>
              <a:t>»</a:t>
            </a:r>
            <a:endParaRPr lang="ru-RU" sz="1200" dirty="0">
              <a:solidFill>
                <a:srgbClr val="0B5395"/>
              </a:solidFill>
              <a:latin typeface="Franklin Gothic Book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664128"/>
            <a:ext cx="1811072" cy="1288872"/>
          </a:xfrm>
          <a:prstGeom prst="rect">
            <a:avLst/>
          </a:prstGeom>
          <a:noFill/>
          <a:ln w="28575">
            <a:solidFill>
              <a:srgbClr val="25C6FF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95400" y="5155049"/>
            <a:ext cx="7543800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Карельская компания инвестирует </a:t>
            </a:r>
            <a:r>
              <a:rPr lang="ru-RU" sz="1400" dirty="0">
                <a:solidFill>
                  <a:srgbClr val="FF0000"/>
                </a:solidFill>
                <a:latin typeface="Verdana" charset="0"/>
                <a:cs typeface="Times New Roman" charset="0"/>
              </a:rPr>
              <a:t>средства в реализацию </a:t>
            </a:r>
            <a:r>
              <a:rPr lang="ru-RU" sz="14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проектов по возобновляемой энергетике </a:t>
            </a:r>
            <a:r>
              <a:rPr lang="ru-RU" sz="1400" dirty="0">
                <a:solidFill>
                  <a:srgbClr val="FF0000"/>
                </a:solidFill>
                <a:latin typeface="Verdana" charset="0"/>
                <a:cs typeface="Times New Roman" charset="0"/>
              </a:rPr>
              <a:t>на территории Карелии - </a:t>
            </a:r>
            <a:r>
              <a:rPr lang="ru-RU" sz="14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Норд Гидро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Карельская компания проектирует объекты МГЭС – Норд Гидро</a:t>
            </a:r>
            <a:endParaRPr lang="ru-RU" sz="1400" dirty="0">
              <a:solidFill>
                <a:srgbClr val="FF0000"/>
              </a:solidFill>
              <a:latin typeface="Verdana" charset="0"/>
              <a:cs typeface="Times New Roman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Карельская компания строит объекты МГЭС - </a:t>
            </a:r>
            <a:r>
              <a:rPr lang="ru-RU" sz="1400" dirty="0" err="1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КарелСтройМеханизация</a:t>
            </a:r>
            <a:endParaRPr lang="ru-RU" sz="1400" dirty="0" smtClean="0">
              <a:solidFill>
                <a:srgbClr val="FF0000"/>
              </a:solidFill>
              <a:latin typeface="Verdana" charset="0"/>
              <a:cs typeface="Times New Roman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Карельская компания будет производить часть оборудования для МГЭС</a:t>
            </a:r>
            <a:endParaRPr lang="ru-RU" sz="1400" dirty="0">
              <a:solidFill>
                <a:srgbClr val="FF0000"/>
              </a:solidFill>
              <a:latin typeface="Verdana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5410200"/>
            <a:ext cx="318316" cy="58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600200" y="152400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ru-RU" altLang="ru-RU" sz="1800" dirty="0" smtClean="0">
                <a:solidFill>
                  <a:srgbClr val="0093D0"/>
                </a:solidFill>
                <a:latin typeface="Franklin Gothic Medium" panose="020B0603020102020204" pitchFamily="34" charset="0"/>
              </a:rPr>
              <a:t>Локализация производства и работ</a:t>
            </a:r>
            <a:endParaRPr lang="ru-RU" altLang="ru-RU" sz="1800" dirty="0">
              <a:solidFill>
                <a:srgbClr val="0093D0"/>
              </a:solidFill>
              <a:latin typeface="Franklin Gothic Medium" panose="020B0603020102020204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ru-RU" altLang="ru-RU" sz="1400" dirty="0" smtClean="0">
                <a:solidFill>
                  <a:srgbClr val="0093D0"/>
                </a:solidFill>
                <a:latin typeface="Franklin Gothic Medium" panose="020B0603020102020204" pitchFamily="34" charset="0"/>
              </a:rPr>
              <a:t>Динамика работы компании по выполнению планов локализации в России</a:t>
            </a:r>
            <a:endParaRPr lang="ru-RU" altLang="ru-RU" sz="1400" dirty="0">
              <a:solidFill>
                <a:srgbClr val="0093D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4800" y="1219200"/>
            <a:ext cx="693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accent2"/>
                </a:solidFill>
                <a:latin typeface="Franklin Gothic Medium" panose="020B0603020102020204" pitchFamily="34" charset="0"/>
              </a:rPr>
              <a:t>Планы компании до 2020 года по локализации производства работ и оборудования в России</a:t>
            </a:r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4800" y="3304401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accent2"/>
                </a:solidFill>
                <a:latin typeface="Franklin Gothic Medium" panose="020B0603020102020204" pitchFamily="34" charset="0"/>
              </a:rPr>
              <a:t>Результаты работы  компании по локализации производства работ и оборудования в России – на примере Карелии</a:t>
            </a:r>
            <a:endParaRPr lang="ru-RU" sz="1200" dirty="0">
              <a:solidFill>
                <a:schemeClr val="accent2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296099"/>
              </p:ext>
            </p:extLst>
          </p:nvPr>
        </p:nvGraphicFramePr>
        <p:xfrm>
          <a:off x="381000" y="1524000"/>
          <a:ext cx="8229597" cy="1526002"/>
        </p:xfrm>
        <a:graphic>
          <a:graphicData uri="http://schemas.openxmlformats.org/drawingml/2006/table">
            <a:tbl>
              <a:tblPr/>
              <a:tblGrid>
                <a:gridCol w="1861778"/>
                <a:gridCol w="584616"/>
                <a:gridCol w="584616"/>
                <a:gridCol w="584616"/>
                <a:gridCol w="584616"/>
                <a:gridCol w="584616"/>
                <a:gridCol w="584616"/>
                <a:gridCol w="584616"/>
                <a:gridCol w="602605"/>
                <a:gridCol w="557634"/>
                <a:gridCol w="557634"/>
                <a:gridCol w="557634"/>
              </a:tblGrid>
              <a:tr h="14390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Год ввода объекта в эксплуатацию</a:t>
                      </a:r>
                    </a:p>
                  </a:txBody>
                  <a:tcPr marL="8994" marR="8994" marT="89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Максимально возможная величина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0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Целевая степень локализации</a:t>
                      </a:r>
                    </a:p>
                  </a:txBody>
                  <a:tcPr marL="8994" marR="8994" marT="89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45,00%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45,00%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65,00%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65,00%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65,00%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факт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факт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план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6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Планы компании НОРД ГИДРО по локализации оборудования</a:t>
                      </a:r>
                    </a:p>
                  </a:txBody>
                  <a:tcPr marL="8994" marR="8994" marT="89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Рюмякоски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Каллиокоски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Белопорожская ГЭС-1,2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Гидроагрегат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44,00%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23,00%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Механическое оборудование ГЭС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16,70%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16,70%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16,70%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16,70%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16,70%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16,70%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24,00%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5,70%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18,10%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16,70%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Электросиловое оборудование ГЭС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12,00%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Проектирование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6,40%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6,40%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6,40%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6,40%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6,40%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6,40%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5,40%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5,40%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6,40%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Строительно-монтажные работы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Итого локализация: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34,20%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43,10%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59,10%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62,10%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66,10%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66,10%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66,10%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100,00%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31,10%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46,90%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66,10%</a:t>
                      </a:r>
                    </a:p>
                  </a:txBody>
                  <a:tcPr marL="8994" marR="8994" marT="89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524000" y="6438900"/>
            <a:ext cx="6477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82563"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Развитие гидроэнергетики </a:t>
            </a: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России </a:t>
            </a:r>
            <a:r>
              <a:rPr kumimoji="0" lang="en-US" sz="1100" b="1" dirty="0" smtClean="0">
                <a:solidFill>
                  <a:schemeClr val="bg1"/>
                </a:solidFill>
                <a:latin typeface="Franklin Gothic Book" charset="0"/>
              </a:rPr>
              <a:t>|  </a:t>
            </a:r>
            <a:r>
              <a:rPr kumimoji="0" lang="ru-RU" sz="1100" b="1" dirty="0">
                <a:solidFill>
                  <a:schemeClr val="bg1"/>
                </a:solidFill>
                <a:latin typeface="Franklin Gothic Book" charset="0"/>
              </a:rPr>
              <a:t>ЗАО «Норд Гидро»  </a:t>
            </a:r>
            <a:r>
              <a:rPr kumimoji="0" lang="en-US" sz="1100" b="1" dirty="0">
                <a:solidFill>
                  <a:schemeClr val="bg1"/>
                </a:solidFill>
                <a:latin typeface="Franklin Gothic Book" charset="0"/>
              </a:rPr>
              <a:t>|  </a:t>
            </a: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январь 2015 </a:t>
            </a:r>
            <a:r>
              <a:rPr kumimoji="0" lang="ru-RU" sz="1100" b="1" dirty="0">
                <a:solidFill>
                  <a:schemeClr val="bg1"/>
                </a:solidFill>
                <a:latin typeface="Franklin Gothic Book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38388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8" descr="Tipovaya_polosa_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Номер слайда 4"/>
          <p:cNvSpPr txBox="1">
            <a:spLocks/>
          </p:cNvSpPr>
          <p:nvPr/>
        </p:nvSpPr>
        <p:spPr bwMode="auto">
          <a:xfrm>
            <a:off x="8458200" y="6383338"/>
            <a:ext cx="6461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r" eaLnBrk="0" hangingPunct="0"/>
            <a:fld id="{74DC5515-01E9-D646-A622-837995E6F3FD}" type="slidenum">
              <a:rPr lang="ru-RU" sz="1600">
                <a:solidFill>
                  <a:schemeClr val="bg1"/>
                </a:solidFill>
                <a:latin typeface="Franklin Gothic Book" charset="0"/>
              </a:rPr>
              <a:pPr algn="r" eaLnBrk="0" hangingPunct="0"/>
              <a:t>13</a:t>
            </a:fld>
            <a:endParaRPr lang="ru-RU" sz="1600">
              <a:solidFill>
                <a:schemeClr val="bg1"/>
              </a:solidFill>
              <a:latin typeface="Franklin Gothic Book" charset="0"/>
            </a:endParaRPr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2667000" y="1531203"/>
            <a:ext cx="601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r>
              <a:rPr lang="ru-RU" sz="1200" dirty="0">
                <a:solidFill>
                  <a:srgbClr val="0B5395"/>
                </a:solidFill>
                <a:latin typeface="Franklin Gothic Book" charset="0"/>
              </a:rPr>
              <a:t>В феврале 2013 года с компанией </a:t>
            </a:r>
            <a:r>
              <a:rPr lang="ru-RU" sz="1200" b="1" dirty="0">
                <a:solidFill>
                  <a:srgbClr val="0B5395"/>
                </a:solidFill>
                <a:latin typeface="Franklin Gothic Book" charset="0"/>
              </a:rPr>
              <a:t>TES VSETIN</a:t>
            </a:r>
            <a:r>
              <a:rPr lang="ru-RU" sz="1200" dirty="0">
                <a:solidFill>
                  <a:srgbClr val="0B5395"/>
                </a:solidFill>
                <a:latin typeface="Franklin Gothic Book" charset="0"/>
              </a:rPr>
              <a:t> </a:t>
            </a:r>
            <a:r>
              <a:rPr lang="ru-RU" sz="1200" dirty="0" err="1">
                <a:solidFill>
                  <a:srgbClr val="0B5395"/>
                </a:solidFill>
                <a:latin typeface="Franklin Gothic Book" charset="0"/>
              </a:rPr>
              <a:t>s.r.o</a:t>
            </a:r>
            <a:r>
              <a:rPr lang="ru-RU" sz="1200" dirty="0">
                <a:solidFill>
                  <a:srgbClr val="0B5395"/>
                </a:solidFill>
                <a:latin typeface="Franklin Gothic Book" charset="0"/>
              </a:rPr>
              <a:t>. (Чешская Республика) подписано Соглашение о сотрудничестве и размещении производства части деталей гидрогенераторов на территории Российской Федерации, при этом степень локализации изготовления деталей генератора будет доведена до 50%.	</a:t>
            </a:r>
            <a:endParaRPr lang="en-US" sz="1200" dirty="0">
              <a:solidFill>
                <a:srgbClr val="0B5395"/>
              </a:solidFill>
              <a:latin typeface="Franklin Gothic Book" charset="0"/>
            </a:endParaRPr>
          </a:p>
        </p:txBody>
      </p:sp>
      <p:pic>
        <p:nvPicPr>
          <p:cNvPr id="24580" name="Изображение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1" y="1295400"/>
            <a:ext cx="1981200" cy="1319390"/>
          </a:xfrm>
          <a:prstGeom prst="rect">
            <a:avLst/>
          </a:prstGeom>
          <a:noFill/>
          <a:ln w="28575">
            <a:solidFill>
              <a:srgbClr val="25C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Изображение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22600"/>
            <a:ext cx="1981200" cy="1320800"/>
          </a:xfrm>
          <a:prstGeom prst="rect">
            <a:avLst/>
          </a:prstGeom>
          <a:noFill/>
          <a:ln w="28575">
            <a:solidFill>
              <a:srgbClr val="25C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2667000" y="2971800"/>
            <a:ext cx="6172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r>
              <a:rPr lang="ru-RU" sz="1200" dirty="0">
                <a:solidFill>
                  <a:srgbClr val="0B5395"/>
                </a:solidFill>
                <a:latin typeface="Franklin Gothic Book" charset="0"/>
              </a:rPr>
              <a:t>Г</a:t>
            </a:r>
            <a:r>
              <a:rPr lang="ru-RU" sz="1200" dirty="0" smtClean="0">
                <a:solidFill>
                  <a:srgbClr val="0B5395"/>
                </a:solidFill>
                <a:latin typeface="Franklin Gothic Book" charset="0"/>
              </a:rPr>
              <a:t>отовится </a:t>
            </a:r>
            <a:r>
              <a:rPr lang="ru-RU" sz="1200" dirty="0">
                <a:solidFill>
                  <a:srgbClr val="0B5395"/>
                </a:solidFill>
                <a:latin typeface="Franklin Gothic Book" charset="0"/>
              </a:rPr>
              <a:t>к подписанию соглашение </a:t>
            </a:r>
            <a:r>
              <a:rPr lang="ru-RU" sz="1200" dirty="0" smtClean="0">
                <a:solidFill>
                  <a:srgbClr val="0B5395"/>
                </a:solidFill>
                <a:latin typeface="Franklin Gothic Book" charset="0"/>
              </a:rPr>
              <a:t>о </a:t>
            </a:r>
            <a:r>
              <a:rPr lang="ru-RU" sz="1200" dirty="0">
                <a:solidFill>
                  <a:srgbClr val="0B5395"/>
                </a:solidFill>
                <a:latin typeface="Franklin Gothic Book" charset="0"/>
              </a:rPr>
              <a:t>сотрудничестве в области поставок гидротурбин с австрийской компанией </a:t>
            </a:r>
            <a:r>
              <a:rPr lang="ru-RU" sz="1200" b="1" dirty="0" err="1">
                <a:solidFill>
                  <a:srgbClr val="0B5395"/>
                </a:solidFill>
                <a:latin typeface="Franklin Gothic Book" charset="0"/>
              </a:rPr>
              <a:t>Kössler</a:t>
            </a:r>
            <a:r>
              <a:rPr lang="ru-RU" sz="1200" b="1" dirty="0">
                <a:solidFill>
                  <a:srgbClr val="0B5395"/>
                </a:solidFill>
                <a:latin typeface="Franklin Gothic Book" charset="0"/>
              </a:rPr>
              <a:t> </a:t>
            </a:r>
            <a:r>
              <a:rPr lang="ru-RU" sz="1200" b="1" dirty="0" err="1">
                <a:solidFill>
                  <a:srgbClr val="0B5395"/>
                </a:solidFill>
                <a:latin typeface="Franklin Gothic Book" charset="0"/>
              </a:rPr>
              <a:t>GmbH&amp;Co</a:t>
            </a:r>
            <a:r>
              <a:rPr lang="ru-RU" sz="1200" dirty="0">
                <a:solidFill>
                  <a:srgbClr val="0B5395"/>
                </a:solidFill>
                <a:latin typeface="Franklin Gothic Book" charset="0"/>
              </a:rPr>
              <a:t>, производителем гидротурбинного оборудования. Это соглашение также предполагает изготовление отдельных частей гидротурбин в России. Есть договоренности </a:t>
            </a:r>
          </a:p>
          <a:p>
            <a:r>
              <a:rPr lang="ru-RU" sz="1200" dirty="0">
                <a:solidFill>
                  <a:srgbClr val="0B5395"/>
                </a:solidFill>
                <a:latin typeface="Franklin Gothic Book" charset="0"/>
              </a:rPr>
              <a:t>о локализации такого производства до 50%</a:t>
            </a:r>
            <a:r>
              <a:rPr lang="ru-RU" sz="1200" dirty="0" smtClean="0">
                <a:solidFill>
                  <a:srgbClr val="0B5395"/>
                </a:solidFill>
                <a:latin typeface="Franklin Gothic Book" charset="0"/>
              </a:rPr>
              <a:t>.</a:t>
            </a:r>
            <a:endParaRPr lang="ru-RU" sz="1200" dirty="0">
              <a:solidFill>
                <a:srgbClr val="0B5395"/>
              </a:solidFill>
              <a:latin typeface="Franklin Gothic Book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600200" y="152400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ru-RU" altLang="ru-RU" sz="1800" dirty="0" smtClean="0">
                <a:solidFill>
                  <a:srgbClr val="0093D0"/>
                </a:solidFill>
                <a:latin typeface="Franklin Gothic Medium" panose="020B0603020102020204" pitchFamily="34" charset="0"/>
              </a:rPr>
              <a:t>Перспективы к сотрудничеству</a:t>
            </a:r>
            <a:endParaRPr lang="ru-RU" altLang="ru-RU" sz="1800" dirty="0">
              <a:solidFill>
                <a:srgbClr val="0093D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524000" y="6438900"/>
            <a:ext cx="6477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82563"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Развитие гидроэнергетики </a:t>
            </a: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России </a:t>
            </a:r>
            <a:r>
              <a:rPr kumimoji="0" lang="en-US" sz="1100" b="1" dirty="0" smtClean="0">
                <a:solidFill>
                  <a:schemeClr val="bg1"/>
                </a:solidFill>
                <a:latin typeface="Franklin Gothic Book" charset="0"/>
              </a:rPr>
              <a:t>|  </a:t>
            </a:r>
            <a:r>
              <a:rPr kumimoji="0" lang="ru-RU" sz="1100" b="1" dirty="0">
                <a:solidFill>
                  <a:schemeClr val="bg1"/>
                </a:solidFill>
                <a:latin typeface="Franklin Gothic Book" charset="0"/>
              </a:rPr>
              <a:t>ЗАО «Норд Гидро»  </a:t>
            </a:r>
            <a:r>
              <a:rPr kumimoji="0" lang="en-US" sz="1100" b="1" dirty="0">
                <a:solidFill>
                  <a:schemeClr val="bg1"/>
                </a:solidFill>
                <a:latin typeface="Franklin Gothic Book" charset="0"/>
              </a:rPr>
              <a:t>|  </a:t>
            </a: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январь 2015 </a:t>
            </a:r>
            <a:r>
              <a:rPr kumimoji="0" lang="ru-RU" sz="1100" b="1" dirty="0">
                <a:solidFill>
                  <a:schemeClr val="bg1"/>
                </a:solidFill>
                <a:latin typeface="Franklin Gothic Book" charset="0"/>
              </a:rPr>
              <a:t>год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95400" y="4495800"/>
            <a:ext cx="7543800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Варианты совместного сотрудничества</a:t>
            </a:r>
            <a:r>
              <a:rPr lang="en-US" sz="14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:</a:t>
            </a:r>
            <a:r>
              <a:rPr lang="ru-RU" sz="14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Прямое долевое участие в отдельных проектах компании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Возможность покупки доли компании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Сотрудничество на условиях Заказчик-Подрядчик</a:t>
            </a:r>
            <a:endParaRPr lang="ru-RU" sz="1400" dirty="0">
              <a:solidFill>
                <a:srgbClr val="FF0000"/>
              </a:solidFill>
              <a:latin typeface="Verdana" charset="0"/>
              <a:cs typeface="Times New Roman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Различные схемы кредитования через п</a:t>
            </a:r>
            <a:r>
              <a:rPr lang="ru-RU" sz="14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оставку гидротехнического оборудования 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Поставка и локализация производства гидротехнического оборудования в России</a:t>
            </a:r>
            <a:endParaRPr lang="ru-RU" sz="1400" dirty="0" smtClean="0">
              <a:solidFill>
                <a:srgbClr val="FF0000"/>
              </a:solidFill>
              <a:latin typeface="Verdana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5029200"/>
            <a:ext cx="318316" cy="58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9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Рисунок 5" descr="Oblozhka_final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1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0" lang="ru-RU"/>
          </a:p>
        </p:txBody>
      </p:sp>
      <p:sp>
        <p:nvSpPr>
          <p:cNvPr id="53251" name="Rectangle 2"/>
          <p:cNvSpPr txBox="1">
            <a:spLocks noChangeArrowheads="1"/>
          </p:cNvSpPr>
          <p:nvPr/>
        </p:nvSpPr>
        <p:spPr bwMode="auto">
          <a:xfrm>
            <a:off x="381000" y="2895600"/>
            <a:ext cx="5638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82563"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r">
              <a:lnSpc>
                <a:spcPct val="120000"/>
              </a:lnSpc>
            </a:pPr>
            <a:r>
              <a:rPr kumimoji="0" lang="ru-RU" sz="1400">
                <a:solidFill>
                  <a:schemeClr val="bg1"/>
                </a:solidFill>
                <a:latin typeface="Franklin Gothic Demi" charset="0"/>
              </a:rPr>
              <a:t>ЗАО «Норд Гидро»</a:t>
            </a:r>
          </a:p>
          <a:p>
            <a:pPr algn="r">
              <a:lnSpc>
                <a:spcPct val="120000"/>
              </a:lnSpc>
            </a:pPr>
            <a:r>
              <a:rPr kumimoji="0" lang="ru-RU" sz="1400">
                <a:solidFill>
                  <a:schemeClr val="bg1"/>
                </a:solidFill>
                <a:latin typeface="Franklin Gothic Demi" charset="0"/>
              </a:rPr>
              <a:t>Санкт-Петербург</a:t>
            </a:r>
            <a:r>
              <a:rPr kumimoji="0" lang="en-US" sz="1400">
                <a:solidFill>
                  <a:schemeClr val="bg1"/>
                </a:solidFill>
                <a:latin typeface="Franklin Gothic Demi" charset="0"/>
              </a:rPr>
              <a:t>,</a:t>
            </a:r>
            <a:r>
              <a:rPr kumimoji="0" lang="ru-RU" sz="1400">
                <a:solidFill>
                  <a:schemeClr val="bg1"/>
                </a:solidFill>
                <a:latin typeface="Franklin Gothic Demi" charset="0"/>
              </a:rPr>
              <a:t> пер.Декабристов</a:t>
            </a:r>
            <a:r>
              <a:rPr kumimoji="0" lang="en-US" sz="1400">
                <a:solidFill>
                  <a:schemeClr val="bg1"/>
                </a:solidFill>
                <a:latin typeface="Franklin Gothic Demi" charset="0"/>
              </a:rPr>
              <a:t>,</a:t>
            </a:r>
            <a:r>
              <a:rPr kumimoji="0" lang="ru-RU" sz="1400">
                <a:solidFill>
                  <a:schemeClr val="bg1"/>
                </a:solidFill>
                <a:latin typeface="Franklin Gothic Demi" charset="0"/>
              </a:rPr>
              <a:t> дом 20</a:t>
            </a:r>
          </a:p>
          <a:p>
            <a:pPr algn="r">
              <a:lnSpc>
                <a:spcPct val="120000"/>
              </a:lnSpc>
            </a:pPr>
            <a:r>
              <a:rPr kumimoji="0" lang="ru-RU" sz="1400" b="1">
                <a:solidFill>
                  <a:schemeClr val="bg1"/>
                </a:solidFill>
                <a:latin typeface="Franklin Gothic Demi" charset="0"/>
                <a:sym typeface="Wingdings" charset="0"/>
              </a:rPr>
              <a:t>: 8</a:t>
            </a:r>
            <a:r>
              <a:rPr kumimoji="0" lang="ru-RU" sz="1400" b="1">
                <a:solidFill>
                  <a:schemeClr val="bg1"/>
                </a:solidFill>
                <a:latin typeface="Franklin Gothic Demi" charset="0"/>
              </a:rPr>
              <a:t> (812) 319-36-32</a:t>
            </a:r>
          </a:p>
        </p:txBody>
      </p:sp>
      <p:pic>
        <p:nvPicPr>
          <p:cNvPr id="7" name="Picture 11" descr="D:\work\Nord_Hydro\Prezenter\Links\Logo_NH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7248" y="2438400"/>
            <a:ext cx="1939952" cy="213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48" b="100000" l="0" r="100000">
                        <a14:foregroundMark x1="59146" y1="34225" x2="59146" y2="34225"/>
                        <a14:foregroundMark x1="62805" y1="42781" x2="62805" y2="42781"/>
                        <a14:foregroundMark x1="64634" y1="51337" x2="64634" y2="51337"/>
                        <a14:backgroundMark x1="58537" y1="40107" x2="58537" y2="40107"/>
                        <a14:backgroundMark x1="60976" y1="37433" x2="60976" y2="37433"/>
                        <a14:backgroundMark x1="58537" y1="50802" x2="58537" y2="50802"/>
                        <a14:backgroundMark x1="18902" y1="58824" x2="18902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00" y="4343400"/>
            <a:ext cx="1096169" cy="12954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55626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marL="182563">
              <a:lnSpc>
                <a:spcPct val="120000"/>
              </a:lnSpc>
            </a:pPr>
            <a:r>
              <a:rPr kumimoji="0" lang="ru-RU" sz="2000" b="1" dirty="0">
                <a:solidFill>
                  <a:schemeClr val="bg1"/>
                </a:solidFill>
                <a:latin typeface="Franklin Gothic Demi" charset="0"/>
              </a:rPr>
              <a:t>п</a:t>
            </a:r>
            <a:r>
              <a:rPr kumimoji="0" lang="ru-RU" sz="2000" b="1" dirty="0" smtClean="0">
                <a:solidFill>
                  <a:schemeClr val="bg1"/>
                </a:solidFill>
                <a:latin typeface="Franklin Gothic Demi" charset="0"/>
              </a:rPr>
              <a:t>ри содействии </a:t>
            </a:r>
          </a:p>
          <a:p>
            <a:pPr marL="182563">
              <a:lnSpc>
                <a:spcPct val="120000"/>
              </a:lnSpc>
            </a:pPr>
            <a:r>
              <a:rPr kumimoji="0" lang="ru-RU" sz="2000" b="1" dirty="0" smtClean="0">
                <a:solidFill>
                  <a:schemeClr val="bg1"/>
                </a:solidFill>
                <a:latin typeface="Franklin Gothic Demi" charset="0"/>
              </a:rPr>
              <a:t>ГК «Внешэкономбанк»</a:t>
            </a:r>
            <a:endParaRPr kumimoji="0" lang="ru-RU" sz="2400" b="1" dirty="0">
              <a:solidFill>
                <a:schemeClr val="bg1"/>
              </a:solidFill>
              <a:latin typeface="Franklin Gothic Demi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3" descr="Tipovaya_polosa_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4495800" y="3962400"/>
            <a:ext cx="42672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aseline="-25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04800" y="3962400"/>
            <a:ext cx="40386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aseline="-250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495800" y="2057400"/>
            <a:ext cx="42672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aseline="-25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04800" y="2057400"/>
            <a:ext cx="4038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aseline="-25000" dirty="0"/>
          </a:p>
        </p:txBody>
      </p:sp>
      <p:sp>
        <p:nvSpPr>
          <p:cNvPr id="1741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458200" y="6383338"/>
            <a:ext cx="646113" cy="322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eaLnBrk="0" hangingPunct="0"/>
            <a:fld id="{1A332243-5D65-B749-8FB4-1C1845BF03C0}" type="slidenum">
              <a:rPr lang="ru-RU" sz="1600">
                <a:solidFill>
                  <a:schemeClr val="bg1"/>
                </a:solidFill>
                <a:latin typeface="Franklin Gothic Book" charset="0"/>
              </a:rPr>
              <a:pPr eaLnBrk="0" hangingPunct="0"/>
              <a:t>2</a:t>
            </a:fld>
            <a:endParaRPr lang="ru-RU" sz="1600">
              <a:solidFill>
                <a:schemeClr val="bg1"/>
              </a:solidFill>
              <a:latin typeface="Franklin Gothic Book" charset="0"/>
            </a:endParaRP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381000" y="2362200"/>
            <a:ext cx="3886200" cy="157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71450" indent="-1714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lvl="2" eaLnBrk="0" hangingPunct="0">
              <a:lnSpc>
                <a:spcPct val="110000"/>
              </a:lnSpc>
              <a:buClr>
                <a:srgbClr val="000000"/>
              </a:buClr>
              <a:buSzPct val="75000"/>
              <a:buFont typeface="Arial" charset="0"/>
              <a:buChar char="•"/>
            </a:pPr>
            <a:r>
              <a:rPr lang="ru-RU" sz="1100" dirty="0">
                <a:latin typeface="Franklin Gothic Book" charset="0"/>
              </a:rPr>
              <a:t> Ввести</a:t>
            </a:r>
            <a:r>
              <a:rPr lang="en-US" sz="1100" dirty="0">
                <a:latin typeface="Franklin Gothic Book" charset="0"/>
              </a:rPr>
              <a:t> </a:t>
            </a:r>
            <a:r>
              <a:rPr lang="ru-RU" sz="1100" dirty="0">
                <a:latin typeface="Franklin Gothic Book" charset="0"/>
              </a:rPr>
              <a:t>до</a:t>
            </a:r>
            <a:r>
              <a:rPr lang="en-US" sz="1100" dirty="0">
                <a:latin typeface="Franklin Gothic Book" charset="0"/>
              </a:rPr>
              <a:t> 2025 </a:t>
            </a:r>
            <a:r>
              <a:rPr lang="ru-RU" sz="1100" dirty="0">
                <a:latin typeface="Franklin Gothic Book" charset="0"/>
              </a:rPr>
              <a:t>года </a:t>
            </a:r>
            <a:r>
              <a:rPr lang="ru-RU" sz="1100" dirty="0" smtClean="0">
                <a:latin typeface="Franklin Gothic Book" charset="0"/>
              </a:rPr>
              <a:t>25 </a:t>
            </a:r>
            <a:r>
              <a:rPr lang="ru-RU" sz="1100" dirty="0">
                <a:latin typeface="Franklin Gothic Book" charset="0"/>
              </a:rPr>
              <a:t>новых МГЭС общей мощностью </a:t>
            </a:r>
            <a:r>
              <a:rPr lang="en-US" sz="1100" dirty="0">
                <a:latin typeface="Franklin Gothic Book" charset="0"/>
              </a:rPr>
              <a:t>368</a:t>
            </a:r>
            <a:r>
              <a:rPr lang="ru-RU" sz="1100" dirty="0">
                <a:latin typeface="Franklin Gothic Book" charset="0"/>
              </a:rPr>
              <a:t> МВт</a:t>
            </a:r>
            <a:r>
              <a:rPr lang="en-US" sz="1100" dirty="0">
                <a:latin typeface="Franklin Gothic Book" charset="0"/>
              </a:rPr>
              <a:t>;</a:t>
            </a:r>
            <a:r>
              <a:rPr lang="ru-RU" sz="1100" dirty="0">
                <a:latin typeface="Franklin Gothic Book" charset="0"/>
              </a:rPr>
              <a:t>  </a:t>
            </a:r>
          </a:p>
          <a:p>
            <a:pPr lvl="2" eaLnBrk="0" hangingPunct="0">
              <a:lnSpc>
                <a:spcPct val="110000"/>
              </a:lnSpc>
              <a:buClr>
                <a:srgbClr val="000000"/>
              </a:buClr>
              <a:buSzPct val="75000"/>
              <a:buFont typeface="Arial" charset="0"/>
              <a:buChar char="•"/>
            </a:pPr>
            <a:r>
              <a:rPr lang="ru-RU" sz="1100" dirty="0">
                <a:latin typeface="Franklin Gothic Book" charset="0"/>
              </a:rPr>
              <a:t> Занять более </a:t>
            </a:r>
            <a:r>
              <a:rPr lang="ru-RU" sz="1100" b="1" dirty="0">
                <a:latin typeface="Franklin Gothic Book" charset="0"/>
              </a:rPr>
              <a:t>20% от общего объема</a:t>
            </a:r>
            <a:r>
              <a:rPr lang="ru-RU" sz="1100" dirty="0">
                <a:latin typeface="Franklin Gothic Book" charset="0"/>
              </a:rPr>
              <a:t> вводимых новых мощностей в области возобновляемой энергетики, работающей на базе энергии воды  </a:t>
            </a:r>
          </a:p>
          <a:p>
            <a:pPr lvl="2" eaLnBrk="0" hangingPunct="0">
              <a:lnSpc>
                <a:spcPct val="110000"/>
              </a:lnSpc>
              <a:buClr>
                <a:srgbClr val="000000"/>
              </a:buClr>
              <a:buSzPct val="75000"/>
              <a:buFont typeface="Arial" charset="0"/>
              <a:buChar char="•"/>
            </a:pPr>
            <a:r>
              <a:rPr lang="ru-RU" sz="1100" b="1" dirty="0">
                <a:latin typeface="Franklin Gothic Book" charset="0"/>
              </a:rPr>
              <a:t> </a:t>
            </a:r>
            <a:r>
              <a:rPr lang="ru-RU" sz="1100" dirty="0">
                <a:latin typeface="Franklin Gothic Book" charset="0"/>
              </a:rPr>
              <a:t>Локализовать на территории России более </a:t>
            </a:r>
            <a:r>
              <a:rPr lang="en-US" sz="1100" dirty="0">
                <a:latin typeface="Franklin Gothic Book" charset="0"/>
              </a:rPr>
              <a:t>65%</a:t>
            </a:r>
            <a:r>
              <a:rPr lang="ru-RU" sz="1100" dirty="0">
                <a:latin typeface="Franklin Gothic Book" charset="0"/>
              </a:rPr>
              <a:t> производства оборудования для малых гидроэлектростанций</a:t>
            </a:r>
            <a:r>
              <a:rPr lang="en-US" sz="1100" dirty="0">
                <a:latin typeface="Franklin Gothic Book" charset="0"/>
              </a:rPr>
              <a:t>. </a:t>
            </a:r>
            <a:endParaRPr lang="ru-RU" sz="1100" dirty="0">
              <a:latin typeface="Franklin Gothic Book" charset="0"/>
            </a:endParaRPr>
          </a:p>
        </p:txBody>
      </p:sp>
      <p:graphicFrame>
        <p:nvGraphicFramePr>
          <p:cNvPr id="17416" name="Object 5"/>
          <p:cNvGraphicFramePr>
            <a:graphicFrameLocks noChangeAspect="1"/>
          </p:cNvGraphicFramePr>
          <p:nvPr/>
        </p:nvGraphicFramePr>
        <p:xfrm>
          <a:off x="5643563" y="4648200"/>
          <a:ext cx="45243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8" name="CorelDRAW" r:id="rId4" imgW="931333" imgH="1092200" progId="CorelDRAW.Graphic.14">
                  <p:embed/>
                </p:oleObj>
              </mc:Choice>
              <mc:Fallback>
                <p:oleObj name="CorelDRAW" r:id="rId4" imgW="931333" imgH="1092200" progId="CorelDRAW.Graphic.1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4648200"/>
                        <a:ext cx="452437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5595444" y="5334000"/>
            <a:ext cx="576756" cy="533400"/>
          </a:xfrm>
          <a:prstGeom prst="roundRect">
            <a:avLst>
              <a:gd name="adj" fmla="val 8594"/>
            </a:avLst>
          </a:prstGeom>
          <a:ln>
            <a:headEnd type="none" w="sm" len="sm"/>
            <a:tailEnd type="none" w="sm" len="sm"/>
          </a:ln>
          <a:extLst/>
        </p:spPr>
      </p:pic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4060825" y="4038600"/>
            <a:ext cx="40925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lvl="1" algn="just" eaLnBrk="0" hangingPunct="0">
              <a:lnSpc>
                <a:spcPct val="110000"/>
              </a:lnSpc>
              <a:buClr>
                <a:srgbClr val="000000"/>
              </a:buClr>
              <a:buSzPct val="75000"/>
            </a:pPr>
            <a:r>
              <a:rPr lang="ru-RU" sz="1200" b="1">
                <a:latin typeface="Franklin Gothic Medium" charset="0"/>
              </a:rPr>
              <a:t>Основные источники финансирования проектов:</a:t>
            </a:r>
            <a:r>
              <a:rPr lang="ru-RU" sz="1200">
                <a:latin typeface="Franklin Gothic Medium" charset="0"/>
              </a:rPr>
              <a:t> </a:t>
            </a:r>
          </a:p>
        </p:txBody>
      </p:sp>
      <p:sp>
        <p:nvSpPr>
          <p:cNvPr id="17420" name="Прямоугольник 27"/>
          <p:cNvSpPr>
            <a:spLocks noChangeArrowheads="1"/>
          </p:cNvSpPr>
          <p:nvPr/>
        </p:nvSpPr>
        <p:spPr bwMode="auto">
          <a:xfrm>
            <a:off x="6248400" y="4575175"/>
            <a:ext cx="2438400" cy="169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lvl="1" algn="just" eaLnBrk="0" hangingPunct="0">
              <a:lnSpc>
                <a:spcPct val="110000"/>
              </a:lnSpc>
              <a:buClr>
                <a:srgbClr val="000000"/>
              </a:buClr>
              <a:buSzPct val="75000"/>
            </a:pPr>
            <a:r>
              <a:rPr lang="ru-RU" sz="1000" dirty="0">
                <a:latin typeface="Franklin Gothic Book" charset="0"/>
              </a:rPr>
              <a:t>В середине 2011 года Норд Гидро подписало инвестиционный договор с ГК «Внешэкономбанк». </a:t>
            </a:r>
            <a:endParaRPr lang="ru-RU" sz="1000" dirty="0" smtClean="0">
              <a:latin typeface="Franklin Gothic Book" charset="0"/>
            </a:endParaRPr>
          </a:p>
          <a:p>
            <a:pPr marL="0" lvl="1" algn="just" eaLnBrk="0" hangingPunct="0">
              <a:lnSpc>
                <a:spcPct val="110000"/>
              </a:lnSpc>
              <a:buClr>
                <a:srgbClr val="000000"/>
              </a:buClr>
              <a:buSzPct val="75000"/>
            </a:pPr>
            <a:endParaRPr lang="ru-RU" sz="1000" dirty="0">
              <a:latin typeface="Franklin Gothic Book" charset="0"/>
            </a:endParaRPr>
          </a:p>
          <a:p>
            <a:pPr marL="0" lvl="1" algn="just" eaLnBrk="0" hangingPunct="0">
              <a:lnSpc>
                <a:spcPct val="110000"/>
              </a:lnSpc>
              <a:buClr>
                <a:srgbClr val="000000"/>
              </a:buClr>
              <a:buSzPct val="75000"/>
            </a:pPr>
            <a:r>
              <a:rPr lang="ru-RU" sz="1000" dirty="0">
                <a:latin typeface="Franklin Gothic Book" charset="0"/>
              </a:rPr>
              <a:t>Проект компании прошел </a:t>
            </a:r>
          </a:p>
          <a:p>
            <a:pPr marL="0" lvl="1" algn="just" eaLnBrk="0" hangingPunct="0">
              <a:lnSpc>
                <a:spcPct val="110000"/>
              </a:lnSpc>
              <a:buClr>
                <a:srgbClr val="000000"/>
              </a:buClr>
              <a:buSzPct val="75000"/>
            </a:pPr>
            <a:r>
              <a:rPr lang="ru-RU" sz="1000" b="1" dirty="0">
                <a:latin typeface="Franklin Gothic Book" charset="0"/>
              </a:rPr>
              <a:t>3 банковских экспертизы</a:t>
            </a:r>
            <a:r>
              <a:rPr lang="en-US" sz="1000" dirty="0">
                <a:latin typeface="Franklin Gothic Book" charset="0"/>
              </a:rPr>
              <a:t>, </a:t>
            </a:r>
            <a:r>
              <a:rPr lang="ru-RU" sz="1000" dirty="0">
                <a:latin typeface="Franklin Gothic Book" charset="0"/>
              </a:rPr>
              <a:t>в том числе</a:t>
            </a:r>
            <a:r>
              <a:rPr lang="en-US" sz="1000" dirty="0">
                <a:latin typeface="Franklin Gothic Book" charset="0"/>
              </a:rPr>
              <a:t>: </a:t>
            </a:r>
            <a:r>
              <a:rPr lang="ru-RU" sz="1000" dirty="0">
                <a:latin typeface="Franklin Gothic Book" charset="0"/>
              </a:rPr>
              <a:t>маркетинговая, техническая </a:t>
            </a:r>
          </a:p>
          <a:p>
            <a:pPr marL="0" lvl="1" algn="just" eaLnBrk="0" hangingPunct="0">
              <a:lnSpc>
                <a:spcPct val="110000"/>
              </a:lnSpc>
              <a:buClr>
                <a:srgbClr val="000000"/>
              </a:buClr>
              <a:buSzPct val="75000"/>
            </a:pPr>
            <a:r>
              <a:rPr lang="ru-RU" sz="1000" dirty="0">
                <a:latin typeface="Franklin Gothic Book" charset="0"/>
              </a:rPr>
              <a:t>и страховая, с участием привлеченных независимых иностранных экспертов, в том числе компании </a:t>
            </a:r>
            <a:r>
              <a:rPr lang="ru-RU" sz="1000" dirty="0" err="1">
                <a:latin typeface="Franklin Gothic Book" charset="0"/>
              </a:rPr>
              <a:t>Mott</a:t>
            </a:r>
            <a:r>
              <a:rPr lang="ru-RU" sz="1000" dirty="0">
                <a:latin typeface="Franklin Gothic Book" charset="0"/>
              </a:rPr>
              <a:t> </a:t>
            </a:r>
            <a:r>
              <a:rPr lang="ru-RU" sz="1000" dirty="0" err="1">
                <a:latin typeface="Franklin Gothic Book" charset="0"/>
              </a:rPr>
              <a:t>MacDonald</a:t>
            </a:r>
            <a:r>
              <a:rPr lang="ru-RU" sz="1000" dirty="0">
                <a:latin typeface="Franklin Gothic Book" charset="0"/>
              </a:rPr>
              <a:t> – Англия.</a:t>
            </a:r>
          </a:p>
        </p:txBody>
      </p:sp>
      <p:sp>
        <p:nvSpPr>
          <p:cNvPr id="17421" name="TextBox 10"/>
          <p:cNvSpPr txBox="1">
            <a:spLocks noChangeArrowheads="1"/>
          </p:cNvSpPr>
          <p:nvPr/>
        </p:nvSpPr>
        <p:spPr bwMode="auto">
          <a:xfrm>
            <a:off x="-304800" y="3962400"/>
            <a:ext cx="447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lvl="1" eaLnBrk="0" hangingPunct="0">
              <a:lnSpc>
                <a:spcPct val="110000"/>
              </a:lnSpc>
              <a:buClr>
                <a:srgbClr val="000000"/>
              </a:buClr>
              <a:buSzPct val="75000"/>
            </a:pPr>
            <a:r>
              <a:rPr lang="ru-RU" sz="1100" b="1">
                <a:latin typeface="Franklin Gothic Medium" charset="0"/>
              </a:rPr>
              <a:t>        Локализация производства основного оборудования </a:t>
            </a:r>
            <a:br>
              <a:rPr lang="ru-RU" sz="1100" b="1">
                <a:latin typeface="Franklin Gothic Medium" charset="0"/>
              </a:rPr>
            </a:br>
            <a:r>
              <a:rPr lang="ru-RU" sz="1100" b="1">
                <a:latin typeface="Franklin Gothic Medium" charset="0"/>
              </a:rPr>
              <a:t>для МГЭС на территории России:</a:t>
            </a:r>
            <a:r>
              <a:rPr lang="ru-RU" sz="1100">
                <a:latin typeface="Franklin Gothic Medium" charset="0"/>
              </a:rPr>
              <a:t> </a:t>
            </a:r>
          </a:p>
          <a:p>
            <a:pPr lvl="1" eaLnBrk="0" hangingPunct="0">
              <a:lnSpc>
                <a:spcPct val="110000"/>
              </a:lnSpc>
              <a:buClr>
                <a:srgbClr val="000000"/>
              </a:buClr>
              <a:buSzPct val="75000"/>
            </a:pPr>
            <a:endParaRPr lang="ru-RU" sz="1200">
              <a:latin typeface="Franklin Gothic Medium" charset="0"/>
            </a:endParaRPr>
          </a:p>
        </p:txBody>
      </p:sp>
      <p:sp>
        <p:nvSpPr>
          <p:cNvPr id="17422" name="Прямоугольник 89"/>
          <p:cNvSpPr>
            <a:spLocks noChangeArrowheads="1"/>
          </p:cNvSpPr>
          <p:nvPr/>
        </p:nvSpPr>
        <p:spPr bwMode="auto">
          <a:xfrm>
            <a:off x="533400" y="4575175"/>
            <a:ext cx="3733800" cy="15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2" algn="just">
              <a:lnSpc>
                <a:spcPct val="110000"/>
              </a:lnSpc>
              <a:buClr>
                <a:srgbClr val="000000"/>
              </a:buClr>
              <a:buSzPct val="75000"/>
            </a:pPr>
            <a:r>
              <a:rPr lang="ru-RU" sz="900" dirty="0">
                <a:latin typeface="Franklin Gothic Book" charset="0"/>
              </a:rPr>
              <a:t>С компанией «TES VSETIN» </a:t>
            </a:r>
            <a:r>
              <a:rPr lang="ru-RU" sz="900" dirty="0" err="1">
                <a:latin typeface="Franklin Gothic Book" charset="0"/>
              </a:rPr>
              <a:t>s.r.o</a:t>
            </a:r>
            <a:r>
              <a:rPr lang="ru-RU" sz="900" dirty="0">
                <a:latin typeface="Franklin Gothic Book" charset="0"/>
              </a:rPr>
              <a:t>. (Чешская Республика) подписано Соглашение о частичной локализации производства </a:t>
            </a:r>
            <a:r>
              <a:rPr lang="ru-RU" sz="900" b="1" dirty="0">
                <a:latin typeface="Franklin Gothic Book" charset="0"/>
              </a:rPr>
              <a:t>гидрогенераторов</a:t>
            </a:r>
            <a:r>
              <a:rPr lang="ru-RU" sz="900" dirty="0">
                <a:latin typeface="Franklin Gothic Book" charset="0"/>
              </a:rPr>
              <a:t> на территории России, (степень локализации гидрогенератора - </a:t>
            </a:r>
            <a:r>
              <a:rPr lang="ru-RU" sz="900" dirty="0" smtClean="0">
                <a:latin typeface="Franklin Gothic Book" charset="0"/>
              </a:rPr>
              <a:t> до 50</a:t>
            </a:r>
            <a:r>
              <a:rPr lang="ru-RU" sz="900" dirty="0">
                <a:latin typeface="Franklin Gothic Book" charset="0"/>
              </a:rPr>
              <a:t>%)</a:t>
            </a:r>
            <a:r>
              <a:rPr lang="en-US" sz="900" dirty="0">
                <a:latin typeface="Franklin Gothic Book" charset="0"/>
              </a:rPr>
              <a:t>;</a:t>
            </a:r>
            <a:r>
              <a:rPr lang="ru-RU" sz="900" dirty="0">
                <a:latin typeface="Franklin Gothic Book" charset="0"/>
              </a:rPr>
              <a:t>  </a:t>
            </a:r>
          </a:p>
          <a:p>
            <a:pPr lvl="2" algn="just">
              <a:lnSpc>
                <a:spcPct val="110000"/>
              </a:lnSpc>
              <a:buClr>
                <a:srgbClr val="000000"/>
              </a:buClr>
              <a:buSzPct val="75000"/>
            </a:pPr>
            <a:endParaRPr lang="ru-RU" sz="900" dirty="0">
              <a:latin typeface="Franklin Gothic Book" charset="0"/>
            </a:endParaRPr>
          </a:p>
          <a:p>
            <a:pPr lvl="2" algn="just">
              <a:lnSpc>
                <a:spcPct val="110000"/>
              </a:lnSpc>
              <a:buClr>
                <a:srgbClr val="000000"/>
              </a:buClr>
              <a:buSzPct val="75000"/>
            </a:pPr>
            <a:r>
              <a:rPr lang="ru-RU" sz="900" dirty="0" smtClean="0">
                <a:latin typeface="Franklin Gothic Book" charset="0"/>
              </a:rPr>
              <a:t>Подписаны соглашения </a:t>
            </a:r>
            <a:r>
              <a:rPr lang="ru-RU" sz="900" dirty="0">
                <a:latin typeface="Franklin Gothic Book" charset="0"/>
              </a:rPr>
              <a:t>о сотрудничестве в области поставок гидротурбин с </a:t>
            </a:r>
            <a:r>
              <a:rPr lang="ru-RU" sz="900" dirty="0" smtClean="0">
                <a:latin typeface="Franklin Gothic Book" charset="0"/>
              </a:rPr>
              <a:t>австрийским компаниями </a:t>
            </a:r>
            <a:r>
              <a:rPr lang="ru-RU" sz="900" b="1" dirty="0" err="1">
                <a:latin typeface="Franklin Gothic Book" charset="0"/>
              </a:rPr>
              <a:t>Kössler</a:t>
            </a:r>
            <a:r>
              <a:rPr lang="ru-RU" sz="900" b="1" dirty="0">
                <a:latin typeface="Franklin Gothic Book" charset="0"/>
              </a:rPr>
              <a:t> </a:t>
            </a:r>
            <a:r>
              <a:rPr lang="ru-RU" sz="900" b="1" dirty="0" err="1">
                <a:latin typeface="Franklin Gothic Book" charset="0"/>
              </a:rPr>
              <a:t>GmbH&amp;</a:t>
            </a:r>
            <a:r>
              <a:rPr lang="ru-RU" sz="900" b="1" dirty="0" err="1" smtClean="0">
                <a:latin typeface="Franklin Gothic Book" charset="0"/>
              </a:rPr>
              <a:t>Co</a:t>
            </a:r>
            <a:r>
              <a:rPr lang="ru-RU" sz="900" b="1" dirty="0" smtClean="0">
                <a:latin typeface="Franklin Gothic Book" charset="0"/>
              </a:rPr>
              <a:t> и </a:t>
            </a:r>
            <a:r>
              <a:rPr lang="en-US" sz="900" b="1" dirty="0" err="1" smtClean="0">
                <a:latin typeface="Franklin Gothic Book" charset="0"/>
              </a:rPr>
              <a:t>Andtitz</a:t>
            </a:r>
            <a:r>
              <a:rPr lang="ru-RU" sz="900" b="1" dirty="0" smtClean="0">
                <a:latin typeface="Franklin Gothic Book" charset="0"/>
              </a:rPr>
              <a:t> </a:t>
            </a:r>
            <a:r>
              <a:rPr lang="en-US" sz="900" b="1" dirty="0" smtClean="0">
                <a:latin typeface="Franklin Gothic Book" charset="0"/>
              </a:rPr>
              <a:t>Hydro</a:t>
            </a:r>
            <a:r>
              <a:rPr lang="ru-RU" sz="900" dirty="0" smtClean="0">
                <a:latin typeface="Franklin Gothic Book" charset="0"/>
              </a:rPr>
              <a:t>, производителями </a:t>
            </a:r>
            <a:r>
              <a:rPr lang="ru-RU" sz="900" dirty="0">
                <a:latin typeface="Franklin Gothic Book" charset="0"/>
              </a:rPr>
              <a:t>гидротурбинного </a:t>
            </a:r>
            <a:r>
              <a:rPr lang="ru-RU" sz="900" dirty="0" smtClean="0">
                <a:latin typeface="Franklin Gothic Book" charset="0"/>
              </a:rPr>
              <a:t>оборудования. </a:t>
            </a:r>
            <a:r>
              <a:rPr lang="ru-RU" sz="900" dirty="0">
                <a:latin typeface="Franklin Gothic Book" charset="0"/>
              </a:rPr>
              <a:t>Есть договоренности о локализации такого производства до 50%.</a:t>
            </a:r>
            <a:endParaRPr lang="ru-RU" sz="1000" dirty="0">
              <a:latin typeface="Franklin Gothic Book" charset="0"/>
            </a:endParaRPr>
          </a:p>
        </p:txBody>
      </p:sp>
      <p:sp>
        <p:nvSpPr>
          <p:cNvPr id="17423" name="Прямоугольник 31"/>
          <p:cNvSpPr>
            <a:spLocks noChangeArrowheads="1"/>
          </p:cNvSpPr>
          <p:nvPr/>
        </p:nvSpPr>
        <p:spPr bwMode="auto">
          <a:xfrm>
            <a:off x="4038600" y="1981200"/>
            <a:ext cx="4572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just" eaLnBrk="0" hangingPunct="0">
              <a:lnSpc>
                <a:spcPct val="150000"/>
              </a:lnSpc>
              <a:buClr>
                <a:srgbClr val="000000"/>
              </a:buClr>
              <a:buSzPct val="75000"/>
            </a:pPr>
            <a:r>
              <a:rPr lang="ru-RU" sz="1100" b="1">
                <a:latin typeface="Franklin Gothic Medium" charset="0"/>
              </a:rPr>
              <a:t>Соглашения с регионами</a:t>
            </a:r>
            <a:r>
              <a:rPr lang="en-US" sz="1100" b="1">
                <a:latin typeface="Franklin Gothic Medium" charset="0"/>
              </a:rPr>
              <a:t>:</a:t>
            </a:r>
            <a:endParaRPr lang="ru-RU" sz="1100" b="1">
              <a:latin typeface="Franklin Gothic Medium" charset="0"/>
            </a:endParaRPr>
          </a:p>
        </p:txBody>
      </p:sp>
      <p:sp>
        <p:nvSpPr>
          <p:cNvPr id="17424" name="TextBox 10"/>
          <p:cNvSpPr txBox="1">
            <a:spLocks noChangeArrowheads="1"/>
          </p:cNvSpPr>
          <p:nvPr/>
        </p:nvSpPr>
        <p:spPr bwMode="auto">
          <a:xfrm>
            <a:off x="4572000" y="2390775"/>
            <a:ext cx="4191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marL="0" lvl="1" algn="just" eaLnBrk="0" hangingPunct="0">
              <a:lnSpc>
                <a:spcPct val="110000"/>
              </a:lnSpc>
              <a:buClr>
                <a:srgbClr val="000000"/>
              </a:buClr>
              <a:buSzPct val="75000"/>
              <a:defRPr/>
            </a:pPr>
            <a:r>
              <a:rPr lang="ru-RU" sz="1050" dirty="0" smtClean="0">
                <a:latin typeface="Franklin Gothic Book" charset="0"/>
              </a:rPr>
              <a:t>Для целей развития региональных энергосистем, компанией с Правительствами </a:t>
            </a:r>
            <a:r>
              <a:rPr lang="ru-RU" sz="1050" b="1" dirty="0" smtClean="0">
                <a:latin typeface="Franklin Gothic Book" charset="0"/>
              </a:rPr>
              <a:t>1</a:t>
            </a:r>
            <a:r>
              <a:rPr lang="en-US" sz="1050" b="1" dirty="0" smtClean="0">
                <a:latin typeface="Franklin Gothic Book" charset="0"/>
              </a:rPr>
              <a:t>3</a:t>
            </a:r>
            <a:r>
              <a:rPr lang="ru-RU" sz="1050" b="1" dirty="0" smtClean="0">
                <a:latin typeface="Franklin Gothic Book" charset="0"/>
              </a:rPr>
              <a:t>-и Субъектов РФ</a:t>
            </a:r>
            <a:r>
              <a:rPr lang="ru-RU" sz="1050" dirty="0" smtClean="0">
                <a:latin typeface="Franklin Gothic Book" charset="0"/>
              </a:rPr>
              <a:t> (Вологодской</a:t>
            </a:r>
            <a:r>
              <a:rPr lang="en-US" sz="1050" dirty="0" smtClean="0">
                <a:latin typeface="Franklin Gothic Book" charset="0"/>
              </a:rPr>
              <a:t>,</a:t>
            </a:r>
            <a:r>
              <a:rPr lang="ru-RU" sz="1050" dirty="0" smtClean="0">
                <a:latin typeface="Franklin Gothic Book" charset="0"/>
              </a:rPr>
              <a:t> Архангельской,</a:t>
            </a:r>
            <a:r>
              <a:rPr lang="en-US" sz="1050" dirty="0" smtClean="0">
                <a:latin typeface="Franklin Gothic Book" charset="0"/>
              </a:rPr>
              <a:t> </a:t>
            </a:r>
            <a:r>
              <a:rPr lang="ru-RU" sz="1050" dirty="0" smtClean="0">
                <a:latin typeface="Franklin Gothic Book" charset="0"/>
              </a:rPr>
              <a:t>Новгородской</a:t>
            </a:r>
            <a:r>
              <a:rPr lang="en-US" sz="1050" dirty="0" smtClean="0">
                <a:latin typeface="Franklin Gothic Book" charset="0"/>
              </a:rPr>
              <a:t>, </a:t>
            </a:r>
            <a:r>
              <a:rPr lang="ru-RU" sz="1050" dirty="0" smtClean="0">
                <a:latin typeface="Franklin Gothic Book" charset="0"/>
              </a:rPr>
              <a:t>Псковской</a:t>
            </a:r>
            <a:r>
              <a:rPr lang="en-US" sz="1050" dirty="0" smtClean="0">
                <a:latin typeface="Franklin Gothic Book" charset="0"/>
              </a:rPr>
              <a:t>,</a:t>
            </a:r>
            <a:r>
              <a:rPr lang="ru-RU" sz="1050" dirty="0" smtClean="0">
                <a:latin typeface="Franklin Gothic Book" charset="0"/>
              </a:rPr>
              <a:t> Самарской, Саратовской, Липецкой, Тверской, Ярославской областей, Республики Карелия</a:t>
            </a:r>
            <a:r>
              <a:rPr lang="en-US" sz="1050" dirty="0" smtClean="0">
                <a:latin typeface="Franklin Gothic Book" charset="0"/>
              </a:rPr>
              <a:t>,</a:t>
            </a:r>
            <a:r>
              <a:rPr lang="ru-RU" sz="1050" dirty="0" smtClean="0">
                <a:latin typeface="Franklin Gothic Book" charset="0"/>
              </a:rPr>
              <a:t> Коми, Тыва и Красноярского края) были подписаны Соглашения о сотрудничестве в области электроэнергетики, в которых деятельность сторон направлена на развитие отдельных объектов малой </a:t>
            </a:r>
            <a:r>
              <a:rPr lang="ru-RU" sz="1050" dirty="0" err="1" smtClean="0">
                <a:latin typeface="Franklin Gothic Book" charset="0"/>
              </a:rPr>
              <a:t>гидрогенерации</a:t>
            </a:r>
            <a:r>
              <a:rPr lang="ru-RU" sz="1050" dirty="0" smtClean="0">
                <a:latin typeface="Franklin Gothic Book" charset="0"/>
              </a:rPr>
              <a:t> и обеспечению мероприятий по их вводу в эксплуатацию.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04800" y="1143000"/>
            <a:ext cx="8458200" cy="838200"/>
          </a:xfrm>
          <a:prstGeom prst="rect">
            <a:avLst/>
          </a:prstGeom>
          <a:solidFill>
            <a:srgbClr val="25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26" name="Прямоугольник 37"/>
          <p:cNvSpPr>
            <a:spLocks noChangeArrowheads="1"/>
          </p:cNvSpPr>
          <p:nvPr/>
        </p:nvSpPr>
        <p:spPr bwMode="auto">
          <a:xfrm>
            <a:off x="609600" y="11430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b="1">
                <a:solidFill>
                  <a:schemeClr val="bg1"/>
                </a:solidFill>
                <a:latin typeface="Franklin Gothic Medium" charset="0"/>
                <a:cs typeface="Calibri" charset="0"/>
              </a:rPr>
              <a:t>     ЗАО «Норд Гидро» </a:t>
            </a:r>
            <a:r>
              <a:rPr lang="ru-RU" sz="1200" b="1">
                <a:solidFill>
                  <a:schemeClr val="bg1"/>
                </a:solidFill>
                <a:latin typeface="Franklin Gothic Demi" charset="0"/>
                <a:cs typeface="Calibri" charset="0"/>
              </a:rPr>
              <a:t>– </a:t>
            </a:r>
            <a:r>
              <a:rPr lang="ru-RU" sz="1200">
                <a:solidFill>
                  <a:schemeClr val="bg1"/>
                </a:solidFill>
                <a:latin typeface="Franklin Gothic Book" charset="0"/>
              </a:rPr>
              <a:t>управляющая генерирующая и инжиниринговая компания, осуществляющая деятельность </a:t>
            </a:r>
            <a:endParaRPr lang="en-US" sz="1200">
              <a:solidFill>
                <a:schemeClr val="bg1"/>
              </a:solidFill>
              <a:latin typeface="Franklin Gothic Book" charset="0"/>
            </a:endParaRPr>
          </a:p>
          <a:p>
            <a:r>
              <a:rPr lang="ru-RU" sz="1200">
                <a:solidFill>
                  <a:schemeClr val="bg1"/>
                </a:solidFill>
                <a:latin typeface="Franklin Gothic Book" charset="0"/>
              </a:rPr>
              <a:t>в сфере развития проектов по вводу новых, реконструкции и модернизации существующих объектов малой гидрогенерации на территории Российской Федерации. Компания основана и осуществляет свою деятельность</a:t>
            </a:r>
            <a:endParaRPr lang="en-US" sz="1200">
              <a:solidFill>
                <a:schemeClr val="bg1"/>
              </a:solidFill>
              <a:latin typeface="Franklin Gothic Book" charset="0"/>
            </a:endParaRPr>
          </a:p>
          <a:p>
            <a:r>
              <a:rPr lang="ru-RU" sz="1200">
                <a:solidFill>
                  <a:schemeClr val="bg1"/>
                </a:solidFill>
                <a:latin typeface="Franklin Gothic Book" charset="0"/>
              </a:rPr>
              <a:t>с 2007 года.</a:t>
            </a:r>
          </a:p>
        </p:txBody>
      </p:sp>
      <p:sp>
        <p:nvSpPr>
          <p:cNvPr id="17427" name="Прямоугольник 31"/>
          <p:cNvSpPr>
            <a:spLocks noChangeArrowheads="1"/>
          </p:cNvSpPr>
          <p:nvPr/>
        </p:nvSpPr>
        <p:spPr bwMode="auto">
          <a:xfrm>
            <a:off x="-76200" y="1981200"/>
            <a:ext cx="4572000" cy="33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just" eaLnBrk="0" hangingPunct="0">
              <a:lnSpc>
                <a:spcPct val="150000"/>
              </a:lnSpc>
              <a:buClr>
                <a:srgbClr val="000000"/>
              </a:buClr>
              <a:buSzPct val="75000"/>
            </a:pPr>
            <a:r>
              <a:rPr lang="ru-RU" sz="1100" b="1" dirty="0">
                <a:latin typeface="Franklin Gothic Medium" charset="0"/>
              </a:rPr>
              <a:t>Цели компании в перспективе до </a:t>
            </a:r>
            <a:r>
              <a:rPr lang="ru-RU" sz="1100" b="1" dirty="0" smtClean="0">
                <a:latin typeface="Franklin Gothic Medium" charset="0"/>
              </a:rPr>
              <a:t>2025 </a:t>
            </a:r>
            <a:r>
              <a:rPr lang="ru-RU" sz="1100" b="1" dirty="0">
                <a:latin typeface="Franklin Gothic Medium" charset="0"/>
              </a:rPr>
              <a:t>года:</a:t>
            </a:r>
          </a:p>
        </p:txBody>
      </p:sp>
      <p:pic>
        <p:nvPicPr>
          <p:cNvPr id="17429" name="Picture 33" descr="D:\work\Nord_Hydro\Prezenter\Links\Arrow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50" y="4572000"/>
            <a:ext cx="1073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33" descr="D:\work\Nord_Hydro\Prezenter\Links\Arrow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50" y="5334000"/>
            <a:ext cx="1073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1" name="TextBox 4"/>
          <p:cNvSpPr txBox="1">
            <a:spLocks noChangeArrowheads="1"/>
          </p:cNvSpPr>
          <p:nvPr/>
        </p:nvSpPr>
        <p:spPr bwMode="auto">
          <a:xfrm>
            <a:off x="381000" y="46482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/>
            <a:r>
              <a:rPr lang="ru-RU" sz="1400">
                <a:solidFill>
                  <a:schemeClr val="bg1"/>
                </a:solidFill>
                <a:latin typeface="Franklin Gothic Demi" charset="0"/>
                <a:cs typeface="Calibri" charset="0"/>
              </a:rPr>
              <a:t>до 50%</a:t>
            </a:r>
          </a:p>
        </p:txBody>
      </p:sp>
      <p:sp>
        <p:nvSpPr>
          <p:cNvPr id="17432" name="TextBox 4"/>
          <p:cNvSpPr txBox="1">
            <a:spLocks noChangeArrowheads="1"/>
          </p:cNvSpPr>
          <p:nvPr/>
        </p:nvSpPr>
        <p:spPr bwMode="auto">
          <a:xfrm>
            <a:off x="381000" y="54102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/>
            <a:r>
              <a:rPr lang="ru-RU" sz="1400">
                <a:solidFill>
                  <a:schemeClr val="bg1"/>
                </a:solidFill>
                <a:latin typeface="Franklin Gothic Demi" charset="0"/>
                <a:cs typeface="Calibri" charset="0"/>
              </a:rPr>
              <a:t>до 50%</a:t>
            </a:r>
          </a:p>
        </p:txBody>
      </p:sp>
      <p:pic>
        <p:nvPicPr>
          <p:cNvPr id="17433" name="Picture 33" descr="D:\work\Nord_Hydro\Prezenter\Links\Arrow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4648200"/>
            <a:ext cx="1073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4" name="TextBox 4"/>
          <p:cNvSpPr txBox="1">
            <a:spLocks noChangeArrowheads="1"/>
          </p:cNvSpPr>
          <p:nvPr/>
        </p:nvSpPr>
        <p:spPr bwMode="auto">
          <a:xfrm>
            <a:off x="4495800" y="4724400"/>
            <a:ext cx="984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Franklin Gothic Demi" charset="0"/>
                <a:cs typeface="Calibri" charset="0"/>
              </a:rPr>
              <a:t>15-</a:t>
            </a:r>
            <a:r>
              <a:rPr lang="ru-RU" sz="1600" dirty="0">
                <a:solidFill>
                  <a:schemeClr val="bg1"/>
                </a:solidFill>
                <a:latin typeface="Franklin Gothic Demi" charset="0"/>
                <a:cs typeface="Calibri" charset="0"/>
              </a:rPr>
              <a:t>30%</a:t>
            </a:r>
          </a:p>
        </p:txBody>
      </p:sp>
      <p:pic>
        <p:nvPicPr>
          <p:cNvPr id="17435" name="Picture 33" descr="D:\work\Nord_Hydro\Prezenter\Links\Arrow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5334000"/>
            <a:ext cx="1073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6" name="TextBox 4"/>
          <p:cNvSpPr txBox="1">
            <a:spLocks noChangeArrowheads="1"/>
          </p:cNvSpPr>
          <p:nvPr/>
        </p:nvSpPr>
        <p:spPr bwMode="auto">
          <a:xfrm>
            <a:off x="4495800" y="5410200"/>
            <a:ext cx="984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Franklin Gothic Demi" charset="0"/>
                <a:cs typeface="Calibri" charset="0"/>
              </a:rPr>
              <a:t>75-</a:t>
            </a:r>
            <a:r>
              <a:rPr lang="ru-RU" sz="1600" dirty="0">
                <a:solidFill>
                  <a:schemeClr val="bg1"/>
                </a:solidFill>
                <a:latin typeface="Franklin Gothic Demi" charset="0"/>
                <a:cs typeface="Calibri" charset="0"/>
              </a:rPr>
              <a:t>90%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1600200" y="152400"/>
            <a:ext cx="731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800">
                <a:solidFill>
                  <a:srgbClr val="0093D0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 smtClean="0"/>
              <a:t>Резюме компании </a:t>
            </a:r>
            <a:endParaRPr lang="ru-RU" altLang="ru-RU" dirty="0"/>
          </a:p>
          <a:p>
            <a:r>
              <a:rPr lang="ru-RU" altLang="ru-RU" sz="1400" dirty="0"/>
              <a:t>Общие сведения о </a:t>
            </a:r>
            <a:r>
              <a:rPr lang="ru-RU" altLang="ru-RU" sz="1400" dirty="0" smtClean="0"/>
              <a:t>компании</a:t>
            </a:r>
            <a:endParaRPr lang="ru-RU" altLang="ru-RU" sz="1400" dirty="0"/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524000" y="6438900"/>
            <a:ext cx="6477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82563"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Развитие гидроэнергетики </a:t>
            </a: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России </a:t>
            </a:r>
            <a:r>
              <a:rPr kumimoji="0" lang="en-US" sz="1100" b="1" dirty="0" smtClean="0">
                <a:solidFill>
                  <a:schemeClr val="bg1"/>
                </a:solidFill>
                <a:latin typeface="Franklin Gothic Book" charset="0"/>
              </a:rPr>
              <a:t>|  </a:t>
            </a:r>
            <a:r>
              <a:rPr kumimoji="0" lang="ru-RU" sz="1100" b="1" dirty="0">
                <a:solidFill>
                  <a:schemeClr val="bg1"/>
                </a:solidFill>
                <a:latin typeface="Franklin Gothic Book" charset="0"/>
              </a:rPr>
              <a:t>ЗАО «Норд Гидро»  </a:t>
            </a:r>
            <a:r>
              <a:rPr kumimoji="0" lang="en-US" sz="1100" b="1" dirty="0">
                <a:solidFill>
                  <a:schemeClr val="bg1"/>
                </a:solidFill>
                <a:latin typeface="Franklin Gothic Book" charset="0"/>
              </a:rPr>
              <a:t>|  </a:t>
            </a: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январь 2015 </a:t>
            </a:r>
            <a:r>
              <a:rPr kumimoji="0" lang="ru-RU" sz="1100" b="1" dirty="0">
                <a:solidFill>
                  <a:schemeClr val="bg1"/>
                </a:solidFill>
                <a:latin typeface="Franklin Gothic Book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5" descr="Tipovaya_polosa_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3" name="Прямая соединительная линия 112"/>
          <p:cNvCxnSpPr/>
          <p:nvPr/>
        </p:nvCxnSpPr>
        <p:spPr>
          <a:xfrm>
            <a:off x="4648200" y="2133600"/>
            <a:ext cx="0" cy="1676400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35" name="Прямоугольник 7"/>
          <p:cNvSpPr>
            <a:spLocks noChangeArrowheads="1"/>
          </p:cNvSpPr>
          <p:nvPr/>
        </p:nvSpPr>
        <p:spPr bwMode="auto">
          <a:xfrm>
            <a:off x="685800" y="55499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sz="900" i="1">
                <a:latin typeface="Franklin Gothic Book" charset="0"/>
                <a:cs typeface="Calibri" charset="0"/>
              </a:rPr>
              <a:t>Сбор исходно-разрешительной документации</a:t>
            </a:r>
          </a:p>
        </p:txBody>
      </p:sp>
      <p:sp>
        <p:nvSpPr>
          <p:cNvPr id="18436" name="Прямоугольник 9"/>
          <p:cNvSpPr>
            <a:spLocks noChangeArrowheads="1"/>
          </p:cNvSpPr>
          <p:nvPr/>
        </p:nvSpPr>
        <p:spPr bwMode="auto">
          <a:xfrm>
            <a:off x="685800" y="5930900"/>
            <a:ext cx="15240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sz="900" i="1">
                <a:latin typeface="Franklin Gothic Book" charset="0"/>
                <a:cs typeface="Calibri" charset="0"/>
              </a:rPr>
              <a:t>Инженерные изыскания</a:t>
            </a:r>
          </a:p>
        </p:txBody>
      </p:sp>
      <p:sp>
        <p:nvSpPr>
          <p:cNvPr id="18437" name="Прямоугольник 13"/>
          <p:cNvSpPr>
            <a:spLocks noChangeArrowheads="1"/>
          </p:cNvSpPr>
          <p:nvPr/>
        </p:nvSpPr>
        <p:spPr bwMode="auto">
          <a:xfrm>
            <a:off x="685800" y="4814888"/>
            <a:ext cx="1600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sz="900" i="1">
                <a:latin typeface="Franklin Gothic Book" charset="0"/>
                <a:cs typeface="Calibri" charset="0"/>
              </a:rPr>
              <a:t>Взаимодействие с федеральыми и  региональными властями</a:t>
            </a:r>
          </a:p>
        </p:txBody>
      </p:sp>
      <p:sp>
        <p:nvSpPr>
          <p:cNvPr id="18438" name="Прямоугольник 15"/>
          <p:cNvSpPr>
            <a:spLocks noChangeArrowheads="1"/>
          </p:cNvSpPr>
          <p:nvPr/>
        </p:nvSpPr>
        <p:spPr bwMode="auto">
          <a:xfrm>
            <a:off x="685800" y="5321300"/>
            <a:ext cx="16002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sz="900" i="1">
                <a:latin typeface="Franklin Gothic Book" charset="0"/>
                <a:cs typeface="Calibri" charset="0"/>
              </a:rPr>
              <a:t>Поиск потенциальных створов</a:t>
            </a:r>
          </a:p>
        </p:txBody>
      </p:sp>
      <p:sp>
        <p:nvSpPr>
          <p:cNvPr id="18439" name="Прямоугольник 18"/>
          <p:cNvSpPr>
            <a:spLocks noChangeArrowheads="1"/>
          </p:cNvSpPr>
          <p:nvPr/>
        </p:nvSpPr>
        <p:spPr bwMode="auto">
          <a:xfrm>
            <a:off x="2743200" y="5535613"/>
            <a:ext cx="1600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sz="900" i="1">
                <a:latin typeface="Franklin Gothic Book" charset="0"/>
                <a:cs typeface="Calibri" charset="0"/>
              </a:rPr>
              <a:t>Разработка проектной и рабочей документации по подключению МГЭС к электросетям</a:t>
            </a:r>
          </a:p>
        </p:txBody>
      </p:sp>
      <p:sp>
        <p:nvSpPr>
          <p:cNvPr id="18440" name="Прямоугольник 22"/>
          <p:cNvSpPr>
            <a:spLocks noChangeArrowheads="1"/>
          </p:cNvSpPr>
          <p:nvPr/>
        </p:nvSpPr>
        <p:spPr bwMode="auto">
          <a:xfrm>
            <a:off x="2743200" y="4849813"/>
            <a:ext cx="16002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sz="900" i="1">
                <a:latin typeface="Franklin Gothic Book" charset="0"/>
                <a:cs typeface="Calibri" charset="0"/>
              </a:rPr>
              <a:t>Разработка ТЭО проектов</a:t>
            </a:r>
          </a:p>
        </p:txBody>
      </p:sp>
      <p:sp>
        <p:nvSpPr>
          <p:cNvPr id="18441" name="Прямоугольник 24"/>
          <p:cNvSpPr>
            <a:spLocks noChangeArrowheads="1"/>
          </p:cNvSpPr>
          <p:nvPr/>
        </p:nvSpPr>
        <p:spPr bwMode="auto">
          <a:xfrm>
            <a:off x="2743200" y="5078413"/>
            <a:ext cx="16002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sz="900" i="1">
                <a:latin typeface="Franklin Gothic Book" charset="0"/>
                <a:cs typeface="Calibri" charset="0"/>
              </a:rPr>
              <a:t>Разработка проектной и рабочей документации по МГЭС</a:t>
            </a:r>
          </a:p>
        </p:txBody>
      </p:sp>
      <p:sp>
        <p:nvSpPr>
          <p:cNvPr id="18442" name="Прямоугольник 27"/>
          <p:cNvSpPr>
            <a:spLocks noChangeArrowheads="1"/>
          </p:cNvSpPr>
          <p:nvPr/>
        </p:nvSpPr>
        <p:spPr bwMode="auto">
          <a:xfrm>
            <a:off x="4876800" y="5410200"/>
            <a:ext cx="1600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sz="900" i="1">
                <a:latin typeface="Franklin Gothic Book" charset="0"/>
                <a:cs typeface="Calibri" charset="0"/>
              </a:rPr>
              <a:t>Надзор за ходом строительных работ</a:t>
            </a:r>
          </a:p>
        </p:txBody>
      </p:sp>
      <p:sp>
        <p:nvSpPr>
          <p:cNvPr id="18443" name="Прямоугольник 29"/>
          <p:cNvSpPr>
            <a:spLocks noChangeArrowheads="1"/>
          </p:cNvSpPr>
          <p:nvPr/>
        </p:nvSpPr>
        <p:spPr bwMode="auto">
          <a:xfrm>
            <a:off x="4876800" y="5715000"/>
            <a:ext cx="1524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sz="900" i="1">
                <a:latin typeface="Franklin Gothic Book" charset="0"/>
                <a:cs typeface="Calibri" charset="0"/>
              </a:rPr>
              <a:t>Согласование ввода объектов в эксплуатацию</a:t>
            </a:r>
          </a:p>
        </p:txBody>
      </p:sp>
      <p:sp>
        <p:nvSpPr>
          <p:cNvPr id="18444" name="Прямоугольник 31"/>
          <p:cNvSpPr>
            <a:spLocks noChangeArrowheads="1"/>
          </p:cNvSpPr>
          <p:nvPr/>
        </p:nvSpPr>
        <p:spPr bwMode="auto">
          <a:xfrm>
            <a:off x="4876800" y="4800600"/>
            <a:ext cx="1600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sz="900" i="1">
                <a:latin typeface="Franklin Gothic Book" charset="0"/>
                <a:cs typeface="Calibri" charset="0"/>
              </a:rPr>
              <a:t>Поиск потенциальных подрядчиков</a:t>
            </a:r>
          </a:p>
        </p:txBody>
      </p:sp>
      <p:sp>
        <p:nvSpPr>
          <p:cNvPr id="18445" name="Прямоугольник 33"/>
          <p:cNvSpPr>
            <a:spLocks noChangeArrowheads="1"/>
          </p:cNvSpPr>
          <p:nvPr/>
        </p:nvSpPr>
        <p:spPr bwMode="auto">
          <a:xfrm>
            <a:off x="4876800" y="50927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sz="900" i="1">
                <a:latin typeface="Franklin Gothic Book" charset="0"/>
                <a:cs typeface="Calibri" charset="0"/>
              </a:rPr>
              <a:t>Взаимодействие с инженером заказчика от банка</a:t>
            </a:r>
          </a:p>
        </p:txBody>
      </p:sp>
      <p:sp>
        <p:nvSpPr>
          <p:cNvPr id="18446" name="Прямоугольник 35"/>
          <p:cNvSpPr>
            <a:spLocks noChangeArrowheads="1"/>
          </p:cNvSpPr>
          <p:nvPr/>
        </p:nvSpPr>
        <p:spPr bwMode="auto">
          <a:xfrm>
            <a:off x="2743200" y="6207125"/>
            <a:ext cx="15240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sz="900" i="1">
                <a:latin typeface="Franklin Gothic Book" charset="0"/>
                <a:cs typeface="Calibri" charset="0"/>
              </a:rPr>
              <a:t>Авторский надзор</a:t>
            </a:r>
          </a:p>
        </p:txBody>
      </p:sp>
      <p:sp>
        <p:nvSpPr>
          <p:cNvPr id="18447" name="Прямоугольник 38"/>
          <p:cNvSpPr>
            <a:spLocks noChangeArrowheads="1"/>
          </p:cNvSpPr>
          <p:nvPr/>
        </p:nvSpPr>
        <p:spPr bwMode="auto">
          <a:xfrm>
            <a:off x="6934200" y="5459413"/>
            <a:ext cx="16002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sz="900" i="1">
                <a:latin typeface="Franklin Gothic Book" charset="0"/>
                <a:cs typeface="Calibri" charset="0"/>
              </a:rPr>
              <a:t>Ремонтные работы</a:t>
            </a:r>
          </a:p>
        </p:txBody>
      </p:sp>
      <p:sp>
        <p:nvSpPr>
          <p:cNvPr id="18448" name="Прямоугольник 40"/>
          <p:cNvSpPr>
            <a:spLocks noChangeArrowheads="1"/>
          </p:cNvSpPr>
          <p:nvPr/>
        </p:nvSpPr>
        <p:spPr bwMode="auto">
          <a:xfrm>
            <a:off x="6934200" y="5688013"/>
            <a:ext cx="152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sz="900" i="1">
                <a:latin typeface="Franklin Gothic Book" charset="0"/>
                <a:cs typeface="Calibri" charset="0"/>
              </a:rPr>
              <a:t>Взаимодействие с поставщиками гидротехнического оборудования</a:t>
            </a:r>
          </a:p>
        </p:txBody>
      </p:sp>
      <p:sp>
        <p:nvSpPr>
          <p:cNvPr id="18449" name="Прямоугольник 42"/>
          <p:cNvSpPr>
            <a:spLocks noChangeArrowheads="1"/>
          </p:cNvSpPr>
          <p:nvPr/>
        </p:nvSpPr>
        <p:spPr bwMode="auto">
          <a:xfrm>
            <a:off x="6934200" y="4849813"/>
            <a:ext cx="16002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sz="900" i="1">
                <a:latin typeface="Franklin Gothic Book" charset="0"/>
                <a:cs typeface="Calibri" charset="0"/>
              </a:rPr>
              <a:t>Пусконаладочные работы</a:t>
            </a:r>
          </a:p>
        </p:txBody>
      </p:sp>
      <p:sp>
        <p:nvSpPr>
          <p:cNvPr id="18450" name="Прямоугольник 44"/>
          <p:cNvSpPr>
            <a:spLocks noChangeArrowheads="1"/>
          </p:cNvSpPr>
          <p:nvPr/>
        </p:nvSpPr>
        <p:spPr bwMode="auto">
          <a:xfrm>
            <a:off x="6934200" y="5078413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sz="900" i="1">
                <a:latin typeface="Franklin Gothic Book" charset="0"/>
                <a:cs typeface="Calibri" charset="0"/>
              </a:rPr>
              <a:t>Плановые работы в процессе эксплуатации ГТС</a:t>
            </a:r>
          </a:p>
        </p:txBody>
      </p:sp>
      <p:sp>
        <p:nvSpPr>
          <p:cNvPr id="18451" name="Rectangle 39"/>
          <p:cNvSpPr>
            <a:spLocks noChangeArrowheads="1"/>
          </p:cNvSpPr>
          <p:nvPr/>
        </p:nvSpPr>
        <p:spPr bwMode="auto">
          <a:xfrm>
            <a:off x="4846638" y="2297113"/>
            <a:ext cx="4297362" cy="153233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charset="0"/>
              <a:buChar char="q"/>
            </a:pPr>
            <a:r>
              <a:rPr lang="ru-RU" sz="1400" i="1" dirty="0">
                <a:latin typeface="Calibri" charset="0"/>
                <a:cs typeface="Calibri" charset="0"/>
              </a:rPr>
              <a:t>В штате Компании более 70 специалистов, проектировщиков и инженеров. </a:t>
            </a:r>
            <a:endParaRPr lang="en-US" sz="1400" i="1" dirty="0">
              <a:latin typeface="Calibri" charset="0"/>
              <a:cs typeface="Calibri" charset="0"/>
            </a:endParaRPr>
          </a:p>
          <a:p>
            <a:pPr marL="285750" indent="-285750">
              <a:buFont typeface="Wingdings" charset="0"/>
              <a:buChar char="q"/>
            </a:pPr>
            <a:endParaRPr lang="ru-RU" sz="1400" i="1" dirty="0">
              <a:latin typeface="Calibri" charset="0"/>
              <a:cs typeface="Calibri" charset="0"/>
            </a:endParaRPr>
          </a:p>
          <a:p>
            <a:pPr marL="285750" indent="-285750">
              <a:buFont typeface="Wingdings" charset="0"/>
              <a:buChar char="q"/>
            </a:pPr>
            <a:r>
              <a:rPr lang="ru-RU" sz="1400" i="1" dirty="0">
                <a:latin typeface="Calibri" charset="0"/>
                <a:cs typeface="Calibri" charset="0"/>
              </a:rPr>
              <a:t>Компания </a:t>
            </a:r>
            <a:r>
              <a:rPr lang="ru-RU" sz="1400" i="1" dirty="0" smtClean="0">
                <a:latin typeface="Calibri" charset="0"/>
                <a:cs typeface="Calibri" charset="0"/>
              </a:rPr>
              <a:t>может </a:t>
            </a:r>
            <a:r>
              <a:rPr lang="ru-RU" sz="1400" i="1" dirty="0" smtClean="0">
                <a:latin typeface="Franklin Gothic Book" charset="0"/>
                <a:cs typeface="Calibri" charset="0"/>
              </a:rPr>
              <a:t>самостоятельно</a:t>
            </a:r>
            <a:r>
              <a:rPr lang="ru-RU" sz="1400" i="1" dirty="0" smtClean="0">
                <a:latin typeface="Calibri" charset="0"/>
                <a:cs typeface="Calibri" charset="0"/>
              </a:rPr>
              <a:t> реализовывать </a:t>
            </a:r>
            <a:r>
              <a:rPr lang="ru-RU" sz="1400" i="1" dirty="0">
                <a:latin typeface="Calibri" charset="0"/>
                <a:cs typeface="Calibri" charset="0"/>
              </a:rPr>
              <a:t>до 3-х проектов строительства МГЭС в год</a:t>
            </a:r>
            <a:r>
              <a:rPr lang="en-US" sz="1400" i="1" dirty="0">
                <a:latin typeface="Calibri" charset="0"/>
                <a:cs typeface="Calibri" charset="0"/>
              </a:rPr>
              <a:t>.</a:t>
            </a:r>
            <a:endParaRPr lang="ru-RU" sz="1400" i="1" dirty="0">
              <a:latin typeface="Calibri" charset="0"/>
              <a:cs typeface="Calibri" charset="0"/>
            </a:endParaRP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 flipH="1">
            <a:off x="1524000" y="3810000"/>
            <a:ext cx="6172200" cy="0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7696200" y="3810000"/>
            <a:ext cx="0" cy="304800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5638800" y="3810000"/>
            <a:ext cx="0" cy="304800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3505200" y="3810000"/>
            <a:ext cx="0" cy="304800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1524000" y="3810000"/>
            <a:ext cx="0" cy="304800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5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458200" y="6383338"/>
            <a:ext cx="646113" cy="322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eaLnBrk="0" hangingPunct="0"/>
            <a:fld id="{B05C9927-1957-7947-9BD8-D3F830DF1822}" type="slidenum">
              <a:rPr lang="ru-RU" sz="1600">
                <a:solidFill>
                  <a:schemeClr val="bg1"/>
                </a:solidFill>
                <a:latin typeface="Franklin Gothic Book" charset="0"/>
              </a:rPr>
              <a:pPr eaLnBrk="0" hangingPunct="0"/>
              <a:t>3</a:t>
            </a:fld>
            <a:endParaRPr lang="ru-RU" sz="1600">
              <a:solidFill>
                <a:schemeClr val="bg1"/>
              </a:solidFill>
              <a:latin typeface="Franklin Gothic Book" charset="0"/>
            </a:endParaRPr>
          </a:p>
        </p:txBody>
      </p:sp>
      <p:pic>
        <p:nvPicPr>
          <p:cNvPr id="18459" name="Picture 56" descr="D:\work\Nord_Hydro\Prezenter\Links\Plashk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229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0" name="Прямоугольник 12"/>
          <p:cNvSpPr>
            <a:spLocks noChangeArrowheads="1"/>
          </p:cNvSpPr>
          <p:nvPr/>
        </p:nvSpPr>
        <p:spPr bwMode="auto">
          <a:xfrm>
            <a:off x="3962400" y="1524000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2000">
                <a:solidFill>
                  <a:schemeClr val="bg1"/>
                </a:solidFill>
                <a:latin typeface="Franklin Gothic Demi" charset="0"/>
              </a:rPr>
              <a:t>«Норд Гидро»</a:t>
            </a:r>
          </a:p>
        </p:txBody>
      </p:sp>
      <p:pic>
        <p:nvPicPr>
          <p:cNvPr id="18461" name="Picture 57" descr="D:\work\Nord_Hydro\Prezenter\Links\Plashka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190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2" name="Прямоугольник 12"/>
          <p:cNvSpPr>
            <a:spLocks noChangeArrowheads="1"/>
          </p:cNvSpPr>
          <p:nvPr/>
        </p:nvSpPr>
        <p:spPr bwMode="auto">
          <a:xfrm>
            <a:off x="457200" y="4114800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1700">
                <a:solidFill>
                  <a:schemeClr val="bg1"/>
                </a:solidFill>
                <a:latin typeface="Franklin Gothic Medium" charset="0"/>
              </a:rPr>
              <a:t>Управление</a:t>
            </a:r>
          </a:p>
          <a:p>
            <a:pPr algn="ctr">
              <a:lnSpc>
                <a:spcPct val="80000"/>
              </a:lnSpc>
            </a:pPr>
            <a:r>
              <a:rPr lang="ru-RU" sz="1700">
                <a:solidFill>
                  <a:schemeClr val="bg1"/>
                </a:solidFill>
                <a:latin typeface="Franklin Gothic Medium" charset="0"/>
              </a:rPr>
              <a:t>по развитию</a:t>
            </a:r>
          </a:p>
        </p:txBody>
      </p:sp>
      <p:pic>
        <p:nvPicPr>
          <p:cNvPr id="18463" name="Picture 57" descr="D:\work\Nord_Hydro\Prezenter\Links\Plashka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9624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4" name="Прямоугольник 12"/>
          <p:cNvSpPr>
            <a:spLocks noChangeArrowheads="1"/>
          </p:cNvSpPr>
          <p:nvPr/>
        </p:nvSpPr>
        <p:spPr bwMode="auto">
          <a:xfrm>
            <a:off x="2590800" y="4114800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1500">
                <a:solidFill>
                  <a:schemeClr val="bg1"/>
                </a:solidFill>
                <a:latin typeface="Franklin Gothic Medium" charset="0"/>
              </a:rPr>
              <a:t>Управление</a:t>
            </a:r>
          </a:p>
          <a:p>
            <a:pPr algn="ctr">
              <a:lnSpc>
                <a:spcPct val="90000"/>
              </a:lnSpc>
            </a:pPr>
            <a:r>
              <a:rPr lang="ru-RU" sz="1500">
                <a:solidFill>
                  <a:schemeClr val="bg1"/>
                </a:solidFill>
                <a:latin typeface="Franklin Gothic Medium" charset="0"/>
              </a:rPr>
              <a:t>по проектированию</a:t>
            </a:r>
          </a:p>
        </p:txBody>
      </p:sp>
      <p:grpSp>
        <p:nvGrpSpPr>
          <p:cNvPr id="18465" name="Группа 70"/>
          <p:cNvGrpSpPr>
            <a:grpSpLocks/>
          </p:cNvGrpSpPr>
          <p:nvPr/>
        </p:nvGrpSpPr>
        <p:grpSpPr bwMode="auto">
          <a:xfrm>
            <a:off x="4648200" y="3962400"/>
            <a:ext cx="1981200" cy="1066800"/>
            <a:chOff x="-1524000" y="3810000"/>
            <a:chExt cx="1981200" cy="1066800"/>
          </a:xfrm>
        </p:grpSpPr>
        <p:pic>
          <p:nvPicPr>
            <p:cNvPr id="18473" name="Picture 57" descr="D:\work\Nord_Hydro\Prezenter\Links\Plashka2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0" y="3810000"/>
              <a:ext cx="19812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4" name="Прямоугольник 12"/>
            <p:cNvSpPr>
              <a:spLocks noChangeArrowheads="1"/>
            </p:cNvSpPr>
            <p:nvPr/>
          </p:nvSpPr>
          <p:spPr bwMode="auto">
            <a:xfrm>
              <a:off x="-1524000" y="3962400"/>
              <a:ext cx="1981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1500">
                  <a:solidFill>
                    <a:schemeClr val="bg1"/>
                  </a:solidFill>
                  <a:latin typeface="Franklin Gothic Medium" charset="0"/>
                </a:rPr>
                <a:t>Служба</a:t>
              </a:r>
            </a:p>
            <a:p>
              <a:pPr algn="ctr"/>
              <a:r>
                <a:rPr lang="ru-RU" sz="1500">
                  <a:solidFill>
                    <a:schemeClr val="bg1"/>
                  </a:solidFill>
                  <a:latin typeface="Franklin Gothic Medium" charset="0"/>
                </a:rPr>
                <a:t>заказчика</a:t>
              </a:r>
            </a:p>
          </p:txBody>
        </p:sp>
      </p:grpSp>
      <p:grpSp>
        <p:nvGrpSpPr>
          <p:cNvPr id="18466" name="Группа 71"/>
          <p:cNvGrpSpPr>
            <a:grpSpLocks/>
          </p:cNvGrpSpPr>
          <p:nvPr/>
        </p:nvGrpSpPr>
        <p:grpSpPr bwMode="auto">
          <a:xfrm>
            <a:off x="6705600" y="3962400"/>
            <a:ext cx="1981200" cy="1066800"/>
            <a:chOff x="-1524000" y="3810000"/>
            <a:chExt cx="1981200" cy="1066800"/>
          </a:xfrm>
        </p:grpSpPr>
        <p:pic>
          <p:nvPicPr>
            <p:cNvPr id="18471" name="Picture 57" descr="D:\work\Nord_Hydro\Prezenter\Links\Plashka2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0" y="3810000"/>
              <a:ext cx="19812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2" name="Прямоугольник 12"/>
            <p:cNvSpPr>
              <a:spLocks noChangeArrowheads="1"/>
            </p:cNvSpPr>
            <p:nvPr/>
          </p:nvSpPr>
          <p:spPr bwMode="auto">
            <a:xfrm>
              <a:off x="-1524000" y="3962400"/>
              <a:ext cx="1981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1500">
                  <a:solidFill>
                    <a:schemeClr val="bg1"/>
                  </a:solidFill>
                  <a:latin typeface="Franklin Gothic Medium" charset="0"/>
                </a:rPr>
                <a:t>Эксплуатирующее</a:t>
              </a:r>
            </a:p>
            <a:p>
              <a:pPr algn="ctr"/>
              <a:r>
                <a:rPr lang="ru-RU" sz="1500">
                  <a:solidFill>
                    <a:schemeClr val="bg1"/>
                  </a:solidFill>
                  <a:latin typeface="Franklin Gothic Medium" charset="0"/>
                </a:rPr>
                <a:t>подразделение</a:t>
              </a:r>
            </a:p>
          </p:txBody>
        </p:sp>
      </p:grpSp>
      <p:pic>
        <p:nvPicPr>
          <p:cNvPr id="18467" name="Изображение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1752600" cy="12192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8" name="Изображение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1752600" cy="1143000"/>
          </a:xfrm>
          <a:prstGeom prst="rect">
            <a:avLst/>
          </a:prstGeom>
          <a:noFill/>
          <a:ln w="28575">
            <a:solidFill>
              <a:srgbClr val="25C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9" name="Изображение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1752600" cy="11684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Заголовок 1"/>
          <p:cNvSpPr txBox="1">
            <a:spLocks/>
          </p:cNvSpPr>
          <p:nvPr/>
        </p:nvSpPr>
        <p:spPr bwMode="auto">
          <a:xfrm>
            <a:off x="1600200" y="152400"/>
            <a:ext cx="731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800">
                <a:solidFill>
                  <a:srgbClr val="0093D0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 smtClean="0"/>
              <a:t>Резюме компании </a:t>
            </a:r>
            <a:endParaRPr lang="ru-RU" altLang="ru-RU" dirty="0"/>
          </a:p>
          <a:p>
            <a:r>
              <a:rPr lang="ru-RU" altLang="ru-RU" sz="1400" dirty="0" smtClean="0"/>
              <a:t>Организационная структура компании</a:t>
            </a:r>
            <a:endParaRPr lang="ru-RU" altLang="ru-RU" sz="1400" dirty="0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1524000" y="6438900"/>
            <a:ext cx="6477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82563"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Развитие гидроэнергетики </a:t>
            </a: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России </a:t>
            </a:r>
            <a:r>
              <a:rPr kumimoji="0" lang="en-US" sz="1100" b="1" dirty="0" smtClean="0">
                <a:solidFill>
                  <a:schemeClr val="bg1"/>
                </a:solidFill>
                <a:latin typeface="Franklin Gothic Book" charset="0"/>
              </a:rPr>
              <a:t>|  </a:t>
            </a:r>
            <a:r>
              <a:rPr kumimoji="0" lang="ru-RU" sz="1100" b="1" dirty="0">
                <a:solidFill>
                  <a:schemeClr val="bg1"/>
                </a:solidFill>
                <a:latin typeface="Franklin Gothic Book" charset="0"/>
              </a:rPr>
              <a:t>ЗАО «Норд Гидро»  </a:t>
            </a:r>
            <a:r>
              <a:rPr kumimoji="0" lang="en-US" sz="1100" b="1" dirty="0">
                <a:solidFill>
                  <a:schemeClr val="bg1"/>
                </a:solidFill>
                <a:latin typeface="Franklin Gothic Book" charset="0"/>
              </a:rPr>
              <a:t>|  </a:t>
            </a: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январь 2015 </a:t>
            </a:r>
            <a:r>
              <a:rPr kumimoji="0" lang="ru-RU" sz="1100" b="1" dirty="0">
                <a:solidFill>
                  <a:schemeClr val="bg1"/>
                </a:solidFill>
                <a:latin typeface="Franklin Gothic Book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5" descr="Tipovaya_polosa_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Номер слайда 4"/>
          <p:cNvSpPr txBox="1">
            <a:spLocks/>
          </p:cNvSpPr>
          <p:nvPr/>
        </p:nvSpPr>
        <p:spPr bwMode="auto">
          <a:xfrm>
            <a:off x="8458200" y="6383338"/>
            <a:ext cx="6461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r" eaLnBrk="0" hangingPunct="0"/>
            <a:fld id="{1FBEC392-0B67-9B4D-97DA-93F4AFB2B7F6}" type="slidenum">
              <a:rPr lang="ru-RU" sz="1600">
                <a:solidFill>
                  <a:schemeClr val="bg1"/>
                </a:solidFill>
                <a:latin typeface="Franklin Gothic Book" charset="0"/>
              </a:rPr>
              <a:pPr algn="r" eaLnBrk="0" hangingPunct="0"/>
              <a:t>4</a:t>
            </a:fld>
            <a:endParaRPr lang="ru-RU" sz="1600">
              <a:solidFill>
                <a:schemeClr val="bg1"/>
              </a:solidFill>
              <a:latin typeface="Franklin Gothic Book" charset="0"/>
            </a:endParaRPr>
          </a:p>
        </p:txBody>
      </p:sp>
      <p:sp>
        <p:nvSpPr>
          <p:cNvPr id="6" name="Freeform 269" descr="Dark downward diagonal"/>
          <p:cNvSpPr>
            <a:spLocks/>
          </p:cNvSpPr>
          <p:nvPr/>
        </p:nvSpPr>
        <p:spPr bwMode="auto">
          <a:xfrm>
            <a:off x="7121525" y="1219200"/>
            <a:ext cx="957263" cy="1252537"/>
          </a:xfrm>
          <a:custGeom>
            <a:avLst/>
            <a:gdLst>
              <a:gd name="T0" fmla="*/ 2147483647 w 603"/>
              <a:gd name="T1" fmla="*/ 2147483647 h 789"/>
              <a:gd name="T2" fmla="*/ 0 w 603"/>
              <a:gd name="T3" fmla="*/ 2147483647 h 789"/>
              <a:gd name="T4" fmla="*/ 0 w 603"/>
              <a:gd name="T5" fmla="*/ 2147483647 h 789"/>
              <a:gd name="T6" fmla="*/ 2147483647 w 603"/>
              <a:gd name="T7" fmla="*/ 2147483647 h 789"/>
              <a:gd name="T8" fmla="*/ 2147483647 w 603"/>
              <a:gd name="T9" fmla="*/ 2147483647 h 789"/>
              <a:gd name="T10" fmla="*/ 2147483647 w 603"/>
              <a:gd name="T11" fmla="*/ 2147483647 h 789"/>
              <a:gd name="T12" fmla="*/ 2147483647 w 603"/>
              <a:gd name="T13" fmla="*/ 2147483647 h 789"/>
              <a:gd name="T14" fmla="*/ 2147483647 w 603"/>
              <a:gd name="T15" fmla="*/ 2147483647 h 789"/>
              <a:gd name="T16" fmla="*/ 2147483647 w 603"/>
              <a:gd name="T17" fmla="*/ 2147483647 h 789"/>
              <a:gd name="T18" fmla="*/ 2147483647 w 603"/>
              <a:gd name="T19" fmla="*/ 2147483647 h 789"/>
              <a:gd name="T20" fmla="*/ 2147483647 w 603"/>
              <a:gd name="T21" fmla="*/ 2147483647 h 789"/>
              <a:gd name="T22" fmla="*/ 2147483647 w 603"/>
              <a:gd name="T23" fmla="*/ 2147483647 h 789"/>
              <a:gd name="T24" fmla="*/ 2147483647 w 603"/>
              <a:gd name="T25" fmla="*/ 2147483647 h 789"/>
              <a:gd name="T26" fmla="*/ 2147483647 w 603"/>
              <a:gd name="T27" fmla="*/ 2147483647 h 789"/>
              <a:gd name="T28" fmla="*/ 2147483647 w 603"/>
              <a:gd name="T29" fmla="*/ 2147483647 h 789"/>
              <a:gd name="T30" fmla="*/ 2147483647 w 603"/>
              <a:gd name="T31" fmla="*/ 2147483647 h 789"/>
              <a:gd name="T32" fmla="*/ 2147483647 w 603"/>
              <a:gd name="T33" fmla="*/ 2147483647 h 789"/>
              <a:gd name="T34" fmla="*/ 2147483647 w 603"/>
              <a:gd name="T35" fmla="*/ 2147483647 h 789"/>
              <a:gd name="T36" fmla="*/ 2147483647 w 603"/>
              <a:gd name="T37" fmla="*/ 2147483647 h 789"/>
              <a:gd name="T38" fmla="*/ 2147483647 w 603"/>
              <a:gd name="T39" fmla="*/ 2147483647 h 789"/>
              <a:gd name="T40" fmla="*/ 2147483647 w 603"/>
              <a:gd name="T41" fmla="*/ 2147483647 h 789"/>
              <a:gd name="T42" fmla="*/ 2147483647 w 603"/>
              <a:gd name="T43" fmla="*/ 2147483647 h 789"/>
              <a:gd name="T44" fmla="*/ 2147483647 w 603"/>
              <a:gd name="T45" fmla="*/ 2147483647 h 789"/>
              <a:gd name="T46" fmla="*/ 2147483647 w 603"/>
              <a:gd name="T47" fmla="*/ 2147483647 h 789"/>
              <a:gd name="T48" fmla="*/ 2147483647 w 603"/>
              <a:gd name="T49" fmla="*/ 2147483647 h 789"/>
              <a:gd name="T50" fmla="*/ 2147483647 w 603"/>
              <a:gd name="T51" fmla="*/ 2147483647 h 789"/>
              <a:gd name="T52" fmla="*/ 2147483647 w 603"/>
              <a:gd name="T53" fmla="*/ 2147483647 h 789"/>
              <a:gd name="T54" fmla="*/ 2147483647 w 603"/>
              <a:gd name="T55" fmla="*/ 2147483647 h 789"/>
              <a:gd name="T56" fmla="*/ 2147483647 w 603"/>
              <a:gd name="T57" fmla="*/ 2147483647 h 789"/>
              <a:gd name="T58" fmla="*/ 2147483647 w 603"/>
              <a:gd name="T59" fmla="*/ 2147483647 h 789"/>
              <a:gd name="T60" fmla="*/ 2147483647 w 603"/>
              <a:gd name="T61" fmla="*/ 2147483647 h 789"/>
              <a:gd name="T62" fmla="*/ 2147483647 w 603"/>
              <a:gd name="T63" fmla="*/ 2147483647 h 789"/>
              <a:gd name="T64" fmla="*/ 2147483647 w 603"/>
              <a:gd name="T65" fmla="*/ 2147483647 h 789"/>
              <a:gd name="T66" fmla="*/ 2147483647 w 603"/>
              <a:gd name="T67" fmla="*/ 2147483647 h 789"/>
              <a:gd name="T68" fmla="*/ 2147483647 w 603"/>
              <a:gd name="T69" fmla="*/ 2147483647 h 789"/>
              <a:gd name="T70" fmla="*/ 2147483647 w 603"/>
              <a:gd name="T71" fmla="*/ 2147483647 h 789"/>
              <a:gd name="T72" fmla="*/ 2147483647 w 603"/>
              <a:gd name="T73" fmla="*/ 2147483647 h 789"/>
              <a:gd name="T74" fmla="*/ 2147483647 w 603"/>
              <a:gd name="T75" fmla="*/ 2147483647 h 789"/>
              <a:gd name="T76" fmla="*/ 2147483647 w 603"/>
              <a:gd name="T77" fmla="*/ 2147483647 h 789"/>
              <a:gd name="T78" fmla="*/ 2147483647 w 603"/>
              <a:gd name="T79" fmla="*/ 2147483647 h 789"/>
              <a:gd name="T80" fmla="*/ 2147483647 w 603"/>
              <a:gd name="T81" fmla="*/ 2147483647 h 789"/>
              <a:gd name="T82" fmla="*/ 2147483647 w 603"/>
              <a:gd name="T83" fmla="*/ 2147483647 h 789"/>
              <a:gd name="T84" fmla="*/ 2147483647 w 603"/>
              <a:gd name="T85" fmla="*/ 0 h 789"/>
              <a:gd name="T86" fmla="*/ 2147483647 w 603"/>
              <a:gd name="T87" fmla="*/ 2147483647 h 789"/>
              <a:gd name="T88" fmla="*/ 2147483647 w 603"/>
              <a:gd name="T89" fmla="*/ 2147483647 h 789"/>
              <a:gd name="T90" fmla="*/ 2147483647 w 603"/>
              <a:gd name="T91" fmla="*/ 2147483647 h 789"/>
              <a:gd name="T92" fmla="*/ 2147483647 w 603"/>
              <a:gd name="T93" fmla="*/ 2147483647 h 789"/>
              <a:gd name="T94" fmla="*/ 2147483647 w 603"/>
              <a:gd name="T95" fmla="*/ 2147483647 h 789"/>
              <a:gd name="T96" fmla="*/ 2147483647 w 603"/>
              <a:gd name="T97" fmla="*/ 2147483647 h 789"/>
              <a:gd name="T98" fmla="*/ 2147483647 w 603"/>
              <a:gd name="T99" fmla="*/ 2147483647 h 789"/>
              <a:gd name="T100" fmla="*/ 2147483647 w 603"/>
              <a:gd name="T101" fmla="*/ 2147483647 h 789"/>
              <a:gd name="T102" fmla="*/ 2147483647 w 603"/>
              <a:gd name="T103" fmla="*/ 2147483647 h 789"/>
              <a:gd name="T104" fmla="*/ 2147483647 w 603"/>
              <a:gd name="T105" fmla="*/ 2147483647 h 789"/>
              <a:gd name="T106" fmla="*/ 2147483647 w 603"/>
              <a:gd name="T107" fmla="*/ 2147483647 h 78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03"/>
              <a:gd name="T163" fmla="*/ 0 h 789"/>
              <a:gd name="T164" fmla="*/ 603 w 603"/>
              <a:gd name="T165" fmla="*/ 789 h 78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03" h="789">
                <a:moveTo>
                  <a:pt x="48" y="462"/>
                </a:moveTo>
                <a:lnTo>
                  <a:pt x="0" y="549"/>
                </a:lnTo>
                <a:lnTo>
                  <a:pt x="0" y="576"/>
                </a:lnTo>
                <a:lnTo>
                  <a:pt x="27" y="588"/>
                </a:lnTo>
                <a:lnTo>
                  <a:pt x="60" y="633"/>
                </a:lnTo>
                <a:lnTo>
                  <a:pt x="21" y="693"/>
                </a:lnTo>
                <a:lnTo>
                  <a:pt x="24" y="720"/>
                </a:lnTo>
                <a:lnTo>
                  <a:pt x="48" y="753"/>
                </a:lnTo>
                <a:lnTo>
                  <a:pt x="102" y="744"/>
                </a:lnTo>
                <a:lnTo>
                  <a:pt x="116" y="769"/>
                </a:lnTo>
                <a:lnTo>
                  <a:pt x="168" y="789"/>
                </a:lnTo>
                <a:lnTo>
                  <a:pt x="213" y="756"/>
                </a:lnTo>
                <a:lnTo>
                  <a:pt x="240" y="756"/>
                </a:lnTo>
                <a:lnTo>
                  <a:pt x="264" y="733"/>
                </a:lnTo>
                <a:lnTo>
                  <a:pt x="273" y="705"/>
                </a:lnTo>
                <a:lnTo>
                  <a:pt x="294" y="687"/>
                </a:lnTo>
                <a:lnTo>
                  <a:pt x="378" y="606"/>
                </a:lnTo>
                <a:lnTo>
                  <a:pt x="438" y="600"/>
                </a:lnTo>
                <a:lnTo>
                  <a:pt x="444" y="636"/>
                </a:lnTo>
                <a:lnTo>
                  <a:pt x="483" y="627"/>
                </a:lnTo>
                <a:lnTo>
                  <a:pt x="519" y="621"/>
                </a:lnTo>
                <a:lnTo>
                  <a:pt x="543" y="522"/>
                </a:lnTo>
                <a:lnTo>
                  <a:pt x="588" y="498"/>
                </a:lnTo>
                <a:lnTo>
                  <a:pt x="588" y="402"/>
                </a:lnTo>
                <a:lnTo>
                  <a:pt x="600" y="369"/>
                </a:lnTo>
                <a:lnTo>
                  <a:pt x="603" y="342"/>
                </a:lnTo>
                <a:lnTo>
                  <a:pt x="567" y="345"/>
                </a:lnTo>
                <a:lnTo>
                  <a:pt x="537" y="363"/>
                </a:lnTo>
                <a:lnTo>
                  <a:pt x="483" y="351"/>
                </a:lnTo>
                <a:lnTo>
                  <a:pt x="435" y="402"/>
                </a:lnTo>
                <a:lnTo>
                  <a:pt x="423" y="381"/>
                </a:lnTo>
                <a:lnTo>
                  <a:pt x="450" y="309"/>
                </a:lnTo>
                <a:lnTo>
                  <a:pt x="429" y="279"/>
                </a:lnTo>
                <a:lnTo>
                  <a:pt x="372" y="264"/>
                </a:lnTo>
                <a:lnTo>
                  <a:pt x="378" y="240"/>
                </a:lnTo>
                <a:lnTo>
                  <a:pt x="423" y="237"/>
                </a:lnTo>
                <a:lnTo>
                  <a:pt x="438" y="177"/>
                </a:lnTo>
                <a:lnTo>
                  <a:pt x="474" y="180"/>
                </a:lnTo>
                <a:lnTo>
                  <a:pt x="540" y="105"/>
                </a:lnTo>
                <a:lnTo>
                  <a:pt x="489" y="90"/>
                </a:lnTo>
                <a:lnTo>
                  <a:pt x="450" y="81"/>
                </a:lnTo>
                <a:lnTo>
                  <a:pt x="480" y="51"/>
                </a:lnTo>
                <a:lnTo>
                  <a:pt x="423" y="0"/>
                </a:lnTo>
                <a:lnTo>
                  <a:pt x="348" y="96"/>
                </a:lnTo>
                <a:lnTo>
                  <a:pt x="390" y="99"/>
                </a:lnTo>
                <a:lnTo>
                  <a:pt x="402" y="129"/>
                </a:lnTo>
                <a:lnTo>
                  <a:pt x="312" y="123"/>
                </a:lnTo>
                <a:lnTo>
                  <a:pt x="237" y="186"/>
                </a:lnTo>
                <a:lnTo>
                  <a:pt x="99" y="270"/>
                </a:lnTo>
                <a:lnTo>
                  <a:pt x="99" y="318"/>
                </a:lnTo>
                <a:lnTo>
                  <a:pt x="57" y="375"/>
                </a:lnTo>
                <a:lnTo>
                  <a:pt x="78" y="414"/>
                </a:lnTo>
                <a:lnTo>
                  <a:pt x="120" y="415"/>
                </a:lnTo>
                <a:lnTo>
                  <a:pt x="99" y="453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latin typeface="+mn-lt"/>
              <a:cs typeface="+mn-cs"/>
            </a:endParaRPr>
          </a:p>
        </p:txBody>
      </p:sp>
      <p:sp>
        <p:nvSpPr>
          <p:cNvPr id="7" name="Freeform 205" descr="Dark downward diagonal"/>
          <p:cNvSpPr>
            <a:spLocks/>
          </p:cNvSpPr>
          <p:nvPr/>
        </p:nvSpPr>
        <p:spPr bwMode="auto">
          <a:xfrm>
            <a:off x="6491288" y="4133850"/>
            <a:ext cx="987425" cy="642937"/>
          </a:xfrm>
          <a:custGeom>
            <a:avLst/>
            <a:gdLst>
              <a:gd name="T0" fmla="*/ 2147483647 w 584"/>
              <a:gd name="T1" fmla="*/ 2147483647 h 417"/>
              <a:gd name="T2" fmla="*/ 2147483647 w 584"/>
              <a:gd name="T3" fmla="*/ 0 h 417"/>
              <a:gd name="T4" fmla="*/ 2147483647 w 584"/>
              <a:gd name="T5" fmla="*/ 2147483647 h 417"/>
              <a:gd name="T6" fmla="*/ 2147483647 w 584"/>
              <a:gd name="T7" fmla="*/ 2147483647 h 417"/>
              <a:gd name="T8" fmla="*/ 2147483647 w 584"/>
              <a:gd name="T9" fmla="*/ 2147483647 h 417"/>
              <a:gd name="T10" fmla="*/ 2147483647 w 584"/>
              <a:gd name="T11" fmla="*/ 2147483647 h 417"/>
              <a:gd name="T12" fmla="*/ 2147483647 w 584"/>
              <a:gd name="T13" fmla="*/ 2147483647 h 417"/>
              <a:gd name="T14" fmla="*/ 2147483647 w 584"/>
              <a:gd name="T15" fmla="*/ 2147483647 h 417"/>
              <a:gd name="T16" fmla="*/ 2147483647 w 584"/>
              <a:gd name="T17" fmla="*/ 2147483647 h 417"/>
              <a:gd name="T18" fmla="*/ 2147483647 w 584"/>
              <a:gd name="T19" fmla="*/ 2147483647 h 417"/>
              <a:gd name="T20" fmla="*/ 2147483647 w 584"/>
              <a:gd name="T21" fmla="*/ 2147483647 h 417"/>
              <a:gd name="T22" fmla="*/ 2147483647 w 584"/>
              <a:gd name="T23" fmla="*/ 2147483647 h 417"/>
              <a:gd name="T24" fmla="*/ 2147483647 w 584"/>
              <a:gd name="T25" fmla="*/ 2147483647 h 417"/>
              <a:gd name="T26" fmla="*/ 2147483647 w 584"/>
              <a:gd name="T27" fmla="*/ 2147483647 h 417"/>
              <a:gd name="T28" fmla="*/ 2147483647 w 584"/>
              <a:gd name="T29" fmla="*/ 2147483647 h 417"/>
              <a:gd name="T30" fmla="*/ 2147483647 w 584"/>
              <a:gd name="T31" fmla="*/ 2147483647 h 417"/>
              <a:gd name="T32" fmla="*/ 2147483647 w 584"/>
              <a:gd name="T33" fmla="*/ 2147483647 h 417"/>
              <a:gd name="T34" fmla="*/ 2147483647 w 584"/>
              <a:gd name="T35" fmla="*/ 2147483647 h 417"/>
              <a:gd name="T36" fmla="*/ 2147483647 w 584"/>
              <a:gd name="T37" fmla="*/ 2147483647 h 417"/>
              <a:gd name="T38" fmla="*/ 2147483647 w 584"/>
              <a:gd name="T39" fmla="*/ 2147483647 h 417"/>
              <a:gd name="T40" fmla="*/ 2147483647 w 584"/>
              <a:gd name="T41" fmla="*/ 2147483647 h 417"/>
              <a:gd name="T42" fmla="*/ 2147483647 w 584"/>
              <a:gd name="T43" fmla="*/ 2147483647 h 417"/>
              <a:gd name="T44" fmla="*/ 2147483647 w 584"/>
              <a:gd name="T45" fmla="*/ 2147483647 h 417"/>
              <a:gd name="T46" fmla="*/ 2147483647 w 584"/>
              <a:gd name="T47" fmla="*/ 2147483647 h 417"/>
              <a:gd name="T48" fmla="*/ 2147483647 w 584"/>
              <a:gd name="T49" fmla="*/ 2147483647 h 417"/>
              <a:gd name="T50" fmla="*/ 2147483647 w 584"/>
              <a:gd name="T51" fmla="*/ 2147483647 h 417"/>
              <a:gd name="T52" fmla="*/ 2147483647 w 584"/>
              <a:gd name="T53" fmla="*/ 2147483647 h 417"/>
              <a:gd name="T54" fmla="*/ 2147483647 w 584"/>
              <a:gd name="T55" fmla="*/ 2147483647 h 417"/>
              <a:gd name="T56" fmla="*/ 2147483647 w 584"/>
              <a:gd name="T57" fmla="*/ 2147483647 h 417"/>
              <a:gd name="T58" fmla="*/ 2147483647 w 584"/>
              <a:gd name="T59" fmla="*/ 2147483647 h 417"/>
              <a:gd name="T60" fmla="*/ 2147483647 w 584"/>
              <a:gd name="T61" fmla="*/ 2147483647 h 417"/>
              <a:gd name="T62" fmla="*/ 2147483647 w 584"/>
              <a:gd name="T63" fmla="*/ 2147483647 h 417"/>
              <a:gd name="T64" fmla="*/ 2147483647 w 584"/>
              <a:gd name="T65" fmla="*/ 2147483647 h 417"/>
              <a:gd name="T66" fmla="*/ 2147483647 w 584"/>
              <a:gd name="T67" fmla="*/ 2147483647 h 417"/>
              <a:gd name="T68" fmla="*/ 2147483647 w 584"/>
              <a:gd name="T69" fmla="*/ 2147483647 h 417"/>
              <a:gd name="T70" fmla="*/ 2147483647 w 584"/>
              <a:gd name="T71" fmla="*/ 2147483647 h 417"/>
              <a:gd name="T72" fmla="*/ 2147483647 w 584"/>
              <a:gd name="T73" fmla="*/ 2147483647 h 417"/>
              <a:gd name="T74" fmla="*/ 0 w 584"/>
              <a:gd name="T75" fmla="*/ 2147483647 h 417"/>
              <a:gd name="T76" fmla="*/ 0 w 584"/>
              <a:gd name="T77" fmla="*/ 2147483647 h 417"/>
              <a:gd name="T78" fmla="*/ 2147483647 w 584"/>
              <a:gd name="T79" fmla="*/ 2147483647 h 417"/>
              <a:gd name="T80" fmla="*/ 2147483647 w 584"/>
              <a:gd name="T81" fmla="*/ 2147483647 h 417"/>
              <a:gd name="T82" fmla="*/ 2147483647 w 584"/>
              <a:gd name="T83" fmla="*/ 2147483647 h 417"/>
              <a:gd name="T84" fmla="*/ 2147483647 w 584"/>
              <a:gd name="T85" fmla="*/ 2147483647 h 417"/>
              <a:gd name="T86" fmla="*/ 2147483647 w 584"/>
              <a:gd name="T87" fmla="*/ 2147483647 h 417"/>
              <a:gd name="T88" fmla="*/ 2147483647 w 584"/>
              <a:gd name="T89" fmla="*/ 2147483647 h 417"/>
              <a:gd name="T90" fmla="*/ 2147483647 w 584"/>
              <a:gd name="T91" fmla="*/ 2147483647 h 417"/>
              <a:gd name="T92" fmla="*/ 2147483647 w 584"/>
              <a:gd name="T93" fmla="*/ 2147483647 h 417"/>
              <a:gd name="T94" fmla="*/ 2147483647 w 584"/>
              <a:gd name="T95" fmla="*/ 2147483647 h 417"/>
              <a:gd name="T96" fmla="*/ 2147483647 w 584"/>
              <a:gd name="T97" fmla="*/ 2147483647 h 417"/>
              <a:gd name="T98" fmla="*/ 2147483647 w 584"/>
              <a:gd name="T99" fmla="*/ 2147483647 h 417"/>
              <a:gd name="T100" fmla="*/ 2147483647 w 584"/>
              <a:gd name="T101" fmla="*/ 2147483647 h 417"/>
              <a:gd name="T102" fmla="*/ 2147483647 w 584"/>
              <a:gd name="T103" fmla="*/ 2147483647 h 41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84"/>
              <a:gd name="T157" fmla="*/ 0 h 417"/>
              <a:gd name="T158" fmla="*/ 584 w 584"/>
              <a:gd name="T159" fmla="*/ 417 h 41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84" h="417">
                <a:moveTo>
                  <a:pt x="362" y="16"/>
                </a:moveTo>
                <a:lnTo>
                  <a:pt x="399" y="0"/>
                </a:lnTo>
                <a:lnTo>
                  <a:pt x="428" y="8"/>
                </a:lnTo>
                <a:lnTo>
                  <a:pt x="406" y="64"/>
                </a:lnTo>
                <a:lnTo>
                  <a:pt x="406" y="88"/>
                </a:lnTo>
                <a:lnTo>
                  <a:pt x="399" y="104"/>
                </a:lnTo>
                <a:lnTo>
                  <a:pt x="413" y="128"/>
                </a:lnTo>
                <a:lnTo>
                  <a:pt x="435" y="120"/>
                </a:lnTo>
                <a:lnTo>
                  <a:pt x="465" y="144"/>
                </a:lnTo>
                <a:lnTo>
                  <a:pt x="495" y="120"/>
                </a:lnTo>
                <a:lnTo>
                  <a:pt x="509" y="80"/>
                </a:lnTo>
                <a:lnTo>
                  <a:pt x="539" y="80"/>
                </a:lnTo>
                <a:lnTo>
                  <a:pt x="546" y="48"/>
                </a:lnTo>
                <a:lnTo>
                  <a:pt x="568" y="80"/>
                </a:lnTo>
                <a:lnTo>
                  <a:pt x="576" y="120"/>
                </a:lnTo>
                <a:lnTo>
                  <a:pt x="539" y="136"/>
                </a:lnTo>
                <a:lnTo>
                  <a:pt x="554" y="160"/>
                </a:lnTo>
                <a:lnTo>
                  <a:pt x="531" y="176"/>
                </a:lnTo>
                <a:lnTo>
                  <a:pt x="531" y="208"/>
                </a:lnTo>
                <a:lnTo>
                  <a:pt x="509" y="232"/>
                </a:lnTo>
                <a:lnTo>
                  <a:pt x="517" y="240"/>
                </a:lnTo>
                <a:lnTo>
                  <a:pt x="517" y="296"/>
                </a:lnTo>
                <a:lnTo>
                  <a:pt x="561" y="304"/>
                </a:lnTo>
                <a:lnTo>
                  <a:pt x="583" y="360"/>
                </a:lnTo>
                <a:lnTo>
                  <a:pt x="568" y="400"/>
                </a:lnTo>
                <a:lnTo>
                  <a:pt x="450" y="416"/>
                </a:lnTo>
                <a:lnTo>
                  <a:pt x="273" y="264"/>
                </a:lnTo>
                <a:lnTo>
                  <a:pt x="229" y="272"/>
                </a:lnTo>
                <a:lnTo>
                  <a:pt x="155" y="312"/>
                </a:lnTo>
                <a:lnTo>
                  <a:pt x="125" y="280"/>
                </a:lnTo>
                <a:lnTo>
                  <a:pt x="125" y="248"/>
                </a:lnTo>
                <a:lnTo>
                  <a:pt x="103" y="224"/>
                </a:lnTo>
                <a:lnTo>
                  <a:pt x="103" y="192"/>
                </a:lnTo>
                <a:lnTo>
                  <a:pt x="81" y="200"/>
                </a:lnTo>
                <a:lnTo>
                  <a:pt x="66" y="168"/>
                </a:lnTo>
                <a:lnTo>
                  <a:pt x="30" y="208"/>
                </a:lnTo>
                <a:lnTo>
                  <a:pt x="37" y="160"/>
                </a:lnTo>
                <a:lnTo>
                  <a:pt x="0" y="160"/>
                </a:lnTo>
                <a:lnTo>
                  <a:pt x="0" y="136"/>
                </a:lnTo>
                <a:lnTo>
                  <a:pt x="37" y="120"/>
                </a:lnTo>
                <a:lnTo>
                  <a:pt x="59" y="136"/>
                </a:lnTo>
                <a:lnTo>
                  <a:pt x="74" y="120"/>
                </a:lnTo>
                <a:lnTo>
                  <a:pt x="103" y="128"/>
                </a:lnTo>
                <a:lnTo>
                  <a:pt x="133" y="112"/>
                </a:lnTo>
                <a:lnTo>
                  <a:pt x="170" y="136"/>
                </a:lnTo>
                <a:lnTo>
                  <a:pt x="192" y="120"/>
                </a:lnTo>
                <a:lnTo>
                  <a:pt x="229" y="120"/>
                </a:lnTo>
                <a:lnTo>
                  <a:pt x="244" y="104"/>
                </a:lnTo>
                <a:lnTo>
                  <a:pt x="280" y="80"/>
                </a:lnTo>
                <a:lnTo>
                  <a:pt x="310" y="80"/>
                </a:lnTo>
                <a:lnTo>
                  <a:pt x="317" y="40"/>
                </a:lnTo>
                <a:lnTo>
                  <a:pt x="362" y="16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latin typeface="+mn-lt"/>
              <a:cs typeface="+mn-cs"/>
            </a:endParaRPr>
          </a:p>
        </p:txBody>
      </p:sp>
      <p:sp>
        <p:nvSpPr>
          <p:cNvPr id="21510" name="Freeform 206"/>
          <p:cNvSpPr>
            <a:spLocks/>
          </p:cNvSpPr>
          <p:nvPr/>
        </p:nvSpPr>
        <p:spPr bwMode="auto">
          <a:xfrm>
            <a:off x="6016625" y="4257675"/>
            <a:ext cx="736600" cy="1049337"/>
          </a:xfrm>
          <a:custGeom>
            <a:avLst/>
            <a:gdLst>
              <a:gd name="T0" fmla="*/ 0 w 437"/>
              <a:gd name="T1" fmla="*/ 2147483647 h 681"/>
              <a:gd name="T2" fmla="*/ 2147483647 w 437"/>
              <a:gd name="T3" fmla="*/ 2147483647 h 681"/>
              <a:gd name="T4" fmla="*/ 2147483647 w 437"/>
              <a:gd name="T5" fmla="*/ 2147483647 h 681"/>
              <a:gd name="T6" fmla="*/ 2147483647 w 437"/>
              <a:gd name="T7" fmla="*/ 2147483647 h 681"/>
              <a:gd name="T8" fmla="*/ 2147483647 w 437"/>
              <a:gd name="T9" fmla="*/ 2147483647 h 681"/>
              <a:gd name="T10" fmla="*/ 2147483647 w 437"/>
              <a:gd name="T11" fmla="*/ 2147483647 h 681"/>
              <a:gd name="T12" fmla="*/ 2147483647 w 437"/>
              <a:gd name="T13" fmla="*/ 2147483647 h 681"/>
              <a:gd name="T14" fmla="*/ 2147483647 w 437"/>
              <a:gd name="T15" fmla="*/ 2147483647 h 681"/>
              <a:gd name="T16" fmla="*/ 2147483647 w 437"/>
              <a:gd name="T17" fmla="*/ 2147483647 h 681"/>
              <a:gd name="T18" fmla="*/ 2147483647 w 437"/>
              <a:gd name="T19" fmla="*/ 2147483647 h 681"/>
              <a:gd name="T20" fmla="*/ 2147483647 w 437"/>
              <a:gd name="T21" fmla="*/ 2147483647 h 681"/>
              <a:gd name="T22" fmla="*/ 2147483647 w 437"/>
              <a:gd name="T23" fmla="*/ 2147483647 h 681"/>
              <a:gd name="T24" fmla="*/ 2147483647 w 437"/>
              <a:gd name="T25" fmla="*/ 2147483647 h 681"/>
              <a:gd name="T26" fmla="*/ 2147483647 w 437"/>
              <a:gd name="T27" fmla="*/ 2147483647 h 681"/>
              <a:gd name="T28" fmla="*/ 2147483647 w 437"/>
              <a:gd name="T29" fmla="*/ 2147483647 h 681"/>
              <a:gd name="T30" fmla="*/ 2147483647 w 437"/>
              <a:gd name="T31" fmla="*/ 2147483647 h 681"/>
              <a:gd name="T32" fmla="*/ 2147483647 w 437"/>
              <a:gd name="T33" fmla="*/ 2147483647 h 681"/>
              <a:gd name="T34" fmla="*/ 2147483647 w 437"/>
              <a:gd name="T35" fmla="*/ 2147483647 h 681"/>
              <a:gd name="T36" fmla="*/ 2147483647 w 437"/>
              <a:gd name="T37" fmla="*/ 2147483647 h 681"/>
              <a:gd name="T38" fmla="*/ 2147483647 w 437"/>
              <a:gd name="T39" fmla="*/ 2147483647 h 681"/>
              <a:gd name="T40" fmla="*/ 2147483647 w 437"/>
              <a:gd name="T41" fmla="*/ 2147483647 h 681"/>
              <a:gd name="T42" fmla="*/ 2147483647 w 437"/>
              <a:gd name="T43" fmla="*/ 2147483647 h 681"/>
              <a:gd name="T44" fmla="*/ 2147483647 w 437"/>
              <a:gd name="T45" fmla="*/ 2147483647 h 681"/>
              <a:gd name="T46" fmla="*/ 2147483647 w 437"/>
              <a:gd name="T47" fmla="*/ 2147483647 h 681"/>
              <a:gd name="T48" fmla="*/ 2147483647 w 437"/>
              <a:gd name="T49" fmla="*/ 2147483647 h 681"/>
              <a:gd name="T50" fmla="*/ 2147483647 w 437"/>
              <a:gd name="T51" fmla="*/ 2147483647 h 681"/>
              <a:gd name="T52" fmla="*/ 2147483647 w 437"/>
              <a:gd name="T53" fmla="*/ 2147483647 h 681"/>
              <a:gd name="T54" fmla="*/ 2147483647 w 437"/>
              <a:gd name="T55" fmla="*/ 2147483647 h 681"/>
              <a:gd name="T56" fmla="*/ 2147483647 w 437"/>
              <a:gd name="T57" fmla="*/ 0 h 681"/>
              <a:gd name="T58" fmla="*/ 2147483647 w 437"/>
              <a:gd name="T59" fmla="*/ 2147483647 h 681"/>
              <a:gd name="T60" fmla="*/ 2147483647 w 437"/>
              <a:gd name="T61" fmla="*/ 2147483647 h 681"/>
              <a:gd name="T62" fmla="*/ 2147483647 w 437"/>
              <a:gd name="T63" fmla="*/ 2147483647 h 681"/>
              <a:gd name="T64" fmla="*/ 2147483647 w 437"/>
              <a:gd name="T65" fmla="*/ 2147483647 h 681"/>
              <a:gd name="T66" fmla="*/ 2147483647 w 437"/>
              <a:gd name="T67" fmla="*/ 2147483647 h 681"/>
              <a:gd name="T68" fmla="*/ 2147483647 w 437"/>
              <a:gd name="T69" fmla="*/ 2147483647 h 681"/>
              <a:gd name="T70" fmla="*/ 2147483647 w 437"/>
              <a:gd name="T71" fmla="*/ 2147483647 h 681"/>
              <a:gd name="T72" fmla="*/ 2147483647 w 437"/>
              <a:gd name="T73" fmla="*/ 2147483647 h 681"/>
              <a:gd name="T74" fmla="*/ 2147483647 w 437"/>
              <a:gd name="T75" fmla="*/ 2147483647 h 681"/>
              <a:gd name="T76" fmla="*/ 2147483647 w 437"/>
              <a:gd name="T77" fmla="*/ 2147483647 h 681"/>
              <a:gd name="T78" fmla="*/ 2147483647 w 437"/>
              <a:gd name="T79" fmla="*/ 2147483647 h 681"/>
              <a:gd name="T80" fmla="*/ 2147483647 w 437"/>
              <a:gd name="T81" fmla="*/ 2147483647 h 681"/>
              <a:gd name="T82" fmla="*/ 2147483647 w 437"/>
              <a:gd name="T83" fmla="*/ 2147483647 h 681"/>
              <a:gd name="T84" fmla="*/ 2147483647 w 437"/>
              <a:gd name="T85" fmla="*/ 2147483647 h 681"/>
              <a:gd name="T86" fmla="*/ 2147483647 w 437"/>
              <a:gd name="T87" fmla="*/ 2147483647 h 681"/>
              <a:gd name="T88" fmla="*/ 2147483647 w 437"/>
              <a:gd name="T89" fmla="*/ 2147483647 h 681"/>
              <a:gd name="T90" fmla="*/ 2147483647 w 437"/>
              <a:gd name="T91" fmla="*/ 2147483647 h 681"/>
              <a:gd name="T92" fmla="*/ 2147483647 w 437"/>
              <a:gd name="T93" fmla="*/ 2147483647 h 681"/>
              <a:gd name="T94" fmla="*/ 2147483647 w 437"/>
              <a:gd name="T95" fmla="*/ 2147483647 h 681"/>
              <a:gd name="T96" fmla="*/ 2147483647 w 437"/>
              <a:gd name="T97" fmla="*/ 2147483647 h 681"/>
              <a:gd name="T98" fmla="*/ 2147483647 w 437"/>
              <a:gd name="T99" fmla="*/ 2147483647 h 681"/>
              <a:gd name="T100" fmla="*/ 2147483647 w 437"/>
              <a:gd name="T101" fmla="*/ 2147483647 h 681"/>
              <a:gd name="T102" fmla="*/ 2147483647 w 437"/>
              <a:gd name="T103" fmla="*/ 2147483647 h 681"/>
              <a:gd name="T104" fmla="*/ 2147483647 w 437"/>
              <a:gd name="T105" fmla="*/ 2147483647 h 681"/>
              <a:gd name="T106" fmla="*/ 2147483647 w 437"/>
              <a:gd name="T107" fmla="*/ 2147483647 h 681"/>
              <a:gd name="T108" fmla="*/ 2147483647 w 437"/>
              <a:gd name="T109" fmla="*/ 2147483647 h 681"/>
              <a:gd name="T110" fmla="*/ 2147483647 w 437"/>
              <a:gd name="T111" fmla="*/ 2147483647 h 681"/>
              <a:gd name="T112" fmla="*/ 0 w 437"/>
              <a:gd name="T113" fmla="*/ 2147483647 h 681"/>
              <a:gd name="T114" fmla="*/ 0 w 437"/>
              <a:gd name="T115" fmla="*/ 2147483647 h 68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37"/>
              <a:gd name="T175" fmla="*/ 0 h 681"/>
              <a:gd name="T176" fmla="*/ 437 w 437"/>
              <a:gd name="T177" fmla="*/ 681 h 68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37" h="681">
                <a:moveTo>
                  <a:pt x="0" y="648"/>
                </a:moveTo>
                <a:lnTo>
                  <a:pt x="15" y="648"/>
                </a:lnTo>
                <a:lnTo>
                  <a:pt x="30" y="680"/>
                </a:lnTo>
                <a:lnTo>
                  <a:pt x="155" y="648"/>
                </a:lnTo>
                <a:lnTo>
                  <a:pt x="207" y="608"/>
                </a:lnTo>
                <a:lnTo>
                  <a:pt x="259" y="536"/>
                </a:lnTo>
                <a:lnTo>
                  <a:pt x="303" y="544"/>
                </a:lnTo>
                <a:lnTo>
                  <a:pt x="340" y="544"/>
                </a:lnTo>
                <a:lnTo>
                  <a:pt x="399" y="536"/>
                </a:lnTo>
                <a:lnTo>
                  <a:pt x="429" y="480"/>
                </a:lnTo>
                <a:lnTo>
                  <a:pt x="421" y="360"/>
                </a:lnTo>
                <a:lnTo>
                  <a:pt x="436" y="336"/>
                </a:lnTo>
                <a:lnTo>
                  <a:pt x="421" y="304"/>
                </a:lnTo>
                <a:lnTo>
                  <a:pt x="399" y="320"/>
                </a:lnTo>
                <a:lnTo>
                  <a:pt x="392" y="304"/>
                </a:lnTo>
                <a:lnTo>
                  <a:pt x="436" y="232"/>
                </a:lnTo>
                <a:lnTo>
                  <a:pt x="407" y="200"/>
                </a:lnTo>
                <a:lnTo>
                  <a:pt x="407" y="168"/>
                </a:lnTo>
                <a:lnTo>
                  <a:pt x="384" y="144"/>
                </a:lnTo>
                <a:lnTo>
                  <a:pt x="384" y="112"/>
                </a:lnTo>
                <a:lnTo>
                  <a:pt x="362" y="120"/>
                </a:lnTo>
                <a:lnTo>
                  <a:pt x="347" y="88"/>
                </a:lnTo>
                <a:lnTo>
                  <a:pt x="310" y="128"/>
                </a:lnTo>
                <a:lnTo>
                  <a:pt x="318" y="80"/>
                </a:lnTo>
                <a:lnTo>
                  <a:pt x="281" y="80"/>
                </a:lnTo>
                <a:lnTo>
                  <a:pt x="281" y="56"/>
                </a:lnTo>
                <a:lnTo>
                  <a:pt x="251" y="32"/>
                </a:lnTo>
                <a:lnTo>
                  <a:pt x="229" y="16"/>
                </a:lnTo>
                <a:lnTo>
                  <a:pt x="222" y="0"/>
                </a:lnTo>
                <a:lnTo>
                  <a:pt x="185" y="16"/>
                </a:lnTo>
                <a:lnTo>
                  <a:pt x="177" y="56"/>
                </a:lnTo>
                <a:lnTo>
                  <a:pt x="207" y="80"/>
                </a:lnTo>
                <a:lnTo>
                  <a:pt x="207" y="104"/>
                </a:lnTo>
                <a:lnTo>
                  <a:pt x="185" y="128"/>
                </a:lnTo>
                <a:lnTo>
                  <a:pt x="148" y="120"/>
                </a:lnTo>
                <a:lnTo>
                  <a:pt x="155" y="144"/>
                </a:lnTo>
                <a:lnTo>
                  <a:pt x="185" y="168"/>
                </a:lnTo>
                <a:lnTo>
                  <a:pt x="200" y="208"/>
                </a:lnTo>
                <a:lnTo>
                  <a:pt x="229" y="216"/>
                </a:lnTo>
                <a:lnTo>
                  <a:pt x="229" y="248"/>
                </a:lnTo>
                <a:lnTo>
                  <a:pt x="214" y="256"/>
                </a:lnTo>
                <a:lnTo>
                  <a:pt x="185" y="312"/>
                </a:lnTo>
                <a:lnTo>
                  <a:pt x="163" y="344"/>
                </a:lnTo>
                <a:lnTo>
                  <a:pt x="163" y="368"/>
                </a:lnTo>
                <a:lnTo>
                  <a:pt x="192" y="368"/>
                </a:lnTo>
                <a:lnTo>
                  <a:pt x="185" y="400"/>
                </a:lnTo>
                <a:lnTo>
                  <a:pt x="148" y="448"/>
                </a:lnTo>
                <a:lnTo>
                  <a:pt x="133" y="448"/>
                </a:lnTo>
                <a:lnTo>
                  <a:pt x="103" y="488"/>
                </a:lnTo>
                <a:lnTo>
                  <a:pt x="89" y="528"/>
                </a:lnTo>
                <a:lnTo>
                  <a:pt x="59" y="528"/>
                </a:lnTo>
                <a:lnTo>
                  <a:pt x="52" y="536"/>
                </a:lnTo>
                <a:lnTo>
                  <a:pt x="7" y="536"/>
                </a:lnTo>
                <a:lnTo>
                  <a:pt x="7" y="600"/>
                </a:lnTo>
                <a:lnTo>
                  <a:pt x="22" y="600"/>
                </a:lnTo>
                <a:lnTo>
                  <a:pt x="30" y="616"/>
                </a:lnTo>
                <a:lnTo>
                  <a:pt x="0" y="640"/>
                </a:lnTo>
                <a:lnTo>
                  <a:pt x="0" y="648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21511" name="Freeform 207"/>
          <p:cNvSpPr>
            <a:spLocks/>
          </p:cNvSpPr>
          <p:nvPr/>
        </p:nvSpPr>
        <p:spPr bwMode="auto">
          <a:xfrm>
            <a:off x="5416550" y="4403725"/>
            <a:ext cx="989013" cy="892175"/>
          </a:xfrm>
          <a:custGeom>
            <a:avLst/>
            <a:gdLst>
              <a:gd name="T0" fmla="*/ 2147483647 w 584"/>
              <a:gd name="T1" fmla="*/ 2147483647 h 577"/>
              <a:gd name="T2" fmla="*/ 2147483647 w 584"/>
              <a:gd name="T3" fmla="*/ 2147483647 h 577"/>
              <a:gd name="T4" fmla="*/ 2147483647 w 584"/>
              <a:gd name="T5" fmla="*/ 2147483647 h 577"/>
              <a:gd name="T6" fmla="*/ 2147483647 w 584"/>
              <a:gd name="T7" fmla="*/ 2147483647 h 577"/>
              <a:gd name="T8" fmla="*/ 2147483647 w 584"/>
              <a:gd name="T9" fmla="*/ 2147483647 h 577"/>
              <a:gd name="T10" fmla="*/ 2147483647 w 584"/>
              <a:gd name="T11" fmla="*/ 2147483647 h 577"/>
              <a:gd name="T12" fmla="*/ 2147483647 w 584"/>
              <a:gd name="T13" fmla="*/ 2147483647 h 577"/>
              <a:gd name="T14" fmla="*/ 2147483647 w 584"/>
              <a:gd name="T15" fmla="*/ 2147483647 h 577"/>
              <a:gd name="T16" fmla="*/ 2147483647 w 584"/>
              <a:gd name="T17" fmla="*/ 2147483647 h 577"/>
              <a:gd name="T18" fmla="*/ 2147483647 w 584"/>
              <a:gd name="T19" fmla="*/ 2147483647 h 577"/>
              <a:gd name="T20" fmla="*/ 2147483647 w 584"/>
              <a:gd name="T21" fmla="*/ 2147483647 h 577"/>
              <a:gd name="T22" fmla="*/ 2147483647 w 584"/>
              <a:gd name="T23" fmla="*/ 2147483647 h 577"/>
              <a:gd name="T24" fmla="*/ 2147483647 w 584"/>
              <a:gd name="T25" fmla="*/ 2147483647 h 577"/>
              <a:gd name="T26" fmla="*/ 2147483647 w 584"/>
              <a:gd name="T27" fmla="*/ 2147483647 h 577"/>
              <a:gd name="T28" fmla="*/ 2147483647 w 584"/>
              <a:gd name="T29" fmla="*/ 2147483647 h 577"/>
              <a:gd name="T30" fmla="*/ 2147483647 w 584"/>
              <a:gd name="T31" fmla="*/ 2147483647 h 577"/>
              <a:gd name="T32" fmla="*/ 2147483647 w 584"/>
              <a:gd name="T33" fmla="*/ 2147483647 h 577"/>
              <a:gd name="T34" fmla="*/ 2147483647 w 584"/>
              <a:gd name="T35" fmla="*/ 2147483647 h 577"/>
              <a:gd name="T36" fmla="*/ 2147483647 w 584"/>
              <a:gd name="T37" fmla="*/ 2147483647 h 577"/>
              <a:gd name="T38" fmla="*/ 2147483647 w 584"/>
              <a:gd name="T39" fmla="*/ 2147483647 h 577"/>
              <a:gd name="T40" fmla="*/ 2147483647 w 584"/>
              <a:gd name="T41" fmla="*/ 2147483647 h 577"/>
              <a:gd name="T42" fmla="*/ 2147483647 w 584"/>
              <a:gd name="T43" fmla="*/ 2147483647 h 577"/>
              <a:gd name="T44" fmla="*/ 2147483647 w 584"/>
              <a:gd name="T45" fmla="*/ 2147483647 h 577"/>
              <a:gd name="T46" fmla="*/ 2147483647 w 584"/>
              <a:gd name="T47" fmla="*/ 2147483647 h 577"/>
              <a:gd name="T48" fmla="*/ 2147483647 w 584"/>
              <a:gd name="T49" fmla="*/ 2147483647 h 577"/>
              <a:gd name="T50" fmla="*/ 2147483647 w 584"/>
              <a:gd name="T51" fmla="*/ 2147483647 h 577"/>
              <a:gd name="T52" fmla="*/ 2147483647 w 584"/>
              <a:gd name="T53" fmla="*/ 2147483647 h 577"/>
              <a:gd name="T54" fmla="*/ 2147483647 w 584"/>
              <a:gd name="T55" fmla="*/ 2147483647 h 577"/>
              <a:gd name="T56" fmla="*/ 2147483647 w 584"/>
              <a:gd name="T57" fmla="*/ 2147483647 h 577"/>
              <a:gd name="T58" fmla="*/ 0 w 584"/>
              <a:gd name="T59" fmla="*/ 2147483647 h 577"/>
              <a:gd name="T60" fmla="*/ 0 w 584"/>
              <a:gd name="T61" fmla="*/ 2147483647 h 577"/>
              <a:gd name="T62" fmla="*/ 2147483647 w 584"/>
              <a:gd name="T63" fmla="*/ 2147483647 h 577"/>
              <a:gd name="T64" fmla="*/ 2147483647 w 584"/>
              <a:gd name="T65" fmla="*/ 2147483647 h 577"/>
              <a:gd name="T66" fmla="*/ 2147483647 w 584"/>
              <a:gd name="T67" fmla="*/ 2147483647 h 577"/>
              <a:gd name="T68" fmla="*/ 2147483647 w 584"/>
              <a:gd name="T69" fmla="*/ 2147483647 h 577"/>
              <a:gd name="T70" fmla="*/ 2147483647 w 584"/>
              <a:gd name="T71" fmla="*/ 2147483647 h 577"/>
              <a:gd name="T72" fmla="*/ 2147483647 w 584"/>
              <a:gd name="T73" fmla="*/ 2147483647 h 577"/>
              <a:gd name="T74" fmla="*/ 2147483647 w 584"/>
              <a:gd name="T75" fmla="*/ 2147483647 h 577"/>
              <a:gd name="T76" fmla="*/ 2147483647 w 584"/>
              <a:gd name="T77" fmla="*/ 2147483647 h 577"/>
              <a:gd name="T78" fmla="*/ 2147483647 w 584"/>
              <a:gd name="T79" fmla="*/ 2147483647 h 577"/>
              <a:gd name="T80" fmla="*/ 2147483647 w 584"/>
              <a:gd name="T81" fmla="*/ 2147483647 h 577"/>
              <a:gd name="T82" fmla="*/ 2147483647 w 584"/>
              <a:gd name="T83" fmla="*/ 2147483647 h 577"/>
              <a:gd name="T84" fmla="*/ 2147483647 w 584"/>
              <a:gd name="T85" fmla="*/ 2147483647 h 577"/>
              <a:gd name="T86" fmla="*/ 2147483647 w 584"/>
              <a:gd name="T87" fmla="*/ 2147483647 h 577"/>
              <a:gd name="T88" fmla="*/ 2147483647 w 584"/>
              <a:gd name="T89" fmla="*/ 2147483647 h 577"/>
              <a:gd name="T90" fmla="*/ 2147483647 w 584"/>
              <a:gd name="T91" fmla="*/ 2147483647 h 577"/>
              <a:gd name="T92" fmla="*/ 2147483647 w 584"/>
              <a:gd name="T93" fmla="*/ 2147483647 h 577"/>
              <a:gd name="T94" fmla="*/ 2147483647 w 584"/>
              <a:gd name="T95" fmla="*/ 2147483647 h 577"/>
              <a:gd name="T96" fmla="*/ 2147483647 w 584"/>
              <a:gd name="T97" fmla="*/ 2147483647 h 577"/>
              <a:gd name="T98" fmla="*/ 2147483647 w 584"/>
              <a:gd name="T99" fmla="*/ 2147483647 h 577"/>
              <a:gd name="T100" fmla="*/ 2147483647 w 584"/>
              <a:gd name="T101" fmla="*/ 2147483647 h 577"/>
              <a:gd name="T102" fmla="*/ 2147483647 w 584"/>
              <a:gd name="T103" fmla="*/ 2147483647 h 577"/>
              <a:gd name="T104" fmla="*/ 2147483647 w 584"/>
              <a:gd name="T105" fmla="*/ 2147483647 h 577"/>
              <a:gd name="T106" fmla="*/ 2147483647 w 584"/>
              <a:gd name="T107" fmla="*/ 2147483647 h 577"/>
              <a:gd name="T108" fmla="*/ 2147483647 w 584"/>
              <a:gd name="T109" fmla="*/ 2147483647 h 577"/>
              <a:gd name="T110" fmla="*/ 2147483647 w 584"/>
              <a:gd name="T111" fmla="*/ 2147483647 h 577"/>
              <a:gd name="T112" fmla="*/ 2147483647 w 584"/>
              <a:gd name="T113" fmla="*/ 2147483647 h 577"/>
              <a:gd name="T114" fmla="*/ 2147483647 w 584"/>
              <a:gd name="T115" fmla="*/ 2147483647 h 577"/>
              <a:gd name="T116" fmla="*/ 2147483647 w 584"/>
              <a:gd name="T117" fmla="*/ 0 h 577"/>
              <a:gd name="T118" fmla="*/ 2147483647 w 584"/>
              <a:gd name="T119" fmla="*/ 2147483647 h 577"/>
              <a:gd name="T120" fmla="*/ 2147483647 w 584"/>
              <a:gd name="T121" fmla="*/ 2147483647 h 5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84"/>
              <a:gd name="T184" fmla="*/ 0 h 577"/>
              <a:gd name="T185" fmla="*/ 584 w 584"/>
              <a:gd name="T186" fmla="*/ 577 h 57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84" h="577">
                <a:moveTo>
                  <a:pt x="502" y="24"/>
                </a:moveTo>
                <a:lnTo>
                  <a:pt x="509" y="48"/>
                </a:lnTo>
                <a:lnTo>
                  <a:pt x="539" y="72"/>
                </a:lnTo>
                <a:lnTo>
                  <a:pt x="554" y="112"/>
                </a:lnTo>
                <a:lnTo>
                  <a:pt x="583" y="120"/>
                </a:lnTo>
                <a:lnTo>
                  <a:pt x="583" y="152"/>
                </a:lnTo>
                <a:lnTo>
                  <a:pt x="568" y="160"/>
                </a:lnTo>
                <a:lnTo>
                  <a:pt x="539" y="216"/>
                </a:lnTo>
                <a:lnTo>
                  <a:pt x="517" y="248"/>
                </a:lnTo>
                <a:lnTo>
                  <a:pt x="517" y="272"/>
                </a:lnTo>
                <a:lnTo>
                  <a:pt x="546" y="272"/>
                </a:lnTo>
                <a:lnTo>
                  <a:pt x="539" y="304"/>
                </a:lnTo>
                <a:lnTo>
                  <a:pt x="502" y="352"/>
                </a:lnTo>
                <a:lnTo>
                  <a:pt x="487" y="352"/>
                </a:lnTo>
                <a:lnTo>
                  <a:pt x="458" y="392"/>
                </a:lnTo>
                <a:lnTo>
                  <a:pt x="443" y="432"/>
                </a:lnTo>
                <a:lnTo>
                  <a:pt x="413" y="432"/>
                </a:lnTo>
                <a:lnTo>
                  <a:pt x="406" y="440"/>
                </a:lnTo>
                <a:lnTo>
                  <a:pt x="362" y="440"/>
                </a:lnTo>
                <a:lnTo>
                  <a:pt x="362" y="504"/>
                </a:lnTo>
                <a:lnTo>
                  <a:pt x="376" y="504"/>
                </a:lnTo>
                <a:lnTo>
                  <a:pt x="384" y="520"/>
                </a:lnTo>
                <a:lnTo>
                  <a:pt x="354" y="544"/>
                </a:lnTo>
                <a:lnTo>
                  <a:pt x="354" y="552"/>
                </a:lnTo>
                <a:lnTo>
                  <a:pt x="258" y="544"/>
                </a:lnTo>
                <a:lnTo>
                  <a:pt x="192" y="576"/>
                </a:lnTo>
                <a:lnTo>
                  <a:pt x="155" y="568"/>
                </a:lnTo>
                <a:lnTo>
                  <a:pt x="125" y="504"/>
                </a:lnTo>
                <a:lnTo>
                  <a:pt x="66" y="504"/>
                </a:lnTo>
                <a:lnTo>
                  <a:pt x="0" y="464"/>
                </a:lnTo>
                <a:lnTo>
                  <a:pt x="0" y="424"/>
                </a:lnTo>
                <a:lnTo>
                  <a:pt x="7" y="424"/>
                </a:lnTo>
                <a:lnTo>
                  <a:pt x="44" y="400"/>
                </a:lnTo>
                <a:lnTo>
                  <a:pt x="81" y="440"/>
                </a:lnTo>
                <a:lnTo>
                  <a:pt x="118" y="448"/>
                </a:lnTo>
                <a:lnTo>
                  <a:pt x="133" y="448"/>
                </a:lnTo>
                <a:lnTo>
                  <a:pt x="155" y="496"/>
                </a:lnTo>
                <a:lnTo>
                  <a:pt x="199" y="520"/>
                </a:lnTo>
                <a:lnTo>
                  <a:pt x="221" y="512"/>
                </a:lnTo>
                <a:lnTo>
                  <a:pt x="229" y="488"/>
                </a:lnTo>
                <a:lnTo>
                  <a:pt x="236" y="448"/>
                </a:lnTo>
                <a:lnTo>
                  <a:pt x="273" y="408"/>
                </a:lnTo>
                <a:lnTo>
                  <a:pt x="310" y="352"/>
                </a:lnTo>
                <a:lnTo>
                  <a:pt x="332" y="304"/>
                </a:lnTo>
                <a:lnTo>
                  <a:pt x="325" y="248"/>
                </a:lnTo>
                <a:lnTo>
                  <a:pt x="303" y="248"/>
                </a:lnTo>
                <a:lnTo>
                  <a:pt x="303" y="184"/>
                </a:lnTo>
                <a:lnTo>
                  <a:pt x="325" y="160"/>
                </a:lnTo>
                <a:lnTo>
                  <a:pt x="317" y="152"/>
                </a:lnTo>
                <a:lnTo>
                  <a:pt x="288" y="152"/>
                </a:lnTo>
                <a:lnTo>
                  <a:pt x="288" y="136"/>
                </a:lnTo>
                <a:lnTo>
                  <a:pt x="332" y="80"/>
                </a:lnTo>
                <a:lnTo>
                  <a:pt x="362" y="80"/>
                </a:lnTo>
                <a:lnTo>
                  <a:pt x="369" y="64"/>
                </a:lnTo>
                <a:lnTo>
                  <a:pt x="399" y="56"/>
                </a:lnTo>
                <a:lnTo>
                  <a:pt x="421" y="72"/>
                </a:lnTo>
                <a:lnTo>
                  <a:pt x="480" y="48"/>
                </a:lnTo>
                <a:lnTo>
                  <a:pt x="487" y="16"/>
                </a:lnTo>
                <a:lnTo>
                  <a:pt x="517" y="0"/>
                </a:lnTo>
                <a:lnTo>
                  <a:pt x="517" y="8"/>
                </a:lnTo>
                <a:lnTo>
                  <a:pt x="502" y="24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21512" name="Freeform 208"/>
          <p:cNvSpPr>
            <a:spLocks/>
          </p:cNvSpPr>
          <p:nvPr/>
        </p:nvSpPr>
        <p:spPr bwMode="auto">
          <a:xfrm>
            <a:off x="5205413" y="3876675"/>
            <a:ext cx="1187450" cy="1331912"/>
          </a:xfrm>
          <a:custGeom>
            <a:avLst/>
            <a:gdLst>
              <a:gd name="T0" fmla="*/ 2147483647 w 703"/>
              <a:gd name="T1" fmla="*/ 2147483647 h 865"/>
              <a:gd name="T2" fmla="*/ 2147483647 w 703"/>
              <a:gd name="T3" fmla="*/ 2147483647 h 865"/>
              <a:gd name="T4" fmla="*/ 2147483647 w 703"/>
              <a:gd name="T5" fmla="*/ 2147483647 h 865"/>
              <a:gd name="T6" fmla="*/ 2147483647 w 703"/>
              <a:gd name="T7" fmla="*/ 2147483647 h 865"/>
              <a:gd name="T8" fmla="*/ 2147483647 w 703"/>
              <a:gd name="T9" fmla="*/ 2147483647 h 865"/>
              <a:gd name="T10" fmla="*/ 2147483647 w 703"/>
              <a:gd name="T11" fmla="*/ 2147483647 h 865"/>
              <a:gd name="T12" fmla="*/ 2147483647 w 703"/>
              <a:gd name="T13" fmla="*/ 2147483647 h 865"/>
              <a:gd name="T14" fmla="*/ 2147483647 w 703"/>
              <a:gd name="T15" fmla="*/ 2147483647 h 865"/>
              <a:gd name="T16" fmla="*/ 2147483647 w 703"/>
              <a:gd name="T17" fmla="*/ 2147483647 h 865"/>
              <a:gd name="T18" fmla="*/ 2147483647 w 703"/>
              <a:gd name="T19" fmla="*/ 2147483647 h 865"/>
              <a:gd name="T20" fmla="*/ 2147483647 w 703"/>
              <a:gd name="T21" fmla="*/ 2147483647 h 865"/>
              <a:gd name="T22" fmla="*/ 2147483647 w 703"/>
              <a:gd name="T23" fmla="*/ 2147483647 h 865"/>
              <a:gd name="T24" fmla="*/ 2147483647 w 703"/>
              <a:gd name="T25" fmla="*/ 2147483647 h 865"/>
              <a:gd name="T26" fmla="*/ 2147483647 w 703"/>
              <a:gd name="T27" fmla="*/ 2147483647 h 865"/>
              <a:gd name="T28" fmla="*/ 2147483647 w 703"/>
              <a:gd name="T29" fmla="*/ 2147483647 h 865"/>
              <a:gd name="T30" fmla="*/ 2147483647 w 703"/>
              <a:gd name="T31" fmla="*/ 2147483647 h 865"/>
              <a:gd name="T32" fmla="*/ 2147483647 w 703"/>
              <a:gd name="T33" fmla="*/ 2147483647 h 865"/>
              <a:gd name="T34" fmla="*/ 2147483647 w 703"/>
              <a:gd name="T35" fmla="*/ 2147483647 h 865"/>
              <a:gd name="T36" fmla="*/ 2147483647 w 703"/>
              <a:gd name="T37" fmla="*/ 2147483647 h 865"/>
              <a:gd name="T38" fmla="*/ 2147483647 w 703"/>
              <a:gd name="T39" fmla="*/ 2147483647 h 865"/>
              <a:gd name="T40" fmla="*/ 2147483647 w 703"/>
              <a:gd name="T41" fmla="*/ 2147483647 h 865"/>
              <a:gd name="T42" fmla="*/ 2147483647 w 703"/>
              <a:gd name="T43" fmla="*/ 2147483647 h 865"/>
              <a:gd name="T44" fmla="*/ 2147483647 w 703"/>
              <a:gd name="T45" fmla="*/ 2147483647 h 865"/>
              <a:gd name="T46" fmla="*/ 2147483647 w 703"/>
              <a:gd name="T47" fmla="*/ 2147483647 h 865"/>
              <a:gd name="T48" fmla="*/ 2147483647 w 703"/>
              <a:gd name="T49" fmla="*/ 2147483647 h 865"/>
              <a:gd name="T50" fmla="*/ 2147483647 w 703"/>
              <a:gd name="T51" fmla="*/ 2147483647 h 865"/>
              <a:gd name="T52" fmla="*/ 2147483647 w 703"/>
              <a:gd name="T53" fmla="*/ 2147483647 h 865"/>
              <a:gd name="T54" fmla="*/ 2147483647 w 703"/>
              <a:gd name="T55" fmla="*/ 2147483647 h 865"/>
              <a:gd name="T56" fmla="*/ 2147483647 w 703"/>
              <a:gd name="T57" fmla="*/ 2147483647 h 865"/>
              <a:gd name="T58" fmla="*/ 2147483647 w 703"/>
              <a:gd name="T59" fmla="*/ 2147483647 h 865"/>
              <a:gd name="T60" fmla="*/ 2147483647 w 703"/>
              <a:gd name="T61" fmla="*/ 2147483647 h 865"/>
              <a:gd name="T62" fmla="*/ 2147483647 w 703"/>
              <a:gd name="T63" fmla="*/ 2147483647 h 865"/>
              <a:gd name="T64" fmla="*/ 0 w 703"/>
              <a:gd name="T65" fmla="*/ 2147483647 h 865"/>
              <a:gd name="T66" fmla="*/ 2147483647 w 703"/>
              <a:gd name="T67" fmla="*/ 2147483647 h 865"/>
              <a:gd name="T68" fmla="*/ 2147483647 w 703"/>
              <a:gd name="T69" fmla="*/ 2147483647 h 865"/>
              <a:gd name="T70" fmla="*/ 2147483647 w 703"/>
              <a:gd name="T71" fmla="*/ 2147483647 h 865"/>
              <a:gd name="T72" fmla="*/ 2147483647 w 703"/>
              <a:gd name="T73" fmla="*/ 2147483647 h 865"/>
              <a:gd name="T74" fmla="*/ 2147483647 w 703"/>
              <a:gd name="T75" fmla="*/ 2147483647 h 865"/>
              <a:gd name="T76" fmla="*/ 2147483647 w 703"/>
              <a:gd name="T77" fmla="*/ 2147483647 h 865"/>
              <a:gd name="T78" fmla="*/ 2147483647 w 703"/>
              <a:gd name="T79" fmla="*/ 2147483647 h 865"/>
              <a:gd name="T80" fmla="*/ 2147483647 w 703"/>
              <a:gd name="T81" fmla="*/ 2147483647 h 865"/>
              <a:gd name="T82" fmla="*/ 2147483647 w 703"/>
              <a:gd name="T83" fmla="*/ 2147483647 h 865"/>
              <a:gd name="T84" fmla="*/ 2147483647 w 703"/>
              <a:gd name="T85" fmla="*/ 2147483647 h 865"/>
              <a:gd name="T86" fmla="*/ 2147483647 w 703"/>
              <a:gd name="T87" fmla="*/ 2147483647 h 865"/>
              <a:gd name="T88" fmla="*/ 2147483647 w 703"/>
              <a:gd name="T89" fmla="*/ 2147483647 h 865"/>
              <a:gd name="T90" fmla="*/ 2147483647 w 703"/>
              <a:gd name="T91" fmla="*/ 2147483647 h 865"/>
              <a:gd name="T92" fmla="*/ 2147483647 w 703"/>
              <a:gd name="T93" fmla="*/ 2147483647 h 865"/>
              <a:gd name="T94" fmla="*/ 2147483647 w 703"/>
              <a:gd name="T95" fmla="*/ 2147483647 h 865"/>
              <a:gd name="T96" fmla="*/ 2147483647 w 703"/>
              <a:gd name="T97" fmla="*/ 0 h 86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03"/>
              <a:gd name="T148" fmla="*/ 0 h 865"/>
              <a:gd name="T149" fmla="*/ 703 w 703"/>
              <a:gd name="T150" fmla="*/ 865 h 86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03" h="865">
                <a:moveTo>
                  <a:pt x="296" y="0"/>
                </a:moveTo>
                <a:lnTo>
                  <a:pt x="303" y="16"/>
                </a:lnTo>
                <a:lnTo>
                  <a:pt x="340" y="48"/>
                </a:lnTo>
                <a:lnTo>
                  <a:pt x="340" y="88"/>
                </a:lnTo>
                <a:lnTo>
                  <a:pt x="362" y="96"/>
                </a:lnTo>
                <a:lnTo>
                  <a:pt x="355" y="120"/>
                </a:lnTo>
                <a:lnTo>
                  <a:pt x="370" y="144"/>
                </a:lnTo>
                <a:lnTo>
                  <a:pt x="399" y="168"/>
                </a:lnTo>
                <a:lnTo>
                  <a:pt x="392" y="256"/>
                </a:lnTo>
                <a:lnTo>
                  <a:pt x="399" y="296"/>
                </a:lnTo>
                <a:lnTo>
                  <a:pt x="421" y="296"/>
                </a:lnTo>
                <a:lnTo>
                  <a:pt x="429" y="280"/>
                </a:lnTo>
                <a:lnTo>
                  <a:pt x="473" y="264"/>
                </a:lnTo>
                <a:lnTo>
                  <a:pt x="480" y="248"/>
                </a:lnTo>
                <a:lnTo>
                  <a:pt x="495" y="272"/>
                </a:lnTo>
                <a:lnTo>
                  <a:pt x="525" y="232"/>
                </a:lnTo>
                <a:lnTo>
                  <a:pt x="532" y="184"/>
                </a:lnTo>
                <a:lnTo>
                  <a:pt x="569" y="144"/>
                </a:lnTo>
                <a:lnTo>
                  <a:pt x="606" y="168"/>
                </a:lnTo>
                <a:lnTo>
                  <a:pt x="628" y="192"/>
                </a:lnTo>
                <a:lnTo>
                  <a:pt x="650" y="168"/>
                </a:lnTo>
                <a:lnTo>
                  <a:pt x="665" y="176"/>
                </a:lnTo>
                <a:lnTo>
                  <a:pt x="673" y="200"/>
                </a:lnTo>
                <a:lnTo>
                  <a:pt x="702" y="248"/>
                </a:lnTo>
                <a:lnTo>
                  <a:pt x="665" y="264"/>
                </a:lnTo>
                <a:lnTo>
                  <a:pt x="658" y="304"/>
                </a:lnTo>
                <a:lnTo>
                  <a:pt x="687" y="328"/>
                </a:lnTo>
                <a:lnTo>
                  <a:pt x="687" y="352"/>
                </a:lnTo>
                <a:lnTo>
                  <a:pt x="665" y="376"/>
                </a:lnTo>
                <a:lnTo>
                  <a:pt x="628" y="368"/>
                </a:lnTo>
                <a:lnTo>
                  <a:pt x="643" y="352"/>
                </a:lnTo>
                <a:lnTo>
                  <a:pt x="643" y="344"/>
                </a:lnTo>
                <a:lnTo>
                  <a:pt x="613" y="360"/>
                </a:lnTo>
                <a:lnTo>
                  <a:pt x="606" y="392"/>
                </a:lnTo>
                <a:lnTo>
                  <a:pt x="547" y="416"/>
                </a:lnTo>
                <a:lnTo>
                  <a:pt x="525" y="400"/>
                </a:lnTo>
                <a:lnTo>
                  <a:pt x="495" y="408"/>
                </a:lnTo>
                <a:lnTo>
                  <a:pt x="488" y="424"/>
                </a:lnTo>
                <a:lnTo>
                  <a:pt x="458" y="424"/>
                </a:lnTo>
                <a:lnTo>
                  <a:pt x="414" y="480"/>
                </a:lnTo>
                <a:lnTo>
                  <a:pt x="414" y="496"/>
                </a:lnTo>
                <a:lnTo>
                  <a:pt x="443" y="496"/>
                </a:lnTo>
                <a:lnTo>
                  <a:pt x="451" y="504"/>
                </a:lnTo>
                <a:lnTo>
                  <a:pt x="429" y="528"/>
                </a:lnTo>
                <a:lnTo>
                  <a:pt x="429" y="592"/>
                </a:lnTo>
                <a:lnTo>
                  <a:pt x="451" y="592"/>
                </a:lnTo>
                <a:lnTo>
                  <a:pt x="458" y="648"/>
                </a:lnTo>
                <a:lnTo>
                  <a:pt x="436" y="696"/>
                </a:lnTo>
                <a:lnTo>
                  <a:pt x="399" y="752"/>
                </a:lnTo>
                <a:lnTo>
                  <a:pt x="362" y="792"/>
                </a:lnTo>
                <a:lnTo>
                  <a:pt x="355" y="832"/>
                </a:lnTo>
                <a:lnTo>
                  <a:pt x="347" y="856"/>
                </a:lnTo>
                <a:lnTo>
                  <a:pt x="325" y="864"/>
                </a:lnTo>
                <a:lnTo>
                  <a:pt x="281" y="840"/>
                </a:lnTo>
                <a:lnTo>
                  <a:pt x="259" y="792"/>
                </a:lnTo>
                <a:lnTo>
                  <a:pt x="244" y="792"/>
                </a:lnTo>
                <a:lnTo>
                  <a:pt x="207" y="784"/>
                </a:lnTo>
                <a:lnTo>
                  <a:pt x="170" y="744"/>
                </a:lnTo>
                <a:lnTo>
                  <a:pt x="133" y="768"/>
                </a:lnTo>
                <a:lnTo>
                  <a:pt x="126" y="768"/>
                </a:lnTo>
                <a:lnTo>
                  <a:pt x="111" y="760"/>
                </a:lnTo>
                <a:lnTo>
                  <a:pt x="74" y="752"/>
                </a:lnTo>
                <a:lnTo>
                  <a:pt x="52" y="728"/>
                </a:lnTo>
                <a:lnTo>
                  <a:pt x="37" y="728"/>
                </a:lnTo>
                <a:lnTo>
                  <a:pt x="30" y="728"/>
                </a:lnTo>
                <a:lnTo>
                  <a:pt x="0" y="704"/>
                </a:lnTo>
                <a:lnTo>
                  <a:pt x="0" y="680"/>
                </a:lnTo>
                <a:lnTo>
                  <a:pt x="30" y="672"/>
                </a:lnTo>
                <a:lnTo>
                  <a:pt x="37" y="592"/>
                </a:lnTo>
                <a:lnTo>
                  <a:pt x="59" y="576"/>
                </a:lnTo>
                <a:lnTo>
                  <a:pt x="59" y="536"/>
                </a:lnTo>
                <a:lnTo>
                  <a:pt x="30" y="504"/>
                </a:lnTo>
                <a:lnTo>
                  <a:pt x="52" y="480"/>
                </a:lnTo>
                <a:lnTo>
                  <a:pt x="52" y="456"/>
                </a:lnTo>
                <a:lnTo>
                  <a:pt x="96" y="456"/>
                </a:lnTo>
                <a:lnTo>
                  <a:pt x="103" y="432"/>
                </a:lnTo>
                <a:lnTo>
                  <a:pt x="118" y="432"/>
                </a:lnTo>
                <a:lnTo>
                  <a:pt x="140" y="464"/>
                </a:lnTo>
                <a:lnTo>
                  <a:pt x="148" y="464"/>
                </a:lnTo>
                <a:lnTo>
                  <a:pt x="155" y="432"/>
                </a:lnTo>
                <a:lnTo>
                  <a:pt x="192" y="384"/>
                </a:lnTo>
                <a:lnTo>
                  <a:pt x="192" y="336"/>
                </a:lnTo>
                <a:lnTo>
                  <a:pt x="200" y="336"/>
                </a:lnTo>
                <a:lnTo>
                  <a:pt x="222" y="360"/>
                </a:lnTo>
                <a:lnTo>
                  <a:pt x="266" y="376"/>
                </a:lnTo>
                <a:lnTo>
                  <a:pt x="273" y="336"/>
                </a:lnTo>
                <a:lnTo>
                  <a:pt x="259" y="304"/>
                </a:lnTo>
                <a:lnTo>
                  <a:pt x="273" y="288"/>
                </a:lnTo>
                <a:lnTo>
                  <a:pt x="266" y="264"/>
                </a:lnTo>
                <a:lnTo>
                  <a:pt x="236" y="240"/>
                </a:lnTo>
                <a:lnTo>
                  <a:pt x="229" y="200"/>
                </a:lnTo>
                <a:lnTo>
                  <a:pt x="259" y="144"/>
                </a:lnTo>
                <a:lnTo>
                  <a:pt x="266" y="112"/>
                </a:lnTo>
                <a:lnTo>
                  <a:pt x="244" y="72"/>
                </a:lnTo>
                <a:lnTo>
                  <a:pt x="259" y="56"/>
                </a:lnTo>
                <a:lnTo>
                  <a:pt x="266" y="8"/>
                </a:lnTo>
                <a:lnTo>
                  <a:pt x="288" y="8"/>
                </a:lnTo>
                <a:lnTo>
                  <a:pt x="296" y="0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21513" name="Freeform 209"/>
          <p:cNvSpPr>
            <a:spLocks/>
          </p:cNvSpPr>
          <p:nvPr/>
        </p:nvSpPr>
        <p:spPr bwMode="auto">
          <a:xfrm>
            <a:off x="4794250" y="4997450"/>
            <a:ext cx="623888" cy="395287"/>
          </a:xfrm>
          <a:custGeom>
            <a:avLst/>
            <a:gdLst>
              <a:gd name="T0" fmla="*/ 2147483647 w 393"/>
              <a:gd name="T1" fmla="*/ 2147483647 h 249"/>
              <a:gd name="T2" fmla="*/ 0 w 393"/>
              <a:gd name="T3" fmla="*/ 2147483647 h 249"/>
              <a:gd name="T4" fmla="*/ 2147483647 w 393"/>
              <a:gd name="T5" fmla="*/ 2147483647 h 249"/>
              <a:gd name="T6" fmla="*/ 2147483647 w 393"/>
              <a:gd name="T7" fmla="*/ 2147483647 h 249"/>
              <a:gd name="T8" fmla="*/ 2147483647 w 393"/>
              <a:gd name="T9" fmla="*/ 2147483647 h 249"/>
              <a:gd name="T10" fmla="*/ 2147483647 w 393"/>
              <a:gd name="T11" fmla="*/ 2147483647 h 249"/>
              <a:gd name="T12" fmla="*/ 2147483647 w 393"/>
              <a:gd name="T13" fmla="*/ 2147483647 h 249"/>
              <a:gd name="T14" fmla="*/ 2147483647 w 393"/>
              <a:gd name="T15" fmla="*/ 2147483647 h 249"/>
              <a:gd name="T16" fmla="*/ 2147483647 w 393"/>
              <a:gd name="T17" fmla="*/ 2147483647 h 249"/>
              <a:gd name="T18" fmla="*/ 2147483647 w 393"/>
              <a:gd name="T19" fmla="*/ 2147483647 h 249"/>
              <a:gd name="T20" fmla="*/ 2147483647 w 393"/>
              <a:gd name="T21" fmla="*/ 2147483647 h 249"/>
              <a:gd name="T22" fmla="*/ 2147483647 w 393"/>
              <a:gd name="T23" fmla="*/ 2147483647 h 249"/>
              <a:gd name="T24" fmla="*/ 2147483647 w 393"/>
              <a:gd name="T25" fmla="*/ 2147483647 h 249"/>
              <a:gd name="T26" fmla="*/ 2147483647 w 393"/>
              <a:gd name="T27" fmla="*/ 2147483647 h 249"/>
              <a:gd name="T28" fmla="*/ 2147483647 w 393"/>
              <a:gd name="T29" fmla="*/ 2147483647 h 249"/>
              <a:gd name="T30" fmla="*/ 2147483647 w 393"/>
              <a:gd name="T31" fmla="*/ 2147483647 h 249"/>
              <a:gd name="T32" fmla="*/ 2147483647 w 393"/>
              <a:gd name="T33" fmla="*/ 2147483647 h 249"/>
              <a:gd name="T34" fmla="*/ 2147483647 w 393"/>
              <a:gd name="T35" fmla="*/ 2147483647 h 249"/>
              <a:gd name="T36" fmla="*/ 2147483647 w 393"/>
              <a:gd name="T37" fmla="*/ 0 h 249"/>
              <a:gd name="T38" fmla="*/ 2147483647 w 393"/>
              <a:gd name="T39" fmla="*/ 0 h 249"/>
              <a:gd name="T40" fmla="*/ 2147483647 w 393"/>
              <a:gd name="T41" fmla="*/ 2147483647 h 249"/>
              <a:gd name="T42" fmla="*/ 2147483647 w 393"/>
              <a:gd name="T43" fmla="*/ 2147483647 h 249"/>
              <a:gd name="T44" fmla="*/ 2147483647 w 393"/>
              <a:gd name="T45" fmla="*/ 2147483647 h 249"/>
              <a:gd name="T46" fmla="*/ 2147483647 w 393"/>
              <a:gd name="T47" fmla="*/ 2147483647 h 249"/>
              <a:gd name="T48" fmla="*/ 2147483647 w 393"/>
              <a:gd name="T49" fmla="*/ 2147483647 h 249"/>
              <a:gd name="T50" fmla="*/ 2147483647 w 393"/>
              <a:gd name="T51" fmla="*/ 2147483647 h 249"/>
              <a:gd name="T52" fmla="*/ 2147483647 w 393"/>
              <a:gd name="T53" fmla="*/ 2147483647 h 249"/>
              <a:gd name="T54" fmla="*/ 2147483647 w 393"/>
              <a:gd name="T55" fmla="*/ 2147483647 h 249"/>
              <a:gd name="T56" fmla="*/ 2147483647 w 393"/>
              <a:gd name="T57" fmla="*/ 2147483647 h 249"/>
              <a:gd name="T58" fmla="*/ 2147483647 w 393"/>
              <a:gd name="T59" fmla="*/ 2147483647 h 249"/>
              <a:gd name="T60" fmla="*/ 2147483647 w 393"/>
              <a:gd name="T61" fmla="*/ 2147483647 h 24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93"/>
              <a:gd name="T94" fmla="*/ 0 h 249"/>
              <a:gd name="T95" fmla="*/ 393 w 393"/>
              <a:gd name="T96" fmla="*/ 249 h 24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93" h="249">
                <a:moveTo>
                  <a:pt x="4" y="139"/>
                </a:moveTo>
                <a:lnTo>
                  <a:pt x="0" y="179"/>
                </a:lnTo>
                <a:lnTo>
                  <a:pt x="39" y="218"/>
                </a:lnTo>
                <a:lnTo>
                  <a:pt x="16" y="226"/>
                </a:lnTo>
                <a:lnTo>
                  <a:pt x="16" y="241"/>
                </a:lnTo>
                <a:lnTo>
                  <a:pt x="23" y="249"/>
                </a:lnTo>
                <a:lnTo>
                  <a:pt x="142" y="195"/>
                </a:lnTo>
                <a:lnTo>
                  <a:pt x="173" y="218"/>
                </a:lnTo>
                <a:lnTo>
                  <a:pt x="220" y="210"/>
                </a:lnTo>
                <a:lnTo>
                  <a:pt x="244" y="249"/>
                </a:lnTo>
                <a:lnTo>
                  <a:pt x="346" y="249"/>
                </a:lnTo>
                <a:lnTo>
                  <a:pt x="393" y="210"/>
                </a:lnTo>
                <a:lnTo>
                  <a:pt x="370" y="163"/>
                </a:lnTo>
                <a:lnTo>
                  <a:pt x="393" y="109"/>
                </a:lnTo>
                <a:lnTo>
                  <a:pt x="393" y="78"/>
                </a:lnTo>
                <a:lnTo>
                  <a:pt x="393" y="39"/>
                </a:lnTo>
                <a:lnTo>
                  <a:pt x="377" y="31"/>
                </a:lnTo>
                <a:lnTo>
                  <a:pt x="338" y="23"/>
                </a:lnTo>
                <a:lnTo>
                  <a:pt x="314" y="0"/>
                </a:lnTo>
                <a:lnTo>
                  <a:pt x="298" y="0"/>
                </a:lnTo>
                <a:lnTo>
                  <a:pt x="291" y="8"/>
                </a:lnTo>
                <a:lnTo>
                  <a:pt x="251" y="23"/>
                </a:lnTo>
                <a:lnTo>
                  <a:pt x="206" y="58"/>
                </a:lnTo>
                <a:lnTo>
                  <a:pt x="188" y="109"/>
                </a:lnTo>
                <a:lnTo>
                  <a:pt x="165" y="117"/>
                </a:lnTo>
                <a:lnTo>
                  <a:pt x="149" y="140"/>
                </a:lnTo>
                <a:lnTo>
                  <a:pt x="79" y="125"/>
                </a:lnTo>
                <a:lnTo>
                  <a:pt x="63" y="109"/>
                </a:lnTo>
                <a:lnTo>
                  <a:pt x="47" y="117"/>
                </a:lnTo>
                <a:lnTo>
                  <a:pt x="32" y="148"/>
                </a:lnTo>
                <a:lnTo>
                  <a:pt x="4" y="141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12" name="Freeform 210"/>
          <p:cNvSpPr>
            <a:spLocks/>
          </p:cNvSpPr>
          <p:nvPr/>
        </p:nvSpPr>
        <p:spPr bwMode="auto">
          <a:xfrm>
            <a:off x="4543425" y="4700587"/>
            <a:ext cx="285750" cy="444500"/>
          </a:xfrm>
          <a:custGeom>
            <a:avLst/>
            <a:gdLst/>
            <a:ahLst/>
            <a:cxnLst>
              <a:cxn ang="0">
                <a:pos x="16" y="140"/>
              </a:cxn>
              <a:cxn ang="0">
                <a:pos x="23" y="140"/>
              </a:cxn>
              <a:cxn ang="0">
                <a:pos x="39" y="171"/>
              </a:cxn>
              <a:cxn ang="0">
                <a:pos x="78" y="202"/>
              </a:cxn>
              <a:cxn ang="0">
                <a:pos x="78" y="233"/>
              </a:cxn>
              <a:cxn ang="0">
                <a:pos x="85" y="251"/>
              </a:cxn>
              <a:cxn ang="0">
                <a:pos x="94" y="264"/>
              </a:cxn>
              <a:cxn ang="0">
                <a:pos x="148" y="280"/>
              </a:cxn>
              <a:cxn ang="0">
                <a:pos x="173" y="241"/>
              </a:cxn>
              <a:cxn ang="0">
                <a:pos x="157" y="210"/>
              </a:cxn>
              <a:cxn ang="0">
                <a:pos x="164" y="163"/>
              </a:cxn>
              <a:cxn ang="0">
                <a:pos x="141" y="156"/>
              </a:cxn>
              <a:cxn ang="0">
                <a:pos x="141" y="140"/>
              </a:cxn>
              <a:cxn ang="0">
                <a:pos x="157" y="117"/>
              </a:cxn>
              <a:cxn ang="0">
                <a:pos x="141" y="109"/>
              </a:cxn>
              <a:cxn ang="0">
                <a:pos x="135" y="91"/>
              </a:cxn>
              <a:cxn ang="0">
                <a:pos x="157" y="86"/>
              </a:cxn>
              <a:cxn ang="0">
                <a:pos x="180" y="54"/>
              </a:cxn>
              <a:cxn ang="0">
                <a:pos x="148" y="16"/>
              </a:cxn>
              <a:cxn ang="0">
                <a:pos x="148" y="0"/>
              </a:cxn>
              <a:cxn ang="0">
                <a:pos x="117" y="23"/>
              </a:cxn>
              <a:cxn ang="0">
                <a:pos x="94" y="8"/>
              </a:cxn>
              <a:cxn ang="0">
                <a:pos x="62" y="16"/>
              </a:cxn>
              <a:cxn ang="0">
                <a:pos x="39" y="39"/>
              </a:cxn>
              <a:cxn ang="0">
                <a:pos x="0" y="39"/>
              </a:cxn>
              <a:cxn ang="0">
                <a:pos x="16" y="62"/>
              </a:cxn>
              <a:cxn ang="0">
                <a:pos x="16" y="140"/>
              </a:cxn>
            </a:cxnLst>
            <a:rect l="0" t="0" r="r" b="b"/>
            <a:pathLst>
              <a:path w="180" h="280">
                <a:moveTo>
                  <a:pt x="16" y="140"/>
                </a:moveTo>
                <a:lnTo>
                  <a:pt x="23" y="140"/>
                </a:lnTo>
                <a:lnTo>
                  <a:pt x="39" y="171"/>
                </a:lnTo>
                <a:lnTo>
                  <a:pt x="78" y="202"/>
                </a:lnTo>
                <a:lnTo>
                  <a:pt x="78" y="233"/>
                </a:lnTo>
                <a:lnTo>
                  <a:pt x="85" y="251"/>
                </a:lnTo>
                <a:lnTo>
                  <a:pt x="94" y="264"/>
                </a:lnTo>
                <a:lnTo>
                  <a:pt x="148" y="280"/>
                </a:lnTo>
                <a:lnTo>
                  <a:pt x="173" y="241"/>
                </a:lnTo>
                <a:lnTo>
                  <a:pt x="157" y="210"/>
                </a:lnTo>
                <a:lnTo>
                  <a:pt x="164" y="163"/>
                </a:lnTo>
                <a:lnTo>
                  <a:pt x="141" y="156"/>
                </a:lnTo>
                <a:lnTo>
                  <a:pt x="141" y="140"/>
                </a:lnTo>
                <a:lnTo>
                  <a:pt x="157" y="117"/>
                </a:lnTo>
                <a:lnTo>
                  <a:pt x="141" y="109"/>
                </a:lnTo>
                <a:lnTo>
                  <a:pt x="135" y="91"/>
                </a:lnTo>
                <a:lnTo>
                  <a:pt x="157" y="86"/>
                </a:lnTo>
                <a:lnTo>
                  <a:pt x="180" y="54"/>
                </a:lnTo>
                <a:lnTo>
                  <a:pt x="148" y="16"/>
                </a:lnTo>
                <a:lnTo>
                  <a:pt x="148" y="0"/>
                </a:lnTo>
                <a:lnTo>
                  <a:pt x="117" y="23"/>
                </a:lnTo>
                <a:lnTo>
                  <a:pt x="94" y="8"/>
                </a:lnTo>
                <a:lnTo>
                  <a:pt x="62" y="16"/>
                </a:lnTo>
                <a:lnTo>
                  <a:pt x="39" y="39"/>
                </a:lnTo>
                <a:lnTo>
                  <a:pt x="0" y="39"/>
                </a:lnTo>
                <a:lnTo>
                  <a:pt x="16" y="62"/>
                </a:lnTo>
                <a:lnTo>
                  <a:pt x="16" y="14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flat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>
              <a:latin typeface="+mn-lt"/>
              <a:cs typeface="+mn-cs"/>
            </a:endParaRPr>
          </a:p>
        </p:txBody>
      </p:sp>
      <p:sp>
        <p:nvSpPr>
          <p:cNvPr id="21515" name="Freeform 211"/>
          <p:cNvSpPr>
            <a:spLocks/>
          </p:cNvSpPr>
          <p:nvPr/>
        </p:nvSpPr>
        <p:spPr bwMode="auto">
          <a:xfrm>
            <a:off x="4067175" y="4243387"/>
            <a:ext cx="763588" cy="560388"/>
          </a:xfrm>
          <a:custGeom>
            <a:avLst/>
            <a:gdLst>
              <a:gd name="T0" fmla="*/ 2147483647 w 452"/>
              <a:gd name="T1" fmla="*/ 2147483647 h 361"/>
              <a:gd name="T2" fmla="*/ 2147483647 w 452"/>
              <a:gd name="T3" fmla="*/ 2147483647 h 361"/>
              <a:gd name="T4" fmla="*/ 2147483647 w 452"/>
              <a:gd name="T5" fmla="*/ 2147483647 h 361"/>
              <a:gd name="T6" fmla="*/ 2147483647 w 452"/>
              <a:gd name="T7" fmla="*/ 2147483647 h 361"/>
              <a:gd name="T8" fmla="*/ 2147483647 w 452"/>
              <a:gd name="T9" fmla="*/ 2147483647 h 361"/>
              <a:gd name="T10" fmla="*/ 2147483647 w 452"/>
              <a:gd name="T11" fmla="*/ 2147483647 h 361"/>
              <a:gd name="T12" fmla="*/ 2147483647 w 452"/>
              <a:gd name="T13" fmla="*/ 2147483647 h 361"/>
              <a:gd name="T14" fmla="*/ 2147483647 w 452"/>
              <a:gd name="T15" fmla="*/ 2147483647 h 361"/>
              <a:gd name="T16" fmla="*/ 2147483647 w 452"/>
              <a:gd name="T17" fmla="*/ 2147483647 h 361"/>
              <a:gd name="T18" fmla="*/ 2147483647 w 452"/>
              <a:gd name="T19" fmla="*/ 2147483647 h 361"/>
              <a:gd name="T20" fmla="*/ 2147483647 w 452"/>
              <a:gd name="T21" fmla="*/ 2147483647 h 361"/>
              <a:gd name="T22" fmla="*/ 2147483647 w 452"/>
              <a:gd name="T23" fmla="*/ 2147483647 h 361"/>
              <a:gd name="T24" fmla="*/ 2147483647 w 452"/>
              <a:gd name="T25" fmla="*/ 2147483647 h 361"/>
              <a:gd name="T26" fmla="*/ 2147483647 w 452"/>
              <a:gd name="T27" fmla="*/ 2147483647 h 361"/>
              <a:gd name="T28" fmla="*/ 2147483647 w 452"/>
              <a:gd name="T29" fmla="*/ 2147483647 h 361"/>
              <a:gd name="T30" fmla="*/ 2147483647 w 452"/>
              <a:gd name="T31" fmla="*/ 2147483647 h 361"/>
              <a:gd name="T32" fmla="*/ 2147483647 w 452"/>
              <a:gd name="T33" fmla="*/ 2147483647 h 361"/>
              <a:gd name="T34" fmla="*/ 2147483647 w 452"/>
              <a:gd name="T35" fmla="*/ 2147483647 h 361"/>
              <a:gd name="T36" fmla="*/ 2147483647 w 452"/>
              <a:gd name="T37" fmla="*/ 2147483647 h 361"/>
              <a:gd name="T38" fmla="*/ 2147483647 w 452"/>
              <a:gd name="T39" fmla="*/ 2147483647 h 361"/>
              <a:gd name="T40" fmla="*/ 2147483647 w 452"/>
              <a:gd name="T41" fmla="*/ 2147483647 h 361"/>
              <a:gd name="T42" fmla="*/ 2147483647 w 452"/>
              <a:gd name="T43" fmla="*/ 2147483647 h 361"/>
              <a:gd name="T44" fmla="*/ 2147483647 w 452"/>
              <a:gd name="T45" fmla="*/ 2147483647 h 361"/>
              <a:gd name="T46" fmla="*/ 2147483647 w 452"/>
              <a:gd name="T47" fmla="*/ 2147483647 h 361"/>
              <a:gd name="T48" fmla="*/ 2147483647 w 452"/>
              <a:gd name="T49" fmla="*/ 2147483647 h 361"/>
              <a:gd name="T50" fmla="*/ 2147483647 w 452"/>
              <a:gd name="T51" fmla="*/ 2147483647 h 361"/>
              <a:gd name="T52" fmla="*/ 2147483647 w 452"/>
              <a:gd name="T53" fmla="*/ 2147483647 h 361"/>
              <a:gd name="T54" fmla="*/ 2147483647 w 452"/>
              <a:gd name="T55" fmla="*/ 2147483647 h 361"/>
              <a:gd name="T56" fmla="*/ 2147483647 w 452"/>
              <a:gd name="T57" fmla="*/ 2147483647 h 361"/>
              <a:gd name="T58" fmla="*/ 2147483647 w 452"/>
              <a:gd name="T59" fmla="*/ 2147483647 h 361"/>
              <a:gd name="T60" fmla="*/ 0 w 452"/>
              <a:gd name="T61" fmla="*/ 2147483647 h 361"/>
              <a:gd name="T62" fmla="*/ 2147483647 w 452"/>
              <a:gd name="T63" fmla="*/ 2147483647 h 361"/>
              <a:gd name="T64" fmla="*/ 2147483647 w 452"/>
              <a:gd name="T65" fmla="*/ 2147483647 h 361"/>
              <a:gd name="T66" fmla="*/ 2147483647 w 452"/>
              <a:gd name="T67" fmla="*/ 2147483647 h 361"/>
              <a:gd name="T68" fmla="*/ 2147483647 w 452"/>
              <a:gd name="T69" fmla="*/ 2147483647 h 361"/>
              <a:gd name="T70" fmla="*/ 2147483647 w 452"/>
              <a:gd name="T71" fmla="*/ 0 h 361"/>
              <a:gd name="T72" fmla="*/ 2147483647 w 452"/>
              <a:gd name="T73" fmla="*/ 0 h 361"/>
              <a:gd name="T74" fmla="*/ 2147483647 w 452"/>
              <a:gd name="T75" fmla="*/ 2147483647 h 361"/>
              <a:gd name="T76" fmla="*/ 2147483647 w 452"/>
              <a:gd name="T77" fmla="*/ 2147483647 h 361"/>
              <a:gd name="T78" fmla="*/ 2147483647 w 452"/>
              <a:gd name="T79" fmla="*/ 2147483647 h 361"/>
              <a:gd name="T80" fmla="*/ 2147483647 w 452"/>
              <a:gd name="T81" fmla="*/ 2147483647 h 361"/>
              <a:gd name="T82" fmla="*/ 2147483647 w 452"/>
              <a:gd name="T83" fmla="*/ 2147483647 h 361"/>
              <a:gd name="T84" fmla="*/ 2147483647 w 452"/>
              <a:gd name="T85" fmla="*/ 2147483647 h 361"/>
              <a:gd name="T86" fmla="*/ 2147483647 w 452"/>
              <a:gd name="T87" fmla="*/ 2147483647 h 3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52" h="361">
                <a:moveTo>
                  <a:pt x="303" y="32"/>
                </a:moveTo>
                <a:lnTo>
                  <a:pt x="311" y="56"/>
                </a:lnTo>
                <a:lnTo>
                  <a:pt x="311" y="88"/>
                </a:lnTo>
                <a:lnTo>
                  <a:pt x="362" y="88"/>
                </a:lnTo>
                <a:lnTo>
                  <a:pt x="392" y="104"/>
                </a:lnTo>
                <a:lnTo>
                  <a:pt x="399" y="136"/>
                </a:lnTo>
                <a:lnTo>
                  <a:pt x="436" y="136"/>
                </a:lnTo>
                <a:lnTo>
                  <a:pt x="436" y="152"/>
                </a:lnTo>
                <a:lnTo>
                  <a:pt x="414" y="168"/>
                </a:lnTo>
                <a:lnTo>
                  <a:pt x="399" y="200"/>
                </a:lnTo>
                <a:lnTo>
                  <a:pt x="444" y="224"/>
                </a:lnTo>
                <a:lnTo>
                  <a:pt x="451" y="248"/>
                </a:lnTo>
                <a:lnTo>
                  <a:pt x="421" y="272"/>
                </a:lnTo>
                <a:lnTo>
                  <a:pt x="421" y="296"/>
                </a:lnTo>
                <a:lnTo>
                  <a:pt x="392" y="320"/>
                </a:lnTo>
                <a:lnTo>
                  <a:pt x="370" y="304"/>
                </a:lnTo>
                <a:lnTo>
                  <a:pt x="340" y="312"/>
                </a:lnTo>
                <a:lnTo>
                  <a:pt x="318" y="336"/>
                </a:lnTo>
                <a:lnTo>
                  <a:pt x="281" y="336"/>
                </a:lnTo>
                <a:lnTo>
                  <a:pt x="244" y="360"/>
                </a:lnTo>
                <a:lnTo>
                  <a:pt x="229" y="328"/>
                </a:lnTo>
                <a:lnTo>
                  <a:pt x="251" y="320"/>
                </a:lnTo>
                <a:lnTo>
                  <a:pt x="222" y="304"/>
                </a:lnTo>
                <a:lnTo>
                  <a:pt x="200" y="312"/>
                </a:lnTo>
                <a:lnTo>
                  <a:pt x="177" y="296"/>
                </a:lnTo>
                <a:lnTo>
                  <a:pt x="155" y="296"/>
                </a:lnTo>
                <a:lnTo>
                  <a:pt x="104" y="248"/>
                </a:lnTo>
                <a:lnTo>
                  <a:pt x="44" y="232"/>
                </a:lnTo>
                <a:lnTo>
                  <a:pt x="15" y="232"/>
                </a:lnTo>
                <a:lnTo>
                  <a:pt x="7" y="184"/>
                </a:lnTo>
                <a:lnTo>
                  <a:pt x="0" y="128"/>
                </a:lnTo>
                <a:lnTo>
                  <a:pt x="30" y="88"/>
                </a:lnTo>
                <a:lnTo>
                  <a:pt x="37" y="72"/>
                </a:lnTo>
                <a:lnTo>
                  <a:pt x="74" y="64"/>
                </a:lnTo>
                <a:lnTo>
                  <a:pt x="67" y="40"/>
                </a:lnTo>
                <a:lnTo>
                  <a:pt x="89" y="0"/>
                </a:lnTo>
                <a:lnTo>
                  <a:pt x="140" y="0"/>
                </a:lnTo>
                <a:lnTo>
                  <a:pt x="163" y="16"/>
                </a:lnTo>
                <a:lnTo>
                  <a:pt x="192" y="16"/>
                </a:lnTo>
                <a:lnTo>
                  <a:pt x="207" y="24"/>
                </a:lnTo>
                <a:lnTo>
                  <a:pt x="237" y="40"/>
                </a:lnTo>
                <a:lnTo>
                  <a:pt x="259" y="16"/>
                </a:lnTo>
                <a:lnTo>
                  <a:pt x="274" y="8"/>
                </a:lnTo>
                <a:lnTo>
                  <a:pt x="303" y="32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21516" name="Freeform 212"/>
          <p:cNvSpPr>
            <a:spLocks/>
          </p:cNvSpPr>
          <p:nvPr/>
        </p:nvSpPr>
        <p:spPr bwMode="auto">
          <a:xfrm>
            <a:off x="4005263" y="4602162"/>
            <a:ext cx="565150" cy="407988"/>
          </a:xfrm>
          <a:custGeom>
            <a:avLst/>
            <a:gdLst>
              <a:gd name="T0" fmla="*/ 2147483647 w 334"/>
              <a:gd name="T1" fmla="*/ 2147483647 h 265"/>
              <a:gd name="T2" fmla="*/ 2147483647 w 334"/>
              <a:gd name="T3" fmla="*/ 2147483647 h 265"/>
              <a:gd name="T4" fmla="*/ 2147483647 w 334"/>
              <a:gd name="T5" fmla="*/ 2147483647 h 265"/>
              <a:gd name="T6" fmla="*/ 2147483647 w 334"/>
              <a:gd name="T7" fmla="*/ 2147483647 h 265"/>
              <a:gd name="T8" fmla="*/ 0 w 334"/>
              <a:gd name="T9" fmla="*/ 2147483647 h 265"/>
              <a:gd name="T10" fmla="*/ 0 w 334"/>
              <a:gd name="T11" fmla="*/ 2147483647 h 265"/>
              <a:gd name="T12" fmla="*/ 2147483647 w 334"/>
              <a:gd name="T13" fmla="*/ 2147483647 h 265"/>
              <a:gd name="T14" fmla="*/ 0 w 334"/>
              <a:gd name="T15" fmla="*/ 2147483647 h 265"/>
              <a:gd name="T16" fmla="*/ 0 w 334"/>
              <a:gd name="T17" fmla="*/ 2147483647 h 265"/>
              <a:gd name="T18" fmla="*/ 2147483647 w 334"/>
              <a:gd name="T19" fmla="*/ 2147483647 h 265"/>
              <a:gd name="T20" fmla="*/ 2147483647 w 334"/>
              <a:gd name="T21" fmla="*/ 2147483647 h 265"/>
              <a:gd name="T22" fmla="*/ 2147483647 w 334"/>
              <a:gd name="T23" fmla="*/ 2147483647 h 265"/>
              <a:gd name="T24" fmla="*/ 2147483647 w 334"/>
              <a:gd name="T25" fmla="*/ 0 h 265"/>
              <a:gd name="T26" fmla="*/ 2147483647 w 334"/>
              <a:gd name="T27" fmla="*/ 0 h 265"/>
              <a:gd name="T28" fmla="*/ 2147483647 w 334"/>
              <a:gd name="T29" fmla="*/ 2147483647 h 265"/>
              <a:gd name="T30" fmla="*/ 2147483647 w 334"/>
              <a:gd name="T31" fmla="*/ 2147483647 h 265"/>
              <a:gd name="T32" fmla="*/ 2147483647 w 334"/>
              <a:gd name="T33" fmla="*/ 2147483647 h 265"/>
              <a:gd name="T34" fmla="*/ 2147483647 w 334"/>
              <a:gd name="T35" fmla="*/ 2147483647 h 265"/>
              <a:gd name="T36" fmla="*/ 2147483647 w 334"/>
              <a:gd name="T37" fmla="*/ 2147483647 h 265"/>
              <a:gd name="T38" fmla="*/ 2147483647 w 334"/>
              <a:gd name="T39" fmla="*/ 2147483647 h 265"/>
              <a:gd name="T40" fmla="*/ 2147483647 w 334"/>
              <a:gd name="T41" fmla="*/ 2147483647 h 265"/>
              <a:gd name="T42" fmla="*/ 2147483647 w 334"/>
              <a:gd name="T43" fmla="*/ 2147483647 h 265"/>
              <a:gd name="T44" fmla="*/ 2147483647 w 334"/>
              <a:gd name="T45" fmla="*/ 2147483647 h 265"/>
              <a:gd name="T46" fmla="*/ 2147483647 w 334"/>
              <a:gd name="T47" fmla="*/ 2147483647 h 265"/>
              <a:gd name="T48" fmla="*/ 2147483647 w 334"/>
              <a:gd name="T49" fmla="*/ 2147483647 h 265"/>
              <a:gd name="T50" fmla="*/ 2147483647 w 334"/>
              <a:gd name="T51" fmla="*/ 2147483647 h 265"/>
              <a:gd name="T52" fmla="*/ 2147483647 w 334"/>
              <a:gd name="T53" fmla="*/ 2147483647 h 265"/>
              <a:gd name="T54" fmla="*/ 2147483647 w 334"/>
              <a:gd name="T55" fmla="*/ 2147483647 h 265"/>
              <a:gd name="T56" fmla="*/ 2147483647 w 334"/>
              <a:gd name="T57" fmla="*/ 2147483647 h 265"/>
              <a:gd name="T58" fmla="*/ 2147483647 w 334"/>
              <a:gd name="T59" fmla="*/ 2147483647 h 265"/>
              <a:gd name="T60" fmla="*/ 2147483647 w 334"/>
              <a:gd name="T61" fmla="*/ 2147483647 h 265"/>
              <a:gd name="T62" fmla="*/ 2147483647 w 334"/>
              <a:gd name="T63" fmla="*/ 2147483647 h 265"/>
              <a:gd name="T64" fmla="*/ 2147483647 w 334"/>
              <a:gd name="T65" fmla="*/ 2147483647 h 265"/>
              <a:gd name="T66" fmla="*/ 2147483647 w 334"/>
              <a:gd name="T67" fmla="*/ 2147483647 h 265"/>
              <a:gd name="T68" fmla="*/ 2147483647 w 334"/>
              <a:gd name="T69" fmla="*/ 2147483647 h 26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34" h="265">
                <a:moveTo>
                  <a:pt x="67" y="240"/>
                </a:moveTo>
                <a:lnTo>
                  <a:pt x="22" y="200"/>
                </a:lnTo>
                <a:lnTo>
                  <a:pt x="52" y="184"/>
                </a:lnTo>
                <a:lnTo>
                  <a:pt x="7" y="176"/>
                </a:lnTo>
                <a:lnTo>
                  <a:pt x="0" y="176"/>
                </a:lnTo>
                <a:lnTo>
                  <a:pt x="0" y="160"/>
                </a:lnTo>
                <a:lnTo>
                  <a:pt x="15" y="144"/>
                </a:lnTo>
                <a:lnTo>
                  <a:pt x="0" y="112"/>
                </a:lnTo>
                <a:lnTo>
                  <a:pt x="0" y="80"/>
                </a:lnTo>
                <a:lnTo>
                  <a:pt x="52" y="56"/>
                </a:lnTo>
                <a:lnTo>
                  <a:pt x="44" y="32"/>
                </a:lnTo>
                <a:lnTo>
                  <a:pt x="52" y="8"/>
                </a:lnTo>
                <a:lnTo>
                  <a:pt x="52" y="0"/>
                </a:lnTo>
                <a:lnTo>
                  <a:pt x="81" y="0"/>
                </a:lnTo>
                <a:lnTo>
                  <a:pt x="141" y="16"/>
                </a:lnTo>
                <a:lnTo>
                  <a:pt x="192" y="64"/>
                </a:lnTo>
                <a:lnTo>
                  <a:pt x="215" y="64"/>
                </a:lnTo>
                <a:lnTo>
                  <a:pt x="237" y="80"/>
                </a:lnTo>
                <a:lnTo>
                  <a:pt x="259" y="72"/>
                </a:lnTo>
                <a:lnTo>
                  <a:pt x="289" y="88"/>
                </a:lnTo>
                <a:lnTo>
                  <a:pt x="266" y="96"/>
                </a:lnTo>
                <a:lnTo>
                  <a:pt x="281" y="128"/>
                </a:lnTo>
                <a:lnTo>
                  <a:pt x="318" y="104"/>
                </a:lnTo>
                <a:lnTo>
                  <a:pt x="333" y="128"/>
                </a:lnTo>
                <a:lnTo>
                  <a:pt x="333" y="208"/>
                </a:lnTo>
                <a:lnTo>
                  <a:pt x="318" y="224"/>
                </a:lnTo>
                <a:lnTo>
                  <a:pt x="311" y="240"/>
                </a:lnTo>
                <a:lnTo>
                  <a:pt x="266" y="240"/>
                </a:lnTo>
                <a:lnTo>
                  <a:pt x="237" y="264"/>
                </a:lnTo>
                <a:lnTo>
                  <a:pt x="215" y="248"/>
                </a:lnTo>
                <a:lnTo>
                  <a:pt x="207" y="224"/>
                </a:lnTo>
                <a:lnTo>
                  <a:pt x="178" y="208"/>
                </a:lnTo>
                <a:lnTo>
                  <a:pt x="111" y="240"/>
                </a:lnTo>
                <a:lnTo>
                  <a:pt x="89" y="232"/>
                </a:lnTo>
                <a:lnTo>
                  <a:pt x="67" y="240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21517" name="Freeform 213"/>
          <p:cNvSpPr>
            <a:spLocks/>
          </p:cNvSpPr>
          <p:nvPr/>
        </p:nvSpPr>
        <p:spPr bwMode="auto">
          <a:xfrm>
            <a:off x="4473575" y="5149850"/>
            <a:ext cx="384175" cy="333375"/>
          </a:xfrm>
          <a:custGeom>
            <a:avLst/>
            <a:gdLst>
              <a:gd name="T0" fmla="*/ 2147483647 w 242"/>
              <a:gd name="T1" fmla="*/ 2147483647 h 210"/>
              <a:gd name="T2" fmla="*/ 0 w 242"/>
              <a:gd name="T3" fmla="*/ 2147483647 h 210"/>
              <a:gd name="T4" fmla="*/ 2147483647 w 242"/>
              <a:gd name="T5" fmla="*/ 2147483647 h 210"/>
              <a:gd name="T6" fmla="*/ 2147483647 w 242"/>
              <a:gd name="T7" fmla="*/ 2147483647 h 210"/>
              <a:gd name="T8" fmla="*/ 2147483647 w 242"/>
              <a:gd name="T9" fmla="*/ 2147483647 h 210"/>
              <a:gd name="T10" fmla="*/ 2147483647 w 242"/>
              <a:gd name="T11" fmla="*/ 2147483647 h 210"/>
              <a:gd name="T12" fmla="*/ 2147483647 w 242"/>
              <a:gd name="T13" fmla="*/ 0 h 210"/>
              <a:gd name="T14" fmla="*/ 2147483647 w 242"/>
              <a:gd name="T15" fmla="*/ 0 h 210"/>
              <a:gd name="T16" fmla="*/ 2147483647 w 242"/>
              <a:gd name="T17" fmla="*/ 2147483647 h 210"/>
              <a:gd name="T18" fmla="*/ 2147483647 w 242"/>
              <a:gd name="T19" fmla="*/ 2147483647 h 210"/>
              <a:gd name="T20" fmla="*/ 2147483647 w 242"/>
              <a:gd name="T21" fmla="*/ 2147483647 h 210"/>
              <a:gd name="T22" fmla="*/ 2147483647 w 242"/>
              <a:gd name="T23" fmla="*/ 2147483647 h 210"/>
              <a:gd name="T24" fmla="*/ 2147483647 w 242"/>
              <a:gd name="T25" fmla="*/ 2147483647 h 210"/>
              <a:gd name="T26" fmla="*/ 2147483647 w 242"/>
              <a:gd name="T27" fmla="*/ 2147483647 h 210"/>
              <a:gd name="T28" fmla="*/ 2147483647 w 242"/>
              <a:gd name="T29" fmla="*/ 2147483647 h 210"/>
              <a:gd name="T30" fmla="*/ 2147483647 w 242"/>
              <a:gd name="T31" fmla="*/ 2147483647 h 210"/>
              <a:gd name="T32" fmla="*/ 2147483647 w 242"/>
              <a:gd name="T33" fmla="*/ 2147483647 h 210"/>
              <a:gd name="T34" fmla="*/ 2147483647 w 242"/>
              <a:gd name="T35" fmla="*/ 2147483647 h 210"/>
              <a:gd name="T36" fmla="*/ 2147483647 w 242"/>
              <a:gd name="T37" fmla="*/ 2147483647 h 210"/>
              <a:gd name="T38" fmla="*/ 2147483647 w 242"/>
              <a:gd name="T39" fmla="*/ 2147483647 h 210"/>
              <a:gd name="T40" fmla="*/ 2147483647 w 242"/>
              <a:gd name="T41" fmla="*/ 2147483647 h 210"/>
              <a:gd name="T42" fmla="*/ 2147483647 w 242"/>
              <a:gd name="T43" fmla="*/ 2147483647 h 210"/>
              <a:gd name="T44" fmla="*/ 2147483647 w 242"/>
              <a:gd name="T45" fmla="*/ 2147483647 h 210"/>
              <a:gd name="T46" fmla="*/ 2147483647 w 242"/>
              <a:gd name="T47" fmla="*/ 2147483647 h 210"/>
              <a:gd name="T48" fmla="*/ 2147483647 w 242"/>
              <a:gd name="T49" fmla="*/ 2147483647 h 210"/>
              <a:gd name="T50" fmla="*/ 2147483647 w 242"/>
              <a:gd name="T51" fmla="*/ 2147483647 h 210"/>
              <a:gd name="T52" fmla="*/ 2147483647 w 242"/>
              <a:gd name="T53" fmla="*/ 2147483647 h 21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42"/>
              <a:gd name="T82" fmla="*/ 0 h 210"/>
              <a:gd name="T83" fmla="*/ 242 w 242"/>
              <a:gd name="T84" fmla="*/ 210 h 21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42" h="210">
                <a:moveTo>
                  <a:pt x="4" y="116"/>
                </a:moveTo>
                <a:lnTo>
                  <a:pt x="0" y="108"/>
                </a:lnTo>
                <a:lnTo>
                  <a:pt x="21" y="54"/>
                </a:lnTo>
                <a:lnTo>
                  <a:pt x="3" y="106"/>
                </a:lnTo>
                <a:lnTo>
                  <a:pt x="17" y="58"/>
                </a:lnTo>
                <a:lnTo>
                  <a:pt x="83" y="54"/>
                </a:lnTo>
                <a:lnTo>
                  <a:pt x="120" y="0"/>
                </a:lnTo>
                <a:lnTo>
                  <a:pt x="195" y="0"/>
                </a:lnTo>
                <a:lnTo>
                  <a:pt x="156" y="47"/>
                </a:lnTo>
                <a:lnTo>
                  <a:pt x="187" y="78"/>
                </a:lnTo>
                <a:lnTo>
                  <a:pt x="195" y="54"/>
                </a:lnTo>
                <a:lnTo>
                  <a:pt x="210" y="40"/>
                </a:lnTo>
                <a:lnTo>
                  <a:pt x="203" y="86"/>
                </a:lnTo>
                <a:lnTo>
                  <a:pt x="242" y="124"/>
                </a:lnTo>
                <a:lnTo>
                  <a:pt x="219" y="132"/>
                </a:lnTo>
                <a:lnTo>
                  <a:pt x="219" y="148"/>
                </a:lnTo>
                <a:lnTo>
                  <a:pt x="226" y="156"/>
                </a:lnTo>
                <a:lnTo>
                  <a:pt x="219" y="187"/>
                </a:lnTo>
                <a:lnTo>
                  <a:pt x="172" y="187"/>
                </a:lnTo>
                <a:lnTo>
                  <a:pt x="132" y="210"/>
                </a:lnTo>
                <a:lnTo>
                  <a:pt x="116" y="194"/>
                </a:lnTo>
                <a:lnTo>
                  <a:pt x="100" y="171"/>
                </a:lnTo>
                <a:lnTo>
                  <a:pt x="77" y="187"/>
                </a:lnTo>
                <a:lnTo>
                  <a:pt x="46" y="163"/>
                </a:lnTo>
                <a:lnTo>
                  <a:pt x="38" y="140"/>
                </a:lnTo>
                <a:lnTo>
                  <a:pt x="23" y="132"/>
                </a:lnTo>
                <a:lnTo>
                  <a:pt x="7" y="117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16" name="Freeform 214"/>
          <p:cNvSpPr>
            <a:spLocks/>
          </p:cNvSpPr>
          <p:nvPr/>
        </p:nvSpPr>
        <p:spPr bwMode="auto">
          <a:xfrm>
            <a:off x="3732213" y="4392612"/>
            <a:ext cx="363537" cy="533400"/>
          </a:xfrm>
          <a:custGeom>
            <a:avLst/>
            <a:gdLst>
              <a:gd name="T0" fmla="*/ 2147483647 w 215"/>
              <a:gd name="T1" fmla="*/ 2147483647 h 345"/>
              <a:gd name="T2" fmla="*/ 2147483647 w 215"/>
              <a:gd name="T3" fmla="*/ 2147483647 h 345"/>
              <a:gd name="T4" fmla="*/ 2147483647 w 215"/>
              <a:gd name="T5" fmla="*/ 2147483647 h 345"/>
              <a:gd name="T6" fmla="*/ 2147483647 w 215"/>
              <a:gd name="T7" fmla="*/ 2147483647 h 345"/>
              <a:gd name="T8" fmla="*/ 2147483647 w 215"/>
              <a:gd name="T9" fmla="*/ 2147483647 h 345"/>
              <a:gd name="T10" fmla="*/ 2147483647 w 215"/>
              <a:gd name="T11" fmla="*/ 2147483647 h 345"/>
              <a:gd name="T12" fmla="*/ 2147483647 w 215"/>
              <a:gd name="T13" fmla="*/ 2147483647 h 345"/>
              <a:gd name="T14" fmla="*/ 2147483647 w 215"/>
              <a:gd name="T15" fmla="*/ 2147483647 h 345"/>
              <a:gd name="T16" fmla="*/ 2147483647 w 215"/>
              <a:gd name="T17" fmla="*/ 2147483647 h 345"/>
              <a:gd name="T18" fmla="*/ 2147483647 w 215"/>
              <a:gd name="T19" fmla="*/ 2147483647 h 345"/>
              <a:gd name="T20" fmla="*/ 2147483647 w 215"/>
              <a:gd name="T21" fmla="*/ 2147483647 h 345"/>
              <a:gd name="T22" fmla="*/ 2147483647 w 215"/>
              <a:gd name="T23" fmla="*/ 2147483647 h 345"/>
              <a:gd name="T24" fmla="*/ 2147483647 w 215"/>
              <a:gd name="T25" fmla="*/ 2147483647 h 345"/>
              <a:gd name="T26" fmla="*/ 2147483647 w 215"/>
              <a:gd name="T27" fmla="*/ 2147483647 h 345"/>
              <a:gd name="T28" fmla="*/ 0 w 215"/>
              <a:gd name="T29" fmla="*/ 2147483647 h 345"/>
              <a:gd name="T30" fmla="*/ 2147483647 w 215"/>
              <a:gd name="T31" fmla="*/ 2147483647 h 345"/>
              <a:gd name="T32" fmla="*/ 2147483647 w 215"/>
              <a:gd name="T33" fmla="*/ 2147483647 h 345"/>
              <a:gd name="T34" fmla="*/ 2147483647 w 215"/>
              <a:gd name="T35" fmla="*/ 2147483647 h 345"/>
              <a:gd name="T36" fmla="*/ 2147483647 w 215"/>
              <a:gd name="T37" fmla="*/ 2147483647 h 345"/>
              <a:gd name="T38" fmla="*/ 2147483647 w 215"/>
              <a:gd name="T39" fmla="*/ 2147483647 h 345"/>
              <a:gd name="T40" fmla="*/ 2147483647 w 215"/>
              <a:gd name="T41" fmla="*/ 2147483647 h 345"/>
              <a:gd name="T42" fmla="*/ 2147483647 w 215"/>
              <a:gd name="T43" fmla="*/ 2147483647 h 345"/>
              <a:gd name="T44" fmla="*/ 2147483647 w 215"/>
              <a:gd name="T45" fmla="*/ 2147483647 h 345"/>
              <a:gd name="T46" fmla="*/ 2147483647 w 215"/>
              <a:gd name="T47" fmla="*/ 2147483647 h 345"/>
              <a:gd name="T48" fmla="*/ 2147483647 w 215"/>
              <a:gd name="T49" fmla="*/ 2147483647 h 345"/>
              <a:gd name="T50" fmla="*/ 2147483647 w 215"/>
              <a:gd name="T51" fmla="*/ 0 h 345"/>
              <a:gd name="T52" fmla="*/ 2147483647 w 215"/>
              <a:gd name="T53" fmla="*/ 2147483647 h 345"/>
              <a:gd name="T54" fmla="*/ 2147483647 w 215"/>
              <a:gd name="T55" fmla="*/ 2147483647 h 345"/>
              <a:gd name="T56" fmla="*/ 2147483647 w 215"/>
              <a:gd name="T57" fmla="*/ 2147483647 h 345"/>
              <a:gd name="T58" fmla="*/ 2147483647 w 215"/>
              <a:gd name="T59" fmla="*/ 2147483647 h 345"/>
              <a:gd name="T60" fmla="*/ 2147483647 w 215"/>
              <a:gd name="T61" fmla="*/ 2147483647 h 345"/>
              <a:gd name="T62" fmla="*/ 2147483647 w 215"/>
              <a:gd name="T63" fmla="*/ 2147483647 h 345"/>
              <a:gd name="T64" fmla="*/ 2147483647 w 215"/>
              <a:gd name="T65" fmla="*/ 2147483647 h 345"/>
              <a:gd name="T66" fmla="*/ 2147483647 w 215"/>
              <a:gd name="T67" fmla="*/ 2147483647 h 345"/>
              <a:gd name="T68" fmla="*/ 2147483647 w 215"/>
              <a:gd name="T69" fmla="*/ 2147483647 h 34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15"/>
              <a:gd name="T106" fmla="*/ 0 h 345"/>
              <a:gd name="T107" fmla="*/ 215 w 215"/>
              <a:gd name="T108" fmla="*/ 345 h 34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15" h="345">
                <a:moveTo>
                  <a:pt x="214" y="136"/>
                </a:moveTo>
                <a:lnTo>
                  <a:pt x="214" y="144"/>
                </a:lnTo>
                <a:lnTo>
                  <a:pt x="207" y="168"/>
                </a:lnTo>
                <a:lnTo>
                  <a:pt x="214" y="192"/>
                </a:lnTo>
                <a:lnTo>
                  <a:pt x="162" y="216"/>
                </a:lnTo>
                <a:lnTo>
                  <a:pt x="162" y="248"/>
                </a:lnTo>
                <a:lnTo>
                  <a:pt x="177" y="280"/>
                </a:lnTo>
                <a:lnTo>
                  <a:pt x="162" y="296"/>
                </a:lnTo>
                <a:lnTo>
                  <a:pt x="162" y="312"/>
                </a:lnTo>
                <a:lnTo>
                  <a:pt x="103" y="344"/>
                </a:lnTo>
                <a:lnTo>
                  <a:pt x="81" y="336"/>
                </a:lnTo>
                <a:lnTo>
                  <a:pt x="81" y="312"/>
                </a:lnTo>
                <a:lnTo>
                  <a:pt x="103" y="312"/>
                </a:lnTo>
                <a:lnTo>
                  <a:pt x="37" y="264"/>
                </a:lnTo>
                <a:lnTo>
                  <a:pt x="0" y="272"/>
                </a:lnTo>
                <a:lnTo>
                  <a:pt x="22" y="240"/>
                </a:lnTo>
                <a:lnTo>
                  <a:pt x="15" y="200"/>
                </a:lnTo>
                <a:lnTo>
                  <a:pt x="7" y="192"/>
                </a:lnTo>
                <a:lnTo>
                  <a:pt x="15" y="160"/>
                </a:lnTo>
                <a:lnTo>
                  <a:pt x="37" y="152"/>
                </a:lnTo>
                <a:lnTo>
                  <a:pt x="37" y="128"/>
                </a:lnTo>
                <a:lnTo>
                  <a:pt x="66" y="120"/>
                </a:lnTo>
                <a:lnTo>
                  <a:pt x="66" y="88"/>
                </a:lnTo>
                <a:lnTo>
                  <a:pt x="44" y="64"/>
                </a:lnTo>
                <a:lnTo>
                  <a:pt x="44" y="24"/>
                </a:lnTo>
                <a:lnTo>
                  <a:pt x="74" y="0"/>
                </a:lnTo>
                <a:lnTo>
                  <a:pt x="81" y="8"/>
                </a:lnTo>
                <a:lnTo>
                  <a:pt x="81" y="40"/>
                </a:lnTo>
                <a:lnTo>
                  <a:pt x="125" y="56"/>
                </a:lnTo>
                <a:lnTo>
                  <a:pt x="140" y="40"/>
                </a:lnTo>
                <a:lnTo>
                  <a:pt x="162" y="56"/>
                </a:lnTo>
                <a:lnTo>
                  <a:pt x="199" y="24"/>
                </a:lnTo>
                <a:lnTo>
                  <a:pt x="199" y="32"/>
                </a:lnTo>
                <a:lnTo>
                  <a:pt x="207" y="88"/>
                </a:lnTo>
                <a:lnTo>
                  <a:pt x="214" y="136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pPr>
              <a:defRPr/>
            </a:pPr>
            <a:endParaRPr lang="ru-RU"/>
          </a:p>
        </p:txBody>
      </p:sp>
      <p:sp>
        <p:nvSpPr>
          <p:cNvPr id="21519" name="Freeform 215"/>
          <p:cNvSpPr>
            <a:spLocks/>
          </p:cNvSpPr>
          <p:nvPr/>
        </p:nvSpPr>
        <p:spPr bwMode="auto">
          <a:xfrm>
            <a:off x="2832100" y="3246437"/>
            <a:ext cx="1101725" cy="652463"/>
          </a:xfrm>
          <a:custGeom>
            <a:avLst/>
            <a:gdLst>
              <a:gd name="T0" fmla="*/ 2147483647 w 693"/>
              <a:gd name="T1" fmla="*/ 2147483647 h 412"/>
              <a:gd name="T2" fmla="*/ 2147483647 w 693"/>
              <a:gd name="T3" fmla="*/ 2147483647 h 412"/>
              <a:gd name="T4" fmla="*/ 2147483647 w 693"/>
              <a:gd name="T5" fmla="*/ 2147483647 h 412"/>
              <a:gd name="T6" fmla="*/ 2147483647 w 693"/>
              <a:gd name="T7" fmla="*/ 2147483647 h 412"/>
              <a:gd name="T8" fmla="*/ 2147483647 w 693"/>
              <a:gd name="T9" fmla="*/ 2147483647 h 412"/>
              <a:gd name="T10" fmla="*/ 2147483647 w 693"/>
              <a:gd name="T11" fmla="*/ 2147483647 h 412"/>
              <a:gd name="T12" fmla="*/ 2147483647 w 693"/>
              <a:gd name="T13" fmla="*/ 2147483647 h 412"/>
              <a:gd name="T14" fmla="*/ 2147483647 w 693"/>
              <a:gd name="T15" fmla="*/ 2147483647 h 412"/>
              <a:gd name="T16" fmla="*/ 2147483647 w 693"/>
              <a:gd name="T17" fmla="*/ 2147483647 h 412"/>
              <a:gd name="T18" fmla="*/ 2147483647 w 693"/>
              <a:gd name="T19" fmla="*/ 2147483647 h 412"/>
              <a:gd name="T20" fmla="*/ 2147483647 w 693"/>
              <a:gd name="T21" fmla="*/ 2147483647 h 412"/>
              <a:gd name="T22" fmla="*/ 2147483647 w 693"/>
              <a:gd name="T23" fmla="*/ 2147483647 h 412"/>
              <a:gd name="T24" fmla="*/ 2147483647 w 693"/>
              <a:gd name="T25" fmla="*/ 2147483647 h 412"/>
              <a:gd name="T26" fmla="*/ 2147483647 w 693"/>
              <a:gd name="T27" fmla="*/ 2147483647 h 412"/>
              <a:gd name="T28" fmla="*/ 2147483647 w 693"/>
              <a:gd name="T29" fmla="*/ 2147483647 h 412"/>
              <a:gd name="T30" fmla="*/ 2147483647 w 693"/>
              <a:gd name="T31" fmla="*/ 2147483647 h 412"/>
              <a:gd name="T32" fmla="*/ 2147483647 w 693"/>
              <a:gd name="T33" fmla="*/ 2147483647 h 412"/>
              <a:gd name="T34" fmla="*/ 2147483647 w 693"/>
              <a:gd name="T35" fmla="*/ 2147483647 h 412"/>
              <a:gd name="T36" fmla="*/ 2147483647 w 693"/>
              <a:gd name="T37" fmla="*/ 2147483647 h 412"/>
              <a:gd name="T38" fmla="*/ 2147483647 w 693"/>
              <a:gd name="T39" fmla="*/ 2147483647 h 412"/>
              <a:gd name="T40" fmla="*/ 2147483647 w 693"/>
              <a:gd name="T41" fmla="*/ 2147483647 h 412"/>
              <a:gd name="T42" fmla="*/ 2147483647 w 693"/>
              <a:gd name="T43" fmla="*/ 2147483647 h 412"/>
              <a:gd name="T44" fmla="*/ 2147483647 w 693"/>
              <a:gd name="T45" fmla="*/ 2147483647 h 412"/>
              <a:gd name="T46" fmla="*/ 2147483647 w 693"/>
              <a:gd name="T47" fmla="*/ 2147483647 h 412"/>
              <a:gd name="T48" fmla="*/ 2147483647 w 693"/>
              <a:gd name="T49" fmla="*/ 2147483647 h 412"/>
              <a:gd name="T50" fmla="*/ 2147483647 w 693"/>
              <a:gd name="T51" fmla="*/ 2147483647 h 412"/>
              <a:gd name="T52" fmla="*/ 2147483647 w 693"/>
              <a:gd name="T53" fmla="*/ 2147483647 h 412"/>
              <a:gd name="T54" fmla="*/ 2147483647 w 693"/>
              <a:gd name="T55" fmla="*/ 2147483647 h 412"/>
              <a:gd name="T56" fmla="*/ 0 w 693"/>
              <a:gd name="T57" fmla="*/ 2147483647 h 412"/>
              <a:gd name="T58" fmla="*/ 2147483647 w 693"/>
              <a:gd name="T59" fmla="*/ 2147483647 h 412"/>
              <a:gd name="T60" fmla="*/ 2147483647 w 693"/>
              <a:gd name="T61" fmla="*/ 2147483647 h 412"/>
              <a:gd name="T62" fmla="*/ 2147483647 w 693"/>
              <a:gd name="T63" fmla="*/ 2147483647 h 412"/>
              <a:gd name="T64" fmla="*/ 2147483647 w 693"/>
              <a:gd name="T65" fmla="*/ 2147483647 h 412"/>
              <a:gd name="T66" fmla="*/ 2147483647 w 693"/>
              <a:gd name="T67" fmla="*/ 2147483647 h 412"/>
              <a:gd name="T68" fmla="*/ 2147483647 w 693"/>
              <a:gd name="T69" fmla="*/ 2147483647 h 412"/>
              <a:gd name="T70" fmla="*/ 2147483647 w 693"/>
              <a:gd name="T71" fmla="*/ 2147483647 h 412"/>
              <a:gd name="T72" fmla="*/ 2147483647 w 693"/>
              <a:gd name="T73" fmla="*/ 2147483647 h 412"/>
              <a:gd name="T74" fmla="*/ 2147483647 w 693"/>
              <a:gd name="T75" fmla="*/ 2147483647 h 412"/>
              <a:gd name="T76" fmla="*/ 2147483647 w 693"/>
              <a:gd name="T77" fmla="*/ 2147483647 h 412"/>
              <a:gd name="T78" fmla="*/ 2147483647 w 693"/>
              <a:gd name="T79" fmla="*/ 2147483647 h 412"/>
              <a:gd name="T80" fmla="*/ 2147483647 w 693"/>
              <a:gd name="T81" fmla="*/ 2147483647 h 412"/>
              <a:gd name="T82" fmla="*/ 2147483647 w 693"/>
              <a:gd name="T83" fmla="*/ 2147483647 h 412"/>
              <a:gd name="T84" fmla="*/ 2147483647 w 693"/>
              <a:gd name="T85" fmla="*/ 2147483647 h 412"/>
              <a:gd name="T86" fmla="*/ 2147483647 w 693"/>
              <a:gd name="T87" fmla="*/ 2147483647 h 412"/>
              <a:gd name="T88" fmla="*/ 2147483647 w 693"/>
              <a:gd name="T89" fmla="*/ 2147483647 h 412"/>
              <a:gd name="T90" fmla="*/ 2147483647 w 693"/>
              <a:gd name="T91" fmla="*/ 2147483647 h 412"/>
              <a:gd name="T92" fmla="*/ 2147483647 w 693"/>
              <a:gd name="T93" fmla="*/ 2147483647 h 412"/>
              <a:gd name="T94" fmla="*/ 2147483647 w 693"/>
              <a:gd name="T95" fmla="*/ 2147483647 h 412"/>
              <a:gd name="T96" fmla="*/ 2147483647 w 693"/>
              <a:gd name="T97" fmla="*/ 2147483647 h 412"/>
              <a:gd name="T98" fmla="*/ 2147483647 w 693"/>
              <a:gd name="T99" fmla="*/ 2147483647 h 412"/>
              <a:gd name="T100" fmla="*/ 2147483647 w 693"/>
              <a:gd name="T101" fmla="*/ 0 h 412"/>
              <a:gd name="T102" fmla="*/ 2147483647 w 693"/>
              <a:gd name="T103" fmla="*/ 2147483647 h 412"/>
              <a:gd name="T104" fmla="*/ 2147483647 w 693"/>
              <a:gd name="T105" fmla="*/ 2147483647 h 412"/>
              <a:gd name="T106" fmla="*/ 2147483647 w 693"/>
              <a:gd name="T107" fmla="*/ 2147483647 h 412"/>
              <a:gd name="T108" fmla="*/ 2147483647 w 693"/>
              <a:gd name="T109" fmla="*/ 2147483647 h 412"/>
              <a:gd name="T110" fmla="*/ 2147483647 w 693"/>
              <a:gd name="T111" fmla="*/ 2147483647 h 412"/>
              <a:gd name="T112" fmla="*/ 2147483647 w 693"/>
              <a:gd name="T113" fmla="*/ 2147483647 h 412"/>
              <a:gd name="T114" fmla="*/ 2147483647 w 693"/>
              <a:gd name="T115" fmla="*/ 2147483647 h 412"/>
              <a:gd name="T116" fmla="*/ 2147483647 w 693"/>
              <a:gd name="T117" fmla="*/ 2147483647 h 41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93" h="412">
                <a:moveTo>
                  <a:pt x="685" y="62"/>
                </a:moveTo>
                <a:lnTo>
                  <a:pt x="685" y="93"/>
                </a:lnTo>
                <a:lnTo>
                  <a:pt x="693" y="117"/>
                </a:lnTo>
                <a:lnTo>
                  <a:pt x="637" y="155"/>
                </a:lnTo>
                <a:lnTo>
                  <a:pt x="598" y="163"/>
                </a:lnTo>
                <a:lnTo>
                  <a:pt x="551" y="194"/>
                </a:lnTo>
                <a:lnTo>
                  <a:pt x="535" y="202"/>
                </a:lnTo>
                <a:lnTo>
                  <a:pt x="523" y="211"/>
                </a:lnTo>
                <a:lnTo>
                  <a:pt x="504" y="225"/>
                </a:lnTo>
                <a:lnTo>
                  <a:pt x="488" y="225"/>
                </a:lnTo>
                <a:lnTo>
                  <a:pt x="465" y="218"/>
                </a:lnTo>
                <a:lnTo>
                  <a:pt x="441" y="241"/>
                </a:lnTo>
                <a:lnTo>
                  <a:pt x="441" y="272"/>
                </a:lnTo>
                <a:lnTo>
                  <a:pt x="409" y="295"/>
                </a:lnTo>
                <a:lnTo>
                  <a:pt x="386" y="381"/>
                </a:lnTo>
                <a:lnTo>
                  <a:pt x="378" y="389"/>
                </a:lnTo>
                <a:lnTo>
                  <a:pt x="346" y="412"/>
                </a:lnTo>
                <a:lnTo>
                  <a:pt x="284" y="381"/>
                </a:lnTo>
                <a:lnTo>
                  <a:pt x="221" y="381"/>
                </a:lnTo>
                <a:lnTo>
                  <a:pt x="174" y="365"/>
                </a:lnTo>
                <a:lnTo>
                  <a:pt x="165" y="342"/>
                </a:lnTo>
                <a:lnTo>
                  <a:pt x="118" y="342"/>
                </a:lnTo>
                <a:lnTo>
                  <a:pt x="126" y="381"/>
                </a:lnTo>
                <a:lnTo>
                  <a:pt x="95" y="381"/>
                </a:lnTo>
                <a:lnTo>
                  <a:pt x="79" y="373"/>
                </a:lnTo>
                <a:lnTo>
                  <a:pt x="39" y="373"/>
                </a:lnTo>
                <a:lnTo>
                  <a:pt x="23" y="389"/>
                </a:lnTo>
                <a:lnTo>
                  <a:pt x="7" y="389"/>
                </a:lnTo>
                <a:lnTo>
                  <a:pt x="0" y="334"/>
                </a:lnTo>
                <a:lnTo>
                  <a:pt x="32" y="288"/>
                </a:lnTo>
                <a:lnTo>
                  <a:pt x="47" y="272"/>
                </a:lnTo>
                <a:lnTo>
                  <a:pt x="86" y="272"/>
                </a:lnTo>
                <a:lnTo>
                  <a:pt x="79" y="241"/>
                </a:lnTo>
                <a:lnTo>
                  <a:pt x="142" y="202"/>
                </a:lnTo>
                <a:lnTo>
                  <a:pt x="110" y="187"/>
                </a:lnTo>
                <a:lnTo>
                  <a:pt x="86" y="202"/>
                </a:lnTo>
                <a:lnTo>
                  <a:pt x="63" y="179"/>
                </a:lnTo>
                <a:lnTo>
                  <a:pt x="86" y="155"/>
                </a:lnTo>
                <a:lnTo>
                  <a:pt x="110" y="101"/>
                </a:lnTo>
                <a:lnTo>
                  <a:pt x="86" y="70"/>
                </a:lnTo>
                <a:lnTo>
                  <a:pt x="95" y="54"/>
                </a:lnTo>
                <a:lnTo>
                  <a:pt x="142" y="78"/>
                </a:lnTo>
                <a:lnTo>
                  <a:pt x="165" y="109"/>
                </a:lnTo>
                <a:lnTo>
                  <a:pt x="197" y="101"/>
                </a:lnTo>
                <a:lnTo>
                  <a:pt x="212" y="117"/>
                </a:lnTo>
                <a:lnTo>
                  <a:pt x="228" y="101"/>
                </a:lnTo>
                <a:lnTo>
                  <a:pt x="228" y="62"/>
                </a:lnTo>
                <a:lnTo>
                  <a:pt x="212" y="47"/>
                </a:lnTo>
                <a:lnTo>
                  <a:pt x="244" y="16"/>
                </a:lnTo>
                <a:lnTo>
                  <a:pt x="323" y="8"/>
                </a:lnTo>
                <a:lnTo>
                  <a:pt x="330" y="0"/>
                </a:lnTo>
                <a:lnTo>
                  <a:pt x="354" y="8"/>
                </a:lnTo>
                <a:lnTo>
                  <a:pt x="449" y="62"/>
                </a:lnTo>
                <a:lnTo>
                  <a:pt x="544" y="101"/>
                </a:lnTo>
                <a:lnTo>
                  <a:pt x="591" y="101"/>
                </a:lnTo>
                <a:lnTo>
                  <a:pt x="607" y="86"/>
                </a:lnTo>
                <a:lnTo>
                  <a:pt x="637" y="86"/>
                </a:lnTo>
                <a:lnTo>
                  <a:pt x="653" y="70"/>
                </a:lnTo>
                <a:lnTo>
                  <a:pt x="685" y="62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18" name="Freeform 216"/>
          <p:cNvSpPr>
            <a:spLocks/>
          </p:cNvSpPr>
          <p:nvPr/>
        </p:nvSpPr>
        <p:spPr bwMode="auto">
          <a:xfrm>
            <a:off x="3255963" y="4429125"/>
            <a:ext cx="377825" cy="273050"/>
          </a:xfrm>
          <a:custGeom>
            <a:avLst/>
            <a:gdLst/>
            <a:ahLst/>
            <a:cxnLst>
              <a:cxn ang="0">
                <a:pos x="215" y="120"/>
              </a:cxn>
              <a:cxn ang="0">
                <a:pos x="192" y="112"/>
              </a:cxn>
              <a:cxn ang="0">
                <a:pos x="185" y="88"/>
              </a:cxn>
              <a:cxn ang="0">
                <a:pos x="155" y="88"/>
              </a:cxn>
              <a:cxn ang="0">
                <a:pos x="141" y="56"/>
              </a:cxn>
              <a:cxn ang="0">
                <a:pos x="141" y="24"/>
              </a:cxn>
              <a:cxn ang="0">
                <a:pos x="126" y="16"/>
              </a:cxn>
              <a:cxn ang="0">
                <a:pos x="96" y="24"/>
              </a:cxn>
              <a:cxn ang="0">
                <a:pos x="67" y="0"/>
              </a:cxn>
              <a:cxn ang="0">
                <a:pos x="52" y="0"/>
              </a:cxn>
              <a:cxn ang="0">
                <a:pos x="30" y="16"/>
              </a:cxn>
              <a:cxn ang="0">
                <a:pos x="22" y="56"/>
              </a:cxn>
              <a:cxn ang="0">
                <a:pos x="0" y="80"/>
              </a:cxn>
              <a:cxn ang="0">
                <a:pos x="7" y="112"/>
              </a:cxn>
              <a:cxn ang="0">
                <a:pos x="22" y="120"/>
              </a:cxn>
              <a:cxn ang="0">
                <a:pos x="22" y="152"/>
              </a:cxn>
              <a:cxn ang="0">
                <a:pos x="59" y="152"/>
              </a:cxn>
              <a:cxn ang="0">
                <a:pos x="81" y="176"/>
              </a:cxn>
              <a:cxn ang="0">
                <a:pos x="104" y="152"/>
              </a:cxn>
              <a:cxn ang="0">
                <a:pos x="185" y="160"/>
              </a:cxn>
              <a:cxn ang="0">
                <a:pos x="222" y="144"/>
              </a:cxn>
              <a:cxn ang="0">
                <a:pos x="215" y="120"/>
              </a:cxn>
            </a:cxnLst>
            <a:rect l="0" t="0" r="r" b="b"/>
            <a:pathLst>
              <a:path w="223" h="177">
                <a:moveTo>
                  <a:pt x="215" y="120"/>
                </a:moveTo>
                <a:lnTo>
                  <a:pt x="192" y="112"/>
                </a:lnTo>
                <a:lnTo>
                  <a:pt x="185" y="88"/>
                </a:lnTo>
                <a:lnTo>
                  <a:pt x="155" y="88"/>
                </a:lnTo>
                <a:lnTo>
                  <a:pt x="141" y="56"/>
                </a:lnTo>
                <a:lnTo>
                  <a:pt x="141" y="24"/>
                </a:lnTo>
                <a:lnTo>
                  <a:pt x="126" y="16"/>
                </a:lnTo>
                <a:lnTo>
                  <a:pt x="96" y="24"/>
                </a:lnTo>
                <a:lnTo>
                  <a:pt x="67" y="0"/>
                </a:lnTo>
                <a:lnTo>
                  <a:pt x="52" y="0"/>
                </a:lnTo>
                <a:lnTo>
                  <a:pt x="30" y="16"/>
                </a:lnTo>
                <a:lnTo>
                  <a:pt x="22" y="56"/>
                </a:lnTo>
                <a:lnTo>
                  <a:pt x="0" y="80"/>
                </a:lnTo>
                <a:lnTo>
                  <a:pt x="7" y="112"/>
                </a:lnTo>
                <a:lnTo>
                  <a:pt x="22" y="120"/>
                </a:lnTo>
                <a:lnTo>
                  <a:pt x="22" y="152"/>
                </a:lnTo>
                <a:lnTo>
                  <a:pt x="59" y="152"/>
                </a:lnTo>
                <a:lnTo>
                  <a:pt x="81" y="176"/>
                </a:lnTo>
                <a:lnTo>
                  <a:pt x="104" y="152"/>
                </a:lnTo>
                <a:lnTo>
                  <a:pt x="185" y="160"/>
                </a:lnTo>
                <a:lnTo>
                  <a:pt x="222" y="144"/>
                </a:lnTo>
                <a:lnTo>
                  <a:pt x="215" y="12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flat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>
              <a:latin typeface="+mn-lt"/>
              <a:cs typeface="+mn-cs"/>
            </a:endParaRPr>
          </a:p>
        </p:txBody>
      </p:sp>
      <p:sp>
        <p:nvSpPr>
          <p:cNvPr id="21521" name="Freeform 217"/>
          <p:cNvSpPr>
            <a:spLocks/>
          </p:cNvSpPr>
          <p:nvPr/>
        </p:nvSpPr>
        <p:spPr bwMode="auto">
          <a:xfrm>
            <a:off x="2981325" y="4367212"/>
            <a:ext cx="330200" cy="409575"/>
          </a:xfrm>
          <a:custGeom>
            <a:avLst/>
            <a:gdLst>
              <a:gd name="T0" fmla="*/ 0 w 193"/>
              <a:gd name="T1" fmla="*/ 2147483647 h 265"/>
              <a:gd name="T2" fmla="*/ 0 w 193"/>
              <a:gd name="T3" fmla="*/ 2147483647 h 265"/>
              <a:gd name="T4" fmla="*/ 2147483647 w 193"/>
              <a:gd name="T5" fmla="*/ 2147483647 h 265"/>
              <a:gd name="T6" fmla="*/ 2147483647 w 193"/>
              <a:gd name="T7" fmla="*/ 2147483647 h 265"/>
              <a:gd name="T8" fmla="*/ 2147483647 w 193"/>
              <a:gd name="T9" fmla="*/ 2147483647 h 265"/>
              <a:gd name="T10" fmla="*/ 2147483647 w 193"/>
              <a:gd name="T11" fmla="*/ 2147483647 h 265"/>
              <a:gd name="T12" fmla="*/ 2147483647 w 193"/>
              <a:gd name="T13" fmla="*/ 2147483647 h 265"/>
              <a:gd name="T14" fmla="*/ 2147483647 w 193"/>
              <a:gd name="T15" fmla="*/ 2147483647 h 265"/>
              <a:gd name="T16" fmla="*/ 2147483647 w 193"/>
              <a:gd name="T17" fmla="*/ 2147483647 h 265"/>
              <a:gd name="T18" fmla="*/ 2147483647 w 193"/>
              <a:gd name="T19" fmla="*/ 2147483647 h 265"/>
              <a:gd name="T20" fmla="*/ 2147483647 w 193"/>
              <a:gd name="T21" fmla="*/ 2147483647 h 265"/>
              <a:gd name="T22" fmla="*/ 2147483647 w 193"/>
              <a:gd name="T23" fmla="*/ 2147483647 h 265"/>
              <a:gd name="T24" fmla="*/ 2147483647 w 193"/>
              <a:gd name="T25" fmla="*/ 2147483647 h 265"/>
              <a:gd name="T26" fmla="*/ 2147483647 w 193"/>
              <a:gd name="T27" fmla="*/ 2147483647 h 265"/>
              <a:gd name="T28" fmla="*/ 2147483647 w 193"/>
              <a:gd name="T29" fmla="*/ 0 h 265"/>
              <a:gd name="T30" fmla="*/ 2147483647 w 193"/>
              <a:gd name="T31" fmla="*/ 2147483647 h 265"/>
              <a:gd name="T32" fmla="*/ 2147483647 w 193"/>
              <a:gd name="T33" fmla="*/ 2147483647 h 265"/>
              <a:gd name="T34" fmla="*/ 2147483647 w 193"/>
              <a:gd name="T35" fmla="*/ 2147483647 h 265"/>
              <a:gd name="T36" fmla="*/ 2147483647 w 193"/>
              <a:gd name="T37" fmla="*/ 2147483647 h 265"/>
              <a:gd name="T38" fmla="*/ 2147483647 w 193"/>
              <a:gd name="T39" fmla="*/ 2147483647 h 265"/>
              <a:gd name="T40" fmla="*/ 2147483647 w 193"/>
              <a:gd name="T41" fmla="*/ 2147483647 h 265"/>
              <a:gd name="T42" fmla="*/ 2147483647 w 193"/>
              <a:gd name="T43" fmla="*/ 2147483647 h 265"/>
              <a:gd name="T44" fmla="*/ 2147483647 w 193"/>
              <a:gd name="T45" fmla="*/ 2147483647 h 265"/>
              <a:gd name="T46" fmla="*/ 2147483647 w 193"/>
              <a:gd name="T47" fmla="*/ 2147483647 h 265"/>
              <a:gd name="T48" fmla="*/ 2147483647 w 193"/>
              <a:gd name="T49" fmla="*/ 2147483647 h 265"/>
              <a:gd name="T50" fmla="*/ 2147483647 w 193"/>
              <a:gd name="T51" fmla="*/ 2147483647 h 265"/>
              <a:gd name="T52" fmla="*/ 2147483647 w 193"/>
              <a:gd name="T53" fmla="*/ 2147483647 h 265"/>
              <a:gd name="T54" fmla="*/ 2147483647 w 193"/>
              <a:gd name="T55" fmla="*/ 2147483647 h 265"/>
              <a:gd name="T56" fmla="*/ 2147483647 w 193"/>
              <a:gd name="T57" fmla="*/ 2147483647 h 265"/>
              <a:gd name="T58" fmla="*/ 2147483647 w 193"/>
              <a:gd name="T59" fmla="*/ 2147483647 h 265"/>
              <a:gd name="T60" fmla="*/ 2147483647 w 193"/>
              <a:gd name="T61" fmla="*/ 2147483647 h 265"/>
              <a:gd name="T62" fmla="*/ 2147483647 w 193"/>
              <a:gd name="T63" fmla="*/ 2147483647 h 265"/>
              <a:gd name="T64" fmla="*/ 0 w 193"/>
              <a:gd name="T65" fmla="*/ 2147483647 h 26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3" h="265">
                <a:moveTo>
                  <a:pt x="0" y="232"/>
                </a:moveTo>
                <a:lnTo>
                  <a:pt x="0" y="200"/>
                </a:lnTo>
                <a:lnTo>
                  <a:pt x="37" y="136"/>
                </a:lnTo>
                <a:lnTo>
                  <a:pt x="66" y="136"/>
                </a:lnTo>
                <a:lnTo>
                  <a:pt x="89" y="104"/>
                </a:lnTo>
                <a:lnTo>
                  <a:pt x="22" y="96"/>
                </a:lnTo>
                <a:lnTo>
                  <a:pt x="15" y="72"/>
                </a:lnTo>
                <a:lnTo>
                  <a:pt x="7" y="48"/>
                </a:lnTo>
                <a:lnTo>
                  <a:pt x="22" y="32"/>
                </a:lnTo>
                <a:lnTo>
                  <a:pt x="52" y="48"/>
                </a:lnTo>
                <a:lnTo>
                  <a:pt x="37" y="64"/>
                </a:lnTo>
                <a:lnTo>
                  <a:pt x="66" y="64"/>
                </a:lnTo>
                <a:lnTo>
                  <a:pt x="103" y="56"/>
                </a:lnTo>
                <a:lnTo>
                  <a:pt x="103" y="16"/>
                </a:lnTo>
                <a:lnTo>
                  <a:pt x="111" y="0"/>
                </a:lnTo>
                <a:lnTo>
                  <a:pt x="140" y="32"/>
                </a:lnTo>
                <a:lnTo>
                  <a:pt x="170" y="32"/>
                </a:lnTo>
                <a:lnTo>
                  <a:pt x="192" y="56"/>
                </a:lnTo>
                <a:lnTo>
                  <a:pt x="185" y="96"/>
                </a:lnTo>
                <a:lnTo>
                  <a:pt x="163" y="120"/>
                </a:lnTo>
                <a:lnTo>
                  <a:pt x="170" y="152"/>
                </a:lnTo>
                <a:lnTo>
                  <a:pt x="185" y="160"/>
                </a:lnTo>
                <a:lnTo>
                  <a:pt x="185" y="192"/>
                </a:lnTo>
                <a:lnTo>
                  <a:pt x="140" y="192"/>
                </a:lnTo>
                <a:lnTo>
                  <a:pt x="111" y="168"/>
                </a:lnTo>
                <a:lnTo>
                  <a:pt x="96" y="208"/>
                </a:lnTo>
                <a:lnTo>
                  <a:pt x="111" y="256"/>
                </a:lnTo>
                <a:lnTo>
                  <a:pt x="59" y="240"/>
                </a:lnTo>
                <a:lnTo>
                  <a:pt x="59" y="264"/>
                </a:lnTo>
                <a:lnTo>
                  <a:pt x="22" y="264"/>
                </a:lnTo>
                <a:lnTo>
                  <a:pt x="37" y="248"/>
                </a:lnTo>
                <a:lnTo>
                  <a:pt x="22" y="232"/>
                </a:lnTo>
                <a:lnTo>
                  <a:pt x="0" y="232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21522" name="Freeform 218"/>
          <p:cNvSpPr>
            <a:spLocks/>
          </p:cNvSpPr>
          <p:nvPr/>
        </p:nvSpPr>
        <p:spPr bwMode="auto">
          <a:xfrm>
            <a:off x="2770188" y="4230687"/>
            <a:ext cx="387350" cy="546100"/>
          </a:xfrm>
          <a:custGeom>
            <a:avLst/>
            <a:gdLst>
              <a:gd name="T0" fmla="*/ 2147483647 w 230"/>
              <a:gd name="T1" fmla="*/ 2147483647 h 353"/>
              <a:gd name="T2" fmla="*/ 2147483647 w 230"/>
              <a:gd name="T3" fmla="*/ 2147483647 h 353"/>
              <a:gd name="T4" fmla="*/ 2147483647 w 230"/>
              <a:gd name="T5" fmla="*/ 2147483647 h 353"/>
              <a:gd name="T6" fmla="*/ 2147483647 w 230"/>
              <a:gd name="T7" fmla="*/ 2147483647 h 353"/>
              <a:gd name="T8" fmla="*/ 2147483647 w 230"/>
              <a:gd name="T9" fmla="*/ 2147483647 h 353"/>
              <a:gd name="T10" fmla="*/ 2147483647 w 230"/>
              <a:gd name="T11" fmla="*/ 2147483647 h 353"/>
              <a:gd name="T12" fmla="*/ 2147483647 w 230"/>
              <a:gd name="T13" fmla="*/ 2147483647 h 353"/>
              <a:gd name="T14" fmla="*/ 2147483647 w 230"/>
              <a:gd name="T15" fmla="*/ 2147483647 h 353"/>
              <a:gd name="T16" fmla="*/ 2147483647 w 230"/>
              <a:gd name="T17" fmla="*/ 2147483647 h 353"/>
              <a:gd name="T18" fmla="*/ 2147483647 w 230"/>
              <a:gd name="T19" fmla="*/ 2147483647 h 353"/>
              <a:gd name="T20" fmla="*/ 2147483647 w 230"/>
              <a:gd name="T21" fmla="*/ 2147483647 h 353"/>
              <a:gd name="T22" fmla="*/ 2147483647 w 230"/>
              <a:gd name="T23" fmla="*/ 2147483647 h 353"/>
              <a:gd name="T24" fmla="*/ 2147483647 w 230"/>
              <a:gd name="T25" fmla="*/ 2147483647 h 353"/>
              <a:gd name="T26" fmla="*/ 2147483647 w 230"/>
              <a:gd name="T27" fmla="*/ 2147483647 h 353"/>
              <a:gd name="T28" fmla="*/ 0 w 230"/>
              <a:gd name="T29" fmla="*/ 2147483647 h 353"/>
              <a:gd name="T30" fmla="*/ 0 w 230"/>
              <a:gd name="T31" fmla="*/ 2147483647 h 353"/>
              <a:gd name="T32" fmla="*/ 2147483647 w 230"/>
              <a:gd name="T33" fmla="*/ 2147483647 h 353"/>
              <a:gd name="T34" fmla="*/ 2147483647 w 230"/>
              <a:gd name="T35" fmla="*/ 2147483647 h 353"/>
              <a:gd name="T36" fmla="*/ 2147483647 w 230"/>
              <a:gd name="T37" fmla="*/ 2147483647 h 353"/>
              <a:gd name="T38" fmla="*/ 2147483647 w 230"/>
              <a:gd name="T39" fmla="*/ 2147483647 h 353"/>
              <a:gd name="T40" fmla="*/ 2147483647 w 230"/>
              <a:gd name="T41" fmla="*/ 0 h 353"/>
              <a:gd name="T42" fmla="*/ 2147483647 w 230"/>
              <a:gd name="T43" fmla="*/ 0 h 353"/>
              <a:gd name="T44" fmla="*/ 2147483647 w 230"/>
              <a:gd name="T45" fmla="*/ 2147483647 h 353"/>
              <a:gd name="T46" fmla="*/ 2147483647 w 230"/>
              <a:gd name="T47" fmla="*/ 2147483647 h 353"/>
              <a:gd name="T48" fmla="*/ 2147483647 w 230"/>
              <a:gd name="T49" fmla="*/ 2147483647 h 353"/>
              <a:gd name="T50" fmla="*/ 2147483647 w 230"/>
              <a:gd name="T51" fmla="*/ 2147483647 h 353"/>
              <a:gd name="T52" fmla="*/ 2147483647 w 230"/>
              <a:gd name="T53" fmla="*/ 2147483647 h 353"/>
              <a:gd name="T54" fmla="*/ 2147483647 w 230"/>
              <a:gd name="T55" fmla="*/ 2147483647 h 353"/>
              <a:gd name="T56" fmla="*/ 2147483647 w 230"/>
              <a:gd name="T57" fmla="*/ 2147483647 h 353"/>
              <a:gd name="T58" fmla="*/ 2147483647 w 230"/>
              <a:gd name="T59" fmla="*/ 2147483647 h 353"/>
              <a:gd name="T60" fmla="*/ 2147483647 w 230"/>
              <a:gd name="T61" fmla="*/ 2147483647 h 353"/>
              <a:gd name="T62" fmla="*/ 2147483647 w 230"/>
              <a:gd name="T63" fmla="*/ 2147483647 h 353"/>
              <a:gd name="T64" fmla="*/ 2147483647 w 230"/>
              <a:gd name="T65" fmla="*/ 2147483647 h 353"/>
              <a:gd name="T66" fmla="*/ 2147483647 w 230"/>
              <a:gd name="T67" fmla="*/ 2147483647 h 353"/>
              <a:gd name="T68" fmla="*/ 2147483647 w 230"/>
              <a:gd name="T69" fmla="*/ 2147483647 h 353"/>
              <a:gd name="T70" fmla="*/ 2147483647 w 230"/>
              <a:gd name="T71" fmla="*/ 2147483647 h 353"/>
              <a:gd name="T72" fmla="*/ 2147483647 w 230"/>
              <a:gd name="T73" fmla="*/ 2147483647 h 353"/>
              <a:gd name="T74" fmla="*/ 2147483647 w 230"/>
              <a:gd name="T75" fmla="*/ 2147483647 h 353"/>
              <a:gd name="T76" fmla="*/ 2147483647 w 230"/>
              <a:gd name="T77" fmla="*/ 2147483647 h 353"/>
              <a:gd name="T78" fmla="*/ 2147483647 w 230"/>
              <a:gd name="T79" fmla="*/ 2147483647 h 353"/>
              <a:gd name="T80" fmla="*/ 2147483647 w 230"/>
              <a:gd name="T81" fmla="*/ 2147483647 h 353"/>
              <a:gd name="T82" fmla="*/ 2147483647 w 230"/>
              <a:gd name="T83" fmla="*/ 2147483647 h 353"/>
              <a:gd name="T84" fmla="*/ 2147483647 w 230"/>
              <a:gd name="T85" fmla="*/ 2147483647 h 35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30" h="353">
                <a:moveTo>
                  <a:pt x="126" y="320"/>
                </a:moveTo>
                <a:lnTo>
                  <a:pt x="118" y="320"/>
                </a:lnTo>
                <a:lnTo>
                  <a:pt x="96" y="344"/>
                </a:lnTo>
                <a:lnTo>
                  <a:pt x="81" y="352"/>
                </a:lnTo>
                <a:lnTo>
                  <a:pt x="74" y="336"/>
                </a:lnTo>
                <a:lnTo>
                  <a:pt x="59" y="328"/>
                </a:lnTo>
                <a:lnTo>
                  <a:pt x="37" y="336"/>
                </a:lnTo>
                <a:lnTo>
                  <a:pt x="30" y="320"/>
                </a:lnTo>
                <a:lnTo>
                  <a:pt x="30" y="288"/>
                </a:lnTo>
                <a:lnTo>
                  <a:pt x="44" y="272"/>
                </a:lnTo>
                <a:lnTo>
                  <a:pt x="30" y="256"/>
                </a:lnTo>
                <a:lnTo>
                  <a:pt x="15" y="272"/>
                </a:lnTo>
                <a:lnTo>
                  <a:pt x="7" y="240"/>
                </a:lnTo>
                <a:lnTo>
                  <a:pt x="15" y="208"/>
                </a:lnTo>
                <a:lnTo>
                  <a:pt x="0" y="168"/>
                </a:lnTo>
                <a:lnTo>
                  <a:pt x="0" y="104"/>
                </a:lnTo>
                <a:lnTo>
                  <a:pt x="22" y="80"/>
                </a:lnTo>
                <a:lnTo>
                  <a:pt x="15" y="56"/>
                </a:lnTo>
                <a:lnTo>
                  <a:pt x="52" y="56"/>
                </a:lnTo>
                <a:lnTo>
                  <a:pt x="59" y="24"/>
                </a:lnTo>
                <a:lnTo>
                  <a:pt x="96" y="0"/>
                </a:lnTo>
                <a:lnTo>
                  <a:pt x="103" y="0"/>
                </a:lnTo>
                <a:lnTo>
                  <a:pt x="103" y="16"/>
                </a:lnTo>
                <a:lnTo>
                  <a:pt x="118" y="24"/>
                </a:lnTo>
                <a:lnTo>
                  <a:pt x="118" y="40"/>
                </a:lnTo>
                <a:lnTo>
                  <a:pt x="148" y="40"/>
                </a:lnTo>
                <a:lnTo>
                  <a:pt x="148" y="56"/>
                </a:lnTo>
                <a:lnTo>
                  <a:pt x="170" y="64"/>
                </a:lnTo>
                <a:lnTo>
                  <a:pt x="185" y="88"/>
                </a:lnTo>
                <a:lnTo>
                  <a:pt x="229" y="104"/>
                </a:lnTo>
                <a:lnTo>
                  <a:pt x="229" y="144"/>
                </a:lnTo>
                <a:lnTo>
                  <a:pt x="192" y="152"/>
                </a:lnTo>
                <a:lnTo>
                  <a:pt x="163" y="152"/>
                </a:lnTo>
                <a:lnTo>
                  <a:pt x="177" y="136"/>
                </a:lnTo>
                <a:lnTo>
                  <a:pt x="148" y="120"/>
                </a:lnTo>
                <a:lnTo>
                  <a:pt x="133" y="136"/>
                </a:lnTo>
                <a:lnTo>
                  <a:pt x="140" y="160"/>
                </a:lnTo>
                <a:lnTo>
                  <a:pt x="148" y="184"/>
                </a:lnTo>
                <a:lnTo>
                  <a:pt x="214" y="192"/>
                </a:lnTo>
                <a:lnTo>
                  <a:pt x="192" y="224"/>
                </a:lnTo>
                <a:lnTo>
                  <a:pt x="163" y="224"/>
                </a:lnTo>
                <a:lnTo>
                  <a:pt x="126" y="288"/>
                </a:lnTo>
                <a:lnTo>
                  <a:pt x="126" y="320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21" name="Freeform 219"/>
          <p:cNvSpPr>
            <a:spLocks/>
          </p:cNvSpPr>
          <p:nvPr/>
        </p:nvSpPr>
        <p:spPr bwMode="auto">
          <a:xfrm>
            <a:off x="2497138" y="4367212"/>
            <a:ext cx="587375" cy="582613"/>
          </a:xfrm>
          <a:custGeom>
            <a:avLst/>
            <a:gdLst/>
            <a:ahLst/>
            <a:cxnLst>
              <a:cxn ang="0">
                <a:pos x="288" y="232"/>
              </a:cxn>
              <a:cxn ang="0">
                <a:pos x="310" y="232"/>
              </a:cxn>
              <a:cxn ang="0">
                <a:pos x="325" y="248"/>
              </a:cxn>
              <a:cxn ang="0">
                <a:pos x="310" y="264"/>
              </a:cxn>
              <a:cxn ang="0">
                <a:pos x="347" y="336"/>
              </a:cxn>
              <a:cxn ang="0">
                <a:pos x="318" y="376"/>
              </a:cxn>
              <a:cxn ang="0">
                <a:pos x="281" y="336"/>
              </a:cxn>
              <a:cxn ang="0">
                <a:pos x="251" y="352"/>
              </a:cxn>
              <a:cxn ang="0">
                <a:pos x="229" y="288"/>
              </a:cxn>
              <a:cxn ang="0">
                <a:pos x="192" y="288"/>
              </a:cxn>
              <a:cxn ang="0">
                <a:pos x="177" y="272"/>
              </a:cxn>
              <a:cxn ang="0">
                <a:pos x="111" y="272"/>
              </a:cxn>
              <a:cxn ang="0">
                <a:pos x="118" y="248"/>
              </a:cxn>
              <a:cxn ang="0">
                <a:pos x="81" y="208"/>
              </a:cxn>
              <a:cxn ang="0">
                <a:pos x="74" y="168"/>
              </a:cxn>
              <a:cxn ang="0">
                <a:pos x="44" y="168"/>
              </a:cxn>
              <a:cxn ang="0">
                <a:pos x="52" y="144"/>
              </a:cxn>
              <a:cxn ang="0">
                <a:pos x="15" y="136"/>
              </a:cxn>
              <a:cxn ang="0">
                <a:pos x="0" y="112"/>
              </a:cxn>
              <a:cxn ang="0">
                <a:pos x="30" y="112"/>
              </a:cxn>
              <a:cxn ang="0">
                <a:pos x="44" y="80"/>
              </a:cxn>
              <a:cxn ang="0">
                <a:pos x="81" y="72"/>
              </a:cxn>
              <a:cxn ang="0">
                <a:pos x="89" y="40"/>
              </a:cxn>
              <a:cxn ang="0">
                <a:pos x="111" y="32"/>
              </a:cxn>
              <a:cxn ang="0">
                <a:pos x="133" y="0"/>
              </a:cxn>
              <a:cxn ang="0">
                <a:pos x="162" y="16"/>
              </a:cxn>
              <a:cxn ang="0">
                <a:pos x="162" y="80"/>
              </a:cxn>
              <a:cxn ang="0">
                <a:pos x="177" y="120"/>
              </a:cxn>
              <a:cxn ang="0">
                <a:pos x="170" y="152"/>
              </a:cxn>
              <a:cxn ang="0">
                <a:pos x="177" y="184"/>
              </a:cxn>
              <a:cxn ang="0">
                <a:pos x="192" y="168"/>
              </a:cxn>
              <a:cxn ang="0">
                <a:pos x="207" y="184"/>
              </a:cxn>
              <a:cxn ang="0">
                <a:pos x="192" y="200"/>
              </a:cxn>
              <a:cxn ang="0">
                <a:pos x="192" y="232"/>
              </a:cxn>
              <a:cxn ang="0">
                <a:pos x="199" y="248"/>
              </a:cxn>
              <a:cxn ang="0">
                <a:pos x="222" y="240"/>
              </a:cxn>
              <a:cxn ang="0">
                <a:pos x="236" y="248"/>
              </a:cxn>
              <a:cxn ang="0">
                <a:pos x="244" y="264"/>
              </a:cxn>
              <a:cxn ang="0">
                <a:pos x="258" y="256"/>
              </a:cxn>
              <a:cxn ang="0">
                <a:pos x="281" y="232"/>
              </a:cxn>
              <a:cxn ang="0">
                <a:pos x="288" y="232"/>
              </a:cxn>
            </a:cxnLst>
            <a:rect l="0" t="0" r="r" b="b"/>
            <a:pathLst>
              <a:path w="348" h="377">
                <a:moveTo>
                  <a:pt x="288" y="232"/>
                </a:moveTo>
                <a:lnTo>
                  <a:pt x="310" y="232"/>
                </a:lnTo>
                <a:lnTo>
                  <a:pt x="325" y="248"/>
                </a:lnTo>
                <a:lnTo>
                  <a:pt x="310" y="264"/>
                </a:lnTo>
                <a:lnTo>
                  <a:pt x="347" y="336"/>
                </a:lnTo>
                <a:lnTo>
                  <a:pt x="318" y="376"/>
                </a:lnTo>
                <a:lnTo>
                  <a:pt x="281" y="336"/>
                </a:lnTo>
                <a:lnTo>
                  <a:pt x="251" y="352"/>
                </a:lnTo>
                <a:lnTo>
                  <a:pt x="229" y="288"/>
                </a:lnTo>
                <a:lnTo>
                  <a:pt x="192" y="288"/>
                </a:lnTo>
                <a:lnTo>
                  <a:pt x="177" y="272"/>
                </a:lnTo>
                <a:lnTo>
                  <a:pt x="111" y="272"/>
                </a:lnTo>
                <a:lnTo>
                  <a:pt x="118" y="248"/>
                </a:lnTo>
                <a:lnTo>
                  <a:pt x="81" y="208"/>
                </a:lnTo>
                <a:lnTo>
                  <a:pt x="74" y="168"/>
                </a:lnTo>
                <a:lnTo>
                  <a:pt x="44" y="168"/>
                </a:lnTo>
                <a:lnTo>
                  <a:pt x="52" y="144"/>
                </a:lnTo>
                <a:lnTo>
                  <a:pt x="15" y="136"/>
                </a:lnTo>
                <a:lnTo>
                  <a:pt x="0" y="112"/>
                </a:lnTo>
                <a:lnTo>
                  <a:pt x="30" y="112"/>
                </a:lnTo>
                <a:lnTo>
                  <a:pt x="44" y="80"/>
                </a:lnTo>
                <a:lnTo>
                  <a:pt x="81" y="72"/>
                </a:lnTo>
                <a:lnTo>
                  <a:pt x="89" y="40"/>
                </a:lnTo>
                <a:lnTo>
                  <a:pt x="111" y="32"/>
                </a:lnTo>
                <a:lnTo>
                  <a:pt x="133" y="0"/>
                </a:lnTo>
                <a:lnTo>
                  <a:pt x="162" y="16"/>
                </a:lnTo>
                <a:lnTo>
                  <a:pt x="162" y="80"/>
                </a:lnTo>
                <a:lnTo>
                  <a:pt x="177" y="120"/>
                </a:lnTo>
                <a:lnTo>
                  <a:pt x="170" y="152"/>
                </a:lnTo>
                <a:lnTo>
                  <a:pt x="177" y="184"/>
                </a:lnTo>
                <a:lnTo>
                  <a:pt x="192" y="168"/>
                </a:lnTo>
                <a:lnTo>
                  <a:pt x="207" y="184"/>
                </a:lnTo>
                <a:lnTo>
                  <a:pt x="192" y="200"/>
                </a:lnTo>
                <a:lnTo>
                  <a:pt x="192" y="232"/>
                </a:lnTo>
                <a:lnTo>
                  <a:pt x="199" y="248"/>
                </a:lnTo>
                <a:lnTo>
                  <a:pt x="222" y="240"/>
                </a:lnTo>
                <a:lnTo>
                  <a:pt x="236" y="248"/>
                </a:lnTo>
                <a:lnTo>
                  <a:pt x="244" y="264"/>
                </a:lnTo>
                <a:lnTo>
                  <a:pt x="258" y="256"/>
                </a:lnTo>
                <a:lnTo>
                  <a:pt x="281" y="232"/>
                </a:lnTo>
                <a:lnTo>
                  <a:pt x="288" y="232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flat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>
              <a:latin typeface="+mn-lt"/>
              <a:cs typeface="+mn-cs"/>
            </a:endParaRPr>
          </a:p>
        </p:txBody>
      </p:sp>
      <p:sp>
        <p:nvSpPr>
          <p:cNvPr id="21524" name="Freeform 220"/>
          <p:cNvSpPr>
            <a:spLocks/>
          </p:cNvSpPr>
          <p:nvPr/>
        </p:nvSpPr>
        <p:spPr bwMode="auto">
          <a:xfrm>
            <a:off x="2233613" y="3255962"/>
            <a:ext cx="588962" cy="496888"/>
          </a:xfrm>
          <a:custGeom>
            <a:avLst/>
            <a:gdLst>
              <a:gd name="T0" fmla="*/ 2147483647 w 348"/>
              <a:gd name="T1" fmla="*/ 2147483647 h 321"/>
              <a:gd name="T2" fmla="*/ 2147483647 w 348"/>
              <a:gd name="T3" fmla="*/ 2147483647 h 321"/>
              <a:gd name="T4" fmla="*/ 0 w 348"/>
              <a:gd name="T5" fmla="*/ 2147483647 h 321"/>
              <a:gd name="T6" fmla="*/ 2147483647 w 348"/>
              <a:gd name="T7" fmla="*/ 2147483647 h 321"/>
              <a:gd name="T8" fmla="*/ 2147483647 w 348"/>
              <a:gd name="T9" fmla="*/ 2147483647 h 321"/>
              <a:gd name="T10" fmla="*/ 2147483647 w 348"/>
              <a:gd name="T11" fmla="*/ 2147483647 h 321"/>
              <a:gd name="T12" fmla="*/ 2147483647 w 348"/>
              <a:gd name="T13" fmla="*/ 0 h 321"/>
              <a:gd name="T14" fmla="*/ 2147483647 w 348"/>
              <a:gd name="T15" fmla="*/ 0 h 321"/>
              <a:gd name="T16" fmla="*/ 2147483647 w 348"/>
              <a:gd name="T17" fmla="*/ 2147483647 h 321"/>
              <a:gd name="T18" fmla="*/ 2147483647 w 348"/>
              <a:gd name="T19" fmla="*/ 2147483647 h 321"/>
              <a:gd name="T20" fmla="*/ 2147483647 w 348"/>
              <a:gd name="T21" fmla="*/ 2147483647 h 321"/>
              <a:gd name="T22" fmla="*/ 2147483647 w 348"/>
              <a:gd name="T23" fmla="*/ 2147483647 h 321"/>
              <a:gd name="T24" fmla="*/ 2147483647 w 348"/>
              <a:gd name="T25" fmla="*/ 2147483647 h 321"/>
              <a:gd name="T26" fmla="*/ 2147483647 w 348"/>
              <a:gd name="T27" fmla="*/ 2147483647 h 321"/>
              <a:gd name="T28" fmla="*/ 2147483647 w 348"/>
              <a:gd name="T29" fmla="*/ 2147483647 h 321"/>
              <a:gd name="T30" fmla="*/ 2147483647 w 348"/>
              <a:gd name="T31" fmla="*/ 2147483647 h 321"/>
              <a:gd name="T32" fmla="*/ 2147483647 w 348"/>
              <a:gd name="T33" fmla="*/ 2147483647 h 321"/>
              <a:gd name="T34" fmla="*/ 2147483647 w 348"/>
              <a:gd name="T35" fmla="*/ 2147483647 h 321"/>
              <a:gd name="T36" fmla="*/ 2147483647 w 348"/>
              <a:gd name="T37" fmla="*/ 2147483647 h 321"/>
              <a:gd name="T38" fmla="*/ 2147483647 w 348"/>
              <a:gd name="T39" fmla="*/ 2147483647 h 321"/>
              <a:gd name="T40" fmla="*/ 2147483647 w 348"/>
              <a:gd name="T41" fmla="*/ 2147483647 h 321"/>
              <a:gd name="T42" fmla="*/ 2147483647 w 348"/>
              <a:gd name="T43" fmla="*/ 2147483647 h 321"/>
              <a:gd name="T44" fmla="*/ 2147483647 w 348"/>
              <a:gd name="T45" fmla="*/ 2147483647 h 321"/>
              <a:gd name="T46" fmla="*/ 2147483647 w 348"/>
              <a:gd name="T47" fmla="*/ 2147483647 h 321"/>
              <a:gd name="T48" fmla="*/ 2147483647 w 348"/>
              <a:gd name="T49" fmla="*/ 2147483647 h 321"/>
              <a:gd name="T50" fmla="*/ 2147483647 w 348"/>
              <a:gd name="T51" fmla="*/ 2147483647 h 321"/>
              <a:gd name="T52" fmla="*/ 2147483647 w 348"/>
              <a:gd name="T53" fmla="*/ 2147483647 h 321"/>
              <a:gd name="T54" fmla="*/ 2147483647 w 348"/>
              <a:gd name="T55" fmla="*/ 2147483647 h 321"/>
              <a:gd name="T56" fmla="*/ 2147483647 w 348"/>
              <a:gd name="T57" fmla="*/ 2147483647 h 321"/>
              <a:gd name="T58" fmla="*/ 2147483647 w 348"/>
              <a:gd name="T59" fmla="*/ 2147483647 h 32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48" h="321">
                <a:moveTo>
                  <a:pt x="22" y="144"/>
                </a:moveTo>
                <a:lnTo>
                  <a:pt x="15" y="128"/>
                </a:lnTo>
                <a:lnTo>
                  <a:pt x="0" y="112"/>
                </a:lnTo>
                <a:lnTo>
                  <a:pt x="7" y="80"/>
                </a:lnTo>
                <a:lnTo>
                  <a:pt x="44" y="80"/>
                </a:lnTo>
                <a:lnTo>
                  <a:pt x="52" y="48"/>
                </a:lnTo>
                <a:lnTo>
                  <a:pt x="111" y="0"/>
                </a:lnTo>
                <a:lnTo>
                  <a:pt x="133" y="0"/>
                </a:lnTo>
                <a:lnTo>
                  <a:pt x="170" y="40"/>
                </a:lnTo>
                <a:lnTo>
                  <a:pt x="155" y="48"/>
                </a:lnTo>
                <a:lnTo>
                  <a:pt x="162" y="96"/>
                </a:lnTo>
                <a:lnTo>
                  <a:pt x="214" y="152"/>
                </a:lnTo>
                <a:lnTo>
                  <a:pt x="244" y="152"/>
                </a:lnTo>
                <a:lnTo>
                  <a:pt x="251" y="176"/>
                </a:lnTo>
                <a:lnTo>
                  <a:pt x="281" y="184"/>
                </a:lnTo>
                <a:lnTo>
                  <a:pt x="332" y="216"/>
                </a:lnTo>
                <a:lnTo>
                  <a:pt x="347" y="248"/>
                </a:lnTo>
                <a:lnTo>
                  <a:pt x="347" y="264"/>
                </a:lnTo>
                <a:lnTo>
                  <a:pt x="325" y="288"/>
                </a:lnTo>
                <a:lnTo>
                  <a:pt x="318" y="312"/>
                </a:lnTo>
                <a:lnTo>
                  <a:pt x="258" y="320"/>
                </a:lnTo>
                <a:lnTo>
                  <a:pt x="177" y="240"/>
                </a:lnTo>
                <a:lnTo>
                  <a:pt x="126" y="248"/>
                </a:lnTo>
                <a:lnTo>
                  <a:pt x="103" y="240"/>
                </a:lnTo>
                <a:lnTo>
                  <a:pt x="103" y="216"/>
                </a:lnTo>
                <a:lnTo>
                  <a:pt x="118" y="200"/>
                </a:lnTo>
                <a:lnTo>
                  <a:pt x="111" y="184"/>
                </a:lnTo>
                <a:lnTo>
                  <a:pt x="37" y="184"/>
                </a:lnTo>
                <a:lnTo>
                  <a:pt x="37" y="144"/>
                </a:lnTo>
                <a:lnTo>
                  <a:pt x="22" y="144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23" name="Freeform 221"/>
          <p:cNvSpPr>
            <a:spLocks/>
          </p:cNvSpPr>
          <p:nvPr/>
        </p:nvSpPr>
        <p:spPr bwMode="auto">
          <a:xfrm>
            <a:off x="2593975" y="3641725"/>
            <a:ext cx="490538" cy="544512"/>
          </a:xfrm>
          <a:custGeom>
            <a:avLst/>
            <a:gdLst/>
            <a:ahLst/>
            <a:cxnLst>
              <a:cxn ang="0">
                <a:pos x="251" y="256"/>
              </a:cxn>
              <a:cxn ang="0">
                <a:pos x="229" y="264"/>
              </a:cxn>
              <a:cxn ang="0">
                <a:pos x="214" y="264"/>
              </a:cxn>
              <a:cxn ang="0">
                <a:pos x="199" y="240"/>
              </a:cxn>
              <a:cxn ang="0">
                <a:pos x="177" y="232"/>
              </a:cxn>
              <a:cxn ang="0">
                <a:pos x="163" y="272"/>
              </a:cxn>
              <a:cxn ang="0">
                <a:pos x="133" y="280"/>
              </a:cxn>
              <a:cxn ang="0">
                <a:pos x="126" y="312"/>
              </a:cxn>
              <a:cxn ang="0">
                <a:pos x="96" y="352"/>
              </a:cxn>
              <a:cxn ang="0">
                <a:pos x="89" y="312"/>
              </a:cxn>
              <a:cxn ang="0">
                <a:pos x="81" y="304"/>
              </a:cxn>
              <a:cxn ang="0">
                <a:pos x="81" y="296"/>
              </a:cxn>
              <a:cxn ang="0">
                <a:pos x="74" y="272"/>
              </a:cxn>
              <a:cxn ang="0">
                <a:pos x="81" y="248"/>
              </a:cxn>
              <a:cxn ang="0">
                <a:pos x="37" y="240"/>
              </a:cxn>
              <a:cxn ang="0">
                <a:pos x="0" y="216"/>
              </a:cxn>
              <a:cxn ang="0">
                <a:pos x="0" y="208"/>
              </a:cxn>
              <a:cxn ang="0">
                <a:pos x="7" y="184"/>
              </a:cxn>
              <a:cxn ang="0">
                <a:pos x="44" y="192"/>
              </a:cxn>
              <a:cxn ang="0">
                <a:pos x="59" y="168"/>
              </a:cxn>
              <a:cxn ang="0">
                <a:pos x="37" y="136"/>
              </a:cxn>
              <a:cxn ang="0">
                <a:pos x="59" y="120"/>
              </a:cxn>
              <a:cxn ang="0">
                <a:pos x="89" y="120"/>
              </a:cxn>
              <a:cxn ang="0">
                <a:pos x="103" y="64"/>
              </a:cxn>
              <a:cxn ang="0">
                <a:pos x="111" y="40"/>
              </a:cxn>
              <a:cxn ang="0">
                <a:pos x="133" y="16"/>
              </a:cxn>
              <a:cxn ang="0">
                <a:pos x="133" y="0"/>
              </a:cxn>
              <a:cxn ang="0">
                <a:pos x="170" y="8"/>
              </a:cxn>
              <a:cxn ang="0">
                <a:pos x="170" y="40"/>
              </a:cxn>
              <a:cxn ang="0">
                <a:pos x="140" y="88"/>
              </a:cxn>
              <a:cxn ang="0">
                <a:pos x="148" y="144"/>
              </a:cxn>
              <a:cxn ang="0">
                <a:pos x="163" y="144"/>
              </a:cxn>
              <a:cxn ang="0">
                <a:pos x="177" y="128"/>
              </a:cxn>
              <a:cxn ang="0">
                <a:pos x="214" y="128"/>
              </a:cxn>
              <a:cxn ang="0">
                <a:pos x="229" y="136"/>
              </a:cxn>
              <a:cxn ang="0">
                <a:pos x="259" y="136"/>
              </a:cxn>
              <a:cxn ang="0">
                <a:pos x="259" y="144"/>
              </a:cxn>
              <a:cxn ang="0">
                <a:pos x="288" y="160"/>
              </a:cxn>
              <a:cxn ang="0">
                <a:pos x="259" y="192"/>
              </a:cxn>
              <a:cxn ang="0">
                <a:pos x="251" y="256"/>
              </a:cxn>
            </a:cxnLst>
            <a:rect l="0" t="0" r="r" b="b"/>
            <a:pathLst>
              <a:path w="289" h="353">
                <a:moveTo>
                  <a:pt x="251" y="256"/>
                </a:moveTo>
                <a:lnTo>
                  <a:pt x="229" y="264"/>
                </a:lnTo>
                <a:lnTo>
                  <a:pt x="214" y="264"/>
                </a:lnTo>
                <a:lnTo>
                  <a:pt x="199" y="240"/>
                </a:lnTo>
                <a:lnTo>
                  <a:pt x="177" y="232"/>
                </a:lnTo>
                <a:lnTo>
                  <a:pt x="163" y="272"/>
                </a:lnTo>
                <a:lnTo>
                  <a:pt x="133" y="280"/>
                </a:lnTo>
                <a:lnTo>
                  <a:pt x="126" y="312"/>
                </a:lnTo>
                <a:lnTo>
                  <a:pt x="96" y="352"/>
                </a:lnTo>
                <a:lnTo>
                  <a:pt x="89" y="312"/>
                </a:lnTo>
                <a:lnTo>
                  <a:pt x="81" y="304"/>
                </a:lnTo>
                <a:lnTo>
                  <a:pt x="81" y="296"/>
                </a:lnTo>
                <a:lnTo>
                  <a:pt x="74" y="272"/>
                </a:lnTo>
                <a:lnTo>
                  <a:pt x="81" y="248"/>
                </a:lnTo>
                <a:lnTo>
                  <a:pt x="37" y="240"/>
                </a:lnTo>
                <a:lnTo>
                  <a:pt x="0" y="216"/>
                </a:lnTo>
                <a:lnTo>
                  <a:pt x="0" y="208"/>
                </a:lnTo>
                <a:lnTo>
                  <a:pt x="7" y="184"/>
                </a:lnTo>
                <a:lnTo>
                  <a:pt x="44" y="192"/>
                </a:lnTo>
                <a:lnTo>
                  <a:pt x="59" y="168"/>
                </a:lnTo>
                <a:lnTo>
                  <a:pt x="37" y="136"/>
                </a:lnTo>
                <a:lnTo>
                  <a:pt x="59" y="120"/>
                </a:lnTo>
                <a:lnTo>
                  <a:pt x="89" y="120"/>
                </a:lnTo>
                <a:lnTo>
                  <a:pt x="103" y="64"/>
                </a:lnTo>
                <a:lnTo>
                  <a:pt x="111" y="40"/>
                </a:lnTo>
                <a:lnTo>
                  <a:pt x="133" y="16"/>
                </a:lnTo>
                <a:lnTo>
                  <a:pt x="133" y="0"/>
                </a:lnTo>
                <a:lnTo>
                  <a:pt x="170" y="8"/>
                </a:lnTo>
                <a:lnTo>
                  <a:pt x="170" y="40"/>
                </a:lnTo>
                <a:lnTo>
                  <a:pt x="140" y="88"/>
                </a:lnTo>
                <a:lnTo>
                  <a:pt x="148" y="144"/>
                </a:lnTo>
                <a:lnTo>
                  <a:pt x="163" y="144"/>
                </a:lnTo>
                <a:lnTo>
                  <a:pt x="177" y="128"/>
                </a:lnTo>
                <a:lnTo>
                  <a:pt x="214" y="128"/>
                </a:lnTo>
                <a:lnTo>
                  <a:pt x="229" y="136"/>
                </a:lnTo>
                <a:lnTo>
                  <a:pt x="259" y="136"/>
                </a:lnTo>
                <a:lnTo>
                  <a:pt x="259" y="144"/>
                </a:lnTo>
                <a:lnTo>
                  <a:pt x="288" y="160"/>
                </a:lnTo>
                <a:lnTo>
                  <a:pt x="259" y="192"/>
                </a:lnTo>
                <a:lnTo>
                  <a:pt x="251" y="256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flat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>
              <a:latin typeface="+mn-lt"/>
              <a:cs typeface="+mn-cs"/>
            </a:endParaRPr>
          </a:p>
        </p:txBody>
      </p:sp>
      <p:sp>
        <p:nvSpPr>
          <p:cNvPr id="24" name="Freeform 222"/>
          <p:cNvSpPr>
            <a:spLocks/>
          </p:cNvSpPr>
          <p:nvPr/>
        </p:nvSpPr>
        <p:spPr bwMode="auto">
          <a:xfrm>
            <a:off x="2757488" y="3997325"/>
            <a:ext cx="241300" cy="284162"/>
          </a:xfrm>
          <a:custGeom>
            <a:avLst/>
            <a:gdLst/>
            <a:ahLst/>
            <a:cxnLst>
              <a:cxn ang="0">
                <a:pos x="133" y="32"/>
              </a:cxn>
              <a:cxn ang="0">
                <a:pos x="140" y="64"/>
              </a:cxn>
              <a:cxn ang="0">
                <a:pos x="125" y="80"/>
              </a:cxn>
              <a:cxn ang="0">
                <a:pos x="125" y="112"/>
              </a:cxn>
              <a:cxn ang="0">
                <a:pos x="81" y="128"/>
              </a:cxn>
              <a:cxn ang="0">
                <a:pos x="103" y="152"/>
              </a:cxn>
              <a:cxn ang="0">
                <a:pos x="66" y="176"/>
              </a:cxn>
              <a:cxn ang="0">
                <a:pos x="59" y="184"/>
              </a:cxn>
              <a:cxn ang="0">
                <a:pos x="59" y="136"/>
              </a:cxn>
              <a:cxn ang="0">
                <a:pos x="37" y="136"/>
              </a:cxn>
              <a:cxn ang="0">
                <a:pos x="29" y="152"/>
              </a:cxn>
              <a:cxn ang="0">
                <a:pos x="0" y="120"/>
              </a:cxn>
              <a:cxn ang="0">
                <a:pos x="29" y="80"/>
              </a:cxn>
              <a:cxn ang="0">
                <a:pos x="37" y="48"/>
              </a:cxn>
              <a:cxn ang="0">
                <a:pos x="66" y="40"/>
              </a:cxn>
              <a:cxn ang="0">
                <a:pos x="81" y="0"/>
              </a:cxn>
              <a:cxn ang="0">
                <a:pos x="103" y="8"/>
              </a:cxn>
              <a:cxn ang="0">
                <a:pos x="118" y="32"/>
              </a:cxn>
              <a:cxn ang="0">
                <a:pos x="133" y="32"/>
              </a:cxn>
            </a:cxnLst>
            <a:rect l="0" t="0" r="r" b="b"/>
            <a:pathLst>
              <a:path w="141" h="185">
                <a:moveTo>
                  <a:pt x="133" y="32"/>
                </a:moveTo>
                <a:lnTo>
                  <a:pt x="140" y="64"/>
                </a:lnTo>
                <a:lnTo>
                  <a:pt x="125" y="80"/>
                </a:lnTo>
                <a:lnTo>
                  <a:pt x="125" y="112"/>
                </a:lnTo>
                <a:lnTo>
                  <a:pt x="81" y="128"/>
                </a:lnTo>
                <a:lnTo>
                  <a:pt x="103" y="152"/>
                </a:lnTo>
                <a:lnTo>
                  <a:pt x="66" y="176"/>
                </a:lnTo>
                <a:lnTo>
                  <a:pt x="59" y="184"/>
                </a:lnTo>
                <a:lnTo>
                  <a:pt x="59" y="136"/>
                </a:lnTo>
                <a:lnTo>
                  <a:pt x="37" y="136"/>
                </a:lnTo>
                <a:lnTo>
                  <a:pt x="29" y="152"/>
                </a:lnTo>
                <a:lnTo>
                  <a:pt x="0" y="120"/>
                </a:lnTo>
                <a:lnTo>
                  <a:pt x="29" y="80"/>
                </a:lnTo>
                <a:lnTo>
                  <a:pt x="37" y="48"/>
                </a:lnTo>
                <a:lnTo>
                  <a:pt x="66" y="40"/>
                </a:lnTo>
                <a:lnTo>
                  <a:pt x="81" y="0"/>
                </a:lnTo>
                <a:lnTo>
                  <a:pt x="103" y="8"/>
                </a:lnTo>
                <a:lnTo>
                  <a:pt x="118" y="32"/>
                </a:lnTo>
                <a:lnTo>
                  <a:pt x="133" y="32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flat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>
              <a:latin typeface="+mn-lt"/>
              <a:cs typeface="+mn-cs"/>
            </a:endParaRPr>
          </a:p>
        </p:txBody>
      </p:sp>
      <p:sp>
        <p:nvSpPr>
          <p:cNvPr id="25" name="Freeform 223"/>
          <p:cNvSpPr>
            <a:spLocks/>
          </p:cNvSpPr>
          <p:nvPr/>
        </p:nvSpPr>
        <p:spPr bwMode="auto">
          <a:xfrm>
            <a:off x="2497138" y="4095750"/>
            <a:ext cx="374650" cy="298450"/>
          </a:xfrm>
          <a:custGeom>
            <a:avLst/>
            <a:gdLst>
              <a:gd name="T0" fmla="*/ 2147483647 w 222"/>
              <a:gd name="T1" fmla="*/ 0 h 193"/>
              <a:gd name="T2" fmla="*/ 2147483647 w 222"/>
              <a:gd name="T3" fmla="*/ 2147483647 h 193"/>
              <a:gd name="T4" fmla="*/ 2147483647 w 222"/>
              <a:gd name="T5" fmla="*/ 2147483647 h 193"/>
              <a:gd name="T6" fmla="*/ 2147483647 w 222"/>
              <a:gd name="T7" fmla="*/ 2147483647 h 193"/>
              <a:gd name="T8" fmla="*/ 0 w 222"/>
              <a:gd name="T9" fmla="*/ 2147483647 h 193"/>
              <a:gd name="T10" fmla="*/ 2147483647 w 222"/>
              <a:gd name="T11" fmla="*/ 2147483647 h 193"/>
              <a:gd name="T12" fmla="*/ 2147483647 w 222"/>
              <a:gd name="T13" fmla="*/ 2147483647 h 193"/>
              <a:gd name="T14" fmla="*/ 2147483647 w 222"/>
              <a:gd name="T15" fmla="*/ 2147483647 h 193"/>
              <a:gd name="T16" fmla="*/ 2147483647 w 222"/>
              <a:gd name="T17" fmla="*/ 2147483647 h 193"/>
              <a:gd name="T18" fmla="*/ 2147483647 w 222"/>
              <a:gd name="T19" fmla="*/ 2147483647 h 193"/>
              <a:gd name="T20" fmla="*/ 2147483647 w 222"/>
              <a:gd name="T21" fmla="*/ 2147483647 h 193"/>
              <a:gd name="T22" fmla="*/ 2147483647 w 222"/>
              <a:gd name="T23" fmla="*/ 2147483647 h 193"/>
              <a:gd name="T24" fmla="*/ 2147483647 w 222"/>
              <a:gd name="T25" fmla="*/ 2147483647 h 193"/>
              <a:gd name="T26" fmla="*/ 2147483647 w 222"/>
              <a:gd name="T27" fmla="*/ 2147483647 h 193"/>
              <a:gd name="T28" fmla="*/ 2147483647 w 222"/>
              <a:gd name="T29" fmla="*/ 2147483647 h 193"/>
              <a:gd name="T30" fmla="*/ 2147483647 w 222"/>
              <a:gd name="T31" fmla="*/ 2147483647 h 193"/>
              <a:gd name="T32" fmla="*/ 2147483647 w 222"/>
              <a:gd name="T33" fmla="*/ 2147483647 h 193"/>
              <a:gd name="T34" fmla="*/ 2147483647 w 222"/>
              <a:gd name="T35" fmla="*/ 2147483647 h 193"/>
              <a:gd name="T36" fmla="*/ 2147483647 w 222"/>
              <a:gd name="T37" fmla="*/ 2147483647 h 193"/>
              <a:gd name="T38" fmla="*/ 2147483647 w 222"/>
              <a:gd name="T39" fmla="*/ 2147483647 h 193"/>
              <a:gd name="T40" fmla="*/ 2147483647 w 222"/>
              <a:gd name="T41" fmla="*/ 2147483647 h 193"/>
              <a:gd name="T42" fmla="*/ 2147483647 w 222"/>
              <a:gd name="T43" fmla="*/ 2147483647 h 193"/>
              <a:gd name="T44" fmla="*/ 2147483647 w 222"/>
              <a:gd name="T45" fmla="*/ 2147483647 h 193"/>
              <a:gd name="T46" fmla="*/ 2147483647 w 222"/>
              <a:gd name="T47" fmla="*/ 0 h 1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2"/>
              <a:gd name="T73" fmla="*/ 0 h 193"/>
              <a:gd name="T74" fmla="*/ 222 w 222"/>
              <a:gd name="T75" fmla="*/ 193 h 19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2" h="193">
                <a:moveTo>
                  <a:pt x="140" y="0"/>
                </a:moveTo>
                <a:lnTo>
                  <a:pt x="59" y="8"/>
                </a:lnTo>
                <a:lnTo>
                  <a:pt x="29" y="24"/>
                </a:lnTo>
                <a:lnTo>
                  <a:pt x="29" y="40"/>
                </a:lnTo>
                <a:lnTo>
                  <a:pt x="0" y="56"/>
                </a:lnTo>
                <a:lnTo>
                  <a:pt x="22" y="80"/>
                </a:lnTo>
                <a:lnTo>
                  <a:pt x="52" y="80"/>
                </a:lnTo>
                <a:lnTo>
                  <a:pt x="59" y="112"/>
                </a:lnTo>
                <a:lnTo>
                  <a:pt x="66" y="136"/>
                </a:lnTo>
                <a:lnTo>
                  <a:pt x="103" y="136"/>
                </a:lnTo>
                <a:lnTo>
                  <a:pt x="133" y="176"/>
                </a:lnTo>
                <a:lnTo>
                  <a:pt x="162" y="192"/>
                </a:lnTo>
                <a:lnTo>
                  <a:pt x="184" y="168"/>
                </a:lnTo>
                <a:lnTo>
                  <a:pt x="177" y="144"/>
                </a:lnTo>
                <a:lnTo>
                  <a:pt x="214" y="144"/>
                </a:lnTo>
                <a:lnTo>
                  <a:pt x="221" y="112"/>
                </a:lnTo>
                <a:lnTo>
                  <a:pt x="214" y="120"/>
                </a:lnTo>
                <a:lnTo>
                  <a:pt x="214" y="72"/>
                </a:lnTo>
                <a:lnTo>
                  <a:pt x="192" y="72"/>
                </a:lnTo>
                <a:lnTo>
                  <a:pt x="184" y="88"/>
                </a:lnTo>
                <a:lnTo>
                  <a:pt x="155" y="56"/>
                </a:lnTo>
                <a:lnTo>
                  <a:pt x="147" y="16"/>
                </a:lnTo>
                <a:lnTo>
                  <a:pt x="140" y="8"/>
                </a:lnTo>
                <a:lnTo>
                  <a:pt x="14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latin typeface="+mn-lt"/>
              <a:cs typeface="+mn-cs"/>
            </a:endParaRPr>
          </a:p>
        </p:txBody>
      </p:sp>
      <p:sp>
        <p:nvSpPr>
          <p:cNvPr id="26" name="Freeform 224"/>
          <p:cNvSpPr>
            <a:spLocks/>
          </p:cNvSpPr>
          <p:nvPr/>
        </p:nvSpPr>
        <p:spPr bwMode="auto">
          <a:xfrm>
            <a:off x="2508250" y="3949700"/>
            <a:ext cx="225425" cy="161925"/>
          </a:xfrm>
          <a:custGeom>
            <a:avLst/>
            <a:gdLst/>
            <a:ahLst/>
            <a:cxnLst>
              <a:cxn ang="0">
                <a:pos x="52" y="104"/>
              </a:cxn>
              <a:cxn ang="0">
                <a:pos x="30" y="80"/>
              </a:cxn>
              <a:cxn ang="0">
                <a:pos x="30" y="56"/>
              </a:cxn>
              <a:cxn ang="0">
                <a:pos x="0" y="56"/>
              </a:cxn>
              <a:cxn ang="0">
                <a:pos x="0" y="16"/>
              </a:cxn>
              <a:cxn ang="0">
                <a:pos x="30" y="0"/>
              </a:cxn>
              <a:cxn ang="0">
                <a:pos x="52" y="8"/>
              </a:cxn>
              <a:cxn ang="0">
                <a:pos x="52" y="16"/>
              </a:cxn>
              <a:cxn ang="0">
                <a:pos x="89" y="40"/>
              </a:cxn>
              <a:cxn ang="0">
                <a:pos x="133" y="48"/>
              </a:cxn>
              <a:cxn ang="0">
                <a:pos x="126" y="72"/>
              </a:cxn>
              <a:cxn ang="0">
                <a:pos x="133" y="96"/>
              </a:cxn>
              <a:cxn ang="0">
                <a:pos x="52" y="104"/>
              </a:cxn>
            </a:cxnLst>
            <a:rect l="0" t="0" r="r" b="b"/>
            <a:pathLst>
              <a:path w="134" h="105">
                <a:moveTo>
                  <a:pt x="52" y="104"/>
                </a:moveTo>
                <a:lnTo>
                  <a:pt x="30" y="80"/>
                </a:lnTo>
                <a:lnTo>
                  <a:pt x="30" y="56"/>
                </a:lnTo>
                <a:lnTo>
                  <a:pt x="0" y="56"/>
                </a:lnTo>
                <a:lnTo>
                  <a:pt x="0" y="16"/>
                </a:lnTo>
                <a:lnTo>
                  <a:pt x="30" y="0"/>
                </a:lnTo>
                <a:lnTo>
                  <a:pt x="52" y="8"/>
                </a:lnTo>
                <a:lnTo>
                  <a:pt x="52" y="16"/>
                </a:lnTo>
                <a:lnTo>
                  <a:pt x="89" y="40"/>
                </a:lnTo>
                <a:lnTo>
                  <a:pt x="133" y="48"/>
                </a:lnTo>
                <a:lnTo>
                  <a:pt x="126" y="72"/>
                </a:lnTo>
                <a:lnTo>
                  <a:pt x="133" y="96"/>
                </a:lnTo>
                <a:lnTo>
                  <a:pt x="52" y="104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flat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>
              <a:latin typeface="+mn-lt"/>
              <a:cs typeface="+mn-cs"/>
            </a:endParaRPr>
          </a:p>
        </p:txBody>
      </p:sp>
      <p:sp>
        <p:nvSpPr>
          <p:cNvPr id="27" name="Freeform 225"/>
          <p:cNvSpPr>
            <a:spLocks/>
          </p:cNvSpPr>
          <p:nvPr/>
        </p:nvSpPr>
        <p:spPr bwMode="auto">
          <a:xfrm>
            <a:off x="2433638" y="4035425"/>
            <a:ext cx="163512" cy="150812"/>
          </a:xfrm>
          <a:custGeom>
            <a:avLst/>
            <a:gdLst/>
            <a:ahLst/>
            <a:cxnLst>
              <a:cxn ang="0">
                <a:pos x="96" y="48"/>
              </a:cxn>
              <a:cxn ang="0">
                <a:pos x="67" y="64"/>
              </a:cxn>
              <a:cxn ang="0">
                <a:pos x="67" y="80"/>
              </a:cxn>
              <a:cxn ang="0">
                <a:pos x="37" y="96"/>
              </a:cxn>
              <a:cxn ang="0">
                <a:pos x="7" y="80"/>
              </a:cxn>
              <a:cxn ang="0">
                <a:pos x="0" y="80"/>
              </a:cxn>
              <a:cxn ang="0">
                <a:pos x="7" y="48"/>
              </a:cxn>
              <a:cxn ang="0">
                <a:pos x="30" y="24"/>
              </a:cxn>
              <a:cxn ang="0">
                <a:pos x="30" y="8"/>
              </a:cxn>
              <a:cxn ang="0">
                <a:pos x="44" y="0"/>
              </a:cxn>
              <a:cxn ang="0">
                <a:pos x="74" y="0"/>
              </a:cxn>
              <a:cxn ang="0">
                <a:pos x="74" y="24"/>
              </a:cxn>
              <a:cxn ang="0">
                <a:pos x="96" y="48"/>
              </a:cxn>
            </a:cxnLst>
            <a:rect l="0" t="0" r="r" b="b"/>
            <a:pathLst>
              <a:path w="97" h="97">
                <a:moveTo>
                  <a:pt x="96" y="48"/>
                </a:moveTo>
                <a:lnTo>
                  <a:pt x="67" y="64"/>
                </a:lnTo>
                <a:lnTo>
                  <a:pt x="67" y="80"/>
                </a:lnTo>
                <a:lnTo>
                  <a:pt x="37" y="96"/>
                </a:lnTo>
                <a:lnTo>
                  <a:pt x="7" y="80"/>
                </a:lnTo>
                <a:lnTo>
                  <a:pt x="0" y="80"/>
                </a:lnTo>
                <a:lnTo>
                  <a:pt x="7" y="48"/>
                </a:lnTo>
                <a:lnTo>
                  <a:pt x="30" y="24"/>
                </a:lnTo>
                <a:lnTo>
                  <a:pt x="30" y="8"/>
                </a:lnTo>
                <a:lnTo>
                  <a:pt x="44" y="0"/>
                </a:lnTo>
                <a:lnTo>
                  <a:pt x="74" y="0"/>
                </a:lnTo>
                <a:lnTo>
                  <a:pt x="74" y="24"/>
                </a:lnTo>
                <a:lnTo>
                  <a:pt x="96" y="48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flat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>
              <a:latin typeface="+mn-lt"/>
              <a:cs typeface="+mn-cs"/>
            </a:endParaRPr>
          </a:p>
        </p:txBody>
      </p:sp>
      <p:sp>
        <p:nvSpPr>
          <p:cNvPr id="21530" name="Freeform 226"/>
          <p:cNvSpPr>
            <a:spLocks/>
          </p:cNvSpPr>
          <p:nvPr/>
        </p:nvSpPr>
        <p:spPr bwMode="auto">
          <a:xfrm>
            <a:off x="2433638" y="4305300"/>
            <a:ext cx="288925" cy="236537"/>
          </a:xfrm>
          <a:custGeom>
            <a:avLst/>
            <a:gdLst>
              <a:gd name="T0" fmla="*/ 2147483647 w 171"/>
              <a:gd name="T1" fmla="*/ 0 h 153"/>
              <a:gd name="T2" fmla="*/ 2147483647 w 171"/>
              <a:gd name="T3" fmla="*/ 2147483647 h 153"/>
              <a:gd name="T4" fmla="*/ 2147483647 w 171"/>
              <a:gd name="T5" fmla="*/ 0 h 153"/>
              <a:gd name="T6" fmla="*/ 2147483647 w 171"/>
              <a:gd name="T7" fmla="*/ 0 h 153"/>
              <a:gd name="T8" fmla="*/ 0 w 171"/>
              <a:gd name="T9" fmla="*/ 2147483647 h 153"/>
              <a:gd name="T10" fmla="*/ 0 w 171"/>
              <a:gd name="T11" fmla="*/ 2147483647 h 153"/>
              <a:gd name="T12" fmla="*/ 2147483647 w 171"/>
              <a:gd name="T13" fmla="*/ 2147483647 h 153"/>
              <a:gd name="T14" fmla="*/ 2147483647 w 171"/>
              <a:gd name="T15" fmla="*/ 2147483647 h 153"/>
              <a:gd name="T16" fmla="*/ 2147483647 w 171"/>
              <a:gd name="T17" fmla="*/ 2147483647 h 153"/>
              <a:gd name="T18" fmla="*/ 2147483647 w 171"/>
              <a:gd name="T19" fmla="*/ 2147483647 h 153"/>
              <a:gd name="T20" fmla="*/ 2147483647 w 171"/>
              <a:gd name="T21" fmla="*/ 2147483647 h 153"/>
              <a:gd name="T22" fmla="*/ 2147483647 w 171"/>
              <a:gd name="T23" fmla="*/ 2147483647 h 153"/>
              <a:gd name="T24" fmla="*/ 2147483647 w 171"/>
              <a:gd name="T25" fmla="*/ 2147483647 h 153"/>
              <a:gd name="T26" fmla="*/ 2147483647 w 171"/>
              <a:gd name="T27" fmla="*/ 2147483647 h 153"/>
              <a:gd name="T28" fmla="*/ 2147483647 w 171"/>
              <a:gd name="T29" fmla="*/ 2147483647 h 153"/>
              <a:gd name="T30" fmla="*/ 2147483647 w 171"/>
              <a:gd name="T31" fmla="*/ 0 h 153"/>
              <a:gd name="T32" fmla="*/ 2147483647 w 171"/>
              <a:gd name="T33" fmla="*/ 0 h 1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71" h="153">
                <a:moveTo>
                  <a:pt x="104" y="0"/>
                </a:moveTo>
                <a:lnTo>
                  <a:pt x="67" y="24"/>
                </a:lnTo>
                <a:lnTo>
                  <a:pt x="44" y="0"/>
                </a:lnTo>
                <a:lnTo>
                  <a:pt x="7" y="0"/>
                </a:lnTo>
                <a:lnTo>
                  <a:pt x="0" y="40"/>
                </a:lnTo>
                <a:lnTo>
                  <a:pt x="0" y="56"/>
                </a:lnTo>
                <a:lnTo>
                  <a:pt x="15" y="80"/>
                </a:lnTo>
                <a:lnTo>
                  <a:pt x="37" y="112"/>
                </a:lnTo>
                <a:lnTo>
                  <a:pt x="37" y="152"/>
                </a:lnTo>
                <a:lnTo>
                  <a:pt x="67" y="152"/>
                </a:lnTo>
                <a:lnTo>
                  <a:pt x="81" y="120"/>
                </a:lnTo>
                <a:lnTo>
                  <a:pt x="118" y="112"/>
                </a:lnTo>
                <a:lnTo>
                  <a:pt x="126" y="80"/>
                </a:lnTo>
                <a:lnTo>
                  <a:pt x="148" y="72"/>
                </a:lnTo>
                <a:lnTo>
                  <a:pt x="170" y="40"/>
                </a:lnTo>
                <a:lnTo>
                  <a:pt x="140" y="0"/>
                </a:lnTo>
                <a:lnTo>
                  <a:pt x="104" y="0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21531" name="Freeform 227"/>
          <p:cNvSpPr>
            <a:spLocks/>
          </p:cNvSpPr>
          <p:nvPr/>
        </p:nvSpPr>
        <p:spPr bwMode="auto">
          <a:xfrm>
            <a:off x="2062163" y="4206875"/>
            <a:ext cx="434975" cy="422275"/>
          </a:xfrm>
          <a:custGeom>
            <a:avLst/>
            <a:gdLst>
              <a:gd name="T0" fmla="*/ 2147483647 w 259"/>
              <a:gd name="T1" fmla="*/ 2147483647 h 273"/>
              <a:gd name="T2" fmla="*/ 2147483647 w 259"/>
              <a:gd name="T3" fmla="*/ 2147483647 h 273"/>
              <a:gd name="T4" fmla="*/ 2147483647 w 259"/>
              <a:gd name="T5" fmla="*/ 2147483647 h 273"/>
              <a:gd name="T6" fmla="*/ 2147483647 w 259"/>
              <a:gd name="T7" fmla="*/ 2147483647 h 273"/>
              <a:gd name="T8" fmla="*/ 2147483647 w 259"/>
              <a:gd name="T9" fmla="*/ 2147483647 h 273"/>
              <a:gd name="T10" fmla="*/ 2147483647 w 259"/>
              <a:gd name="T11" fmla="*/ 2147483647 h 273"/>
              <a:gd name="T12" fmla="*/ 2147483647 w 259"/>
              <a:gd name="T13" fmla="*/ 2147483647 h 273"/>
              <a:gd name="T14" fmla="*/ 2147483647 w 259"/>
              <a:gd name="T15" fmla="*/ 2147483647 h 273"/>
              <a:gd name="T16" fmla="*/ 2147483647 w 259"/>
              <a:gd name="T17" fmla="*/ 2147483647 h 273"/>
              <a:gd name="T18" fmla="*/ 2147483647 w 259"/>
              <a:gd name="T19" fmla="*/ 2147483647 h 273"/>
              <a:gd name="T20" fmla="*/ 2147483647 w 259"/>
              <a:gd name="T21" fmla="*/ 2147483647 h 273"/>
              <a:gd name="T22" fmla="*/ 2147483647 w 259"/>
              <a:gd name="T23" fmla="*/ 2147483647 h 273"/>
              <a:gd name="T24" fmla="*/ 2147483647 w 259"/>
              <a:gd name="T25" fmla="*/ 2147483647 h 273"/>
              <a:gd name="T26" fmla="*/ 2147483647 w 259"/>
              <a:gd name="T27" fmla="*/ 2147483647 h 273"/>
              <a:gd name="T28" fmla="*/ 2147483647 w 259"/>
              <a:gd name="T29" fmla="*/ 2147483647 h 273"/>
              <a:gd name="T30" fmla="*/ 2147483647 w 259"/>
              <a:gd name="T31" fmla="*/ 2147483647 h 273"/>
              <a:gd name="T32" fmla="*/ 2147483647 w 259"/>
              <a:gd name="T33" fmla="*/ 0 h 273"/>
              <a:gd name="T34" fmla="*/ 2147483647 w 259"/>
              <a:gd name="T35" fmla="*/ 0 h 273"/>
              <a:gd name="T36" fmla="*/ 2147483647 w 259"/>
              <a:gd name="T37" fmla="*/ 2147483647 h 273"/>
              <a:gd name="T38" fmla="*/ 0 w 259"/>
              <a:gd name="T39" fmla="*/ 2147483647 h 273"/>
              <a:gd name="T40" fmla="*/ 0 w 259"/>
              <a:gd name="T41" fmla="*/ 2147483647 h 273"/>
              <a:gd name="T42" fmla="*/ 0 w 259"/>
              <a:gd name="T43" fmla="*/ 2147483647 h 273"/>
              <a:gd name="T44" fmla="*/ 2147483647 w 259"/>
              <a:gd name="T45" fmla="*/ 2147483647 h 273"/>
              <a:gd name="T46" fmla="*/ 2147483647 w 259"/>
              <a:gd name="T47" fmla="*/ 2147483647 h 273"/>
              <a:gd name="T48" fmla="*/ 2147483647 w 259"/>
              <a:gd name="T49" fmla="*/ 2147483647 h 273"/>
              <a:gd name="T50" fmla="*/ 2147483647 w 259"/>
              <a:gd name="T51" fmla="*/ 2147483647 h 273"/>
              <a:gd name="T52" fmla="*/ 2147483647 w 259"/>
              <a:gd name="T53" fmla="*/ 2147483647 h 273"/>
              <a:gd name="T54" fmla="*/ 2147483647 w 259"/>
              <a:gd name="T55" fmla="*/ 2147483647 h 273"/>
              <a:gd name="T56" fmla="*/ 2147483647 w 259"/>
              <a:gd name="T57" fmla="*/ 2147483647 h 273"/>
              <a:gd name="T58" fmla="*/ 2147483647 w 259"/>
              <a:gd name="T59" fmla="*/ 2147483647 h 27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59" h="273">
                <a:moveTo>
                  <a:pt x="111" y="264"/>
                </a:moveTo>
                <a:lnTo>
                  <a:pt x="133" y="272"/>
                </a:lnTo>
                <a:lnTo>
                  <a:pt x="140" y="240"/>
                </a:lnTo>
                <a:lnTo>
                  <a:pt x="199" y="224"/>
                </a:lnTo>
                <a:lnTo>
                  <a:pt x="229" y="224"/>
                </a:lnTo>
                <a:lnTo>
                  <a:pt x="258" y="216"/>
                </a:lnTo>
                <a:lnTo>
                  <a:pt x="258" y="176"/>
                </a:lnTo>
                <a:lnTo>
                  <a:pt x="236" y="144"/>
                </a:lnTo>
                <a:lnTo>
                  <a:pt x="221" y="120"/>
                </a:lnTo>
                <a:lnTo>
                  <a:pt x="221" y="104"/>
                </a:lnTo>
                <a:lnTo>
                  <a:pt x="177" y="104"/>
                </a:lnTo>
                <a:lnTo>
                  <a:pt x="162" y="80"/>
                </a:lnTo>
                <a:lnTo>
                  <a:pt x="147" y="64"/>
                </a:lnTo>
                <a:lnTo>
                  <a:pt x="125" y="64"/>
                </a:lnTo>
                <a:lnTo>
                  <a:pt x="96" y="32"/>
                </a:lnTo>
                <a:lnTo>
                  <a:pt x="81" y="32"/>
                </a:lnTo>
                <a:lnTo>
                  <a:pt x="52" y="0"/>
                </a:lnTo>
                <a:lnTo>
                  <a:pt x="44" y="0"/>
                </a:lnTo>
                <a:lnTo>
                  <a:pt x="22" y="16"/>
                </a:lnTo>
                <a:lnTo>
                  <a:pt x="0" y="16"/>
                </a:lnTo>
                <a:lnTo>
                  <a:pt x="0" y="56"/>
                </a:lnTo>
                <a:lnTo>
                  <a:pt x="0" y="88"/>
                </a:lnTo>
                <a:lnTo>
                  <a:pt x="59" y="112"/>
                </a:lnTo>
                <a:lnTo>
                  <a:pt x="59" y="144"/>
                </a:lnTo>
                <a:lnTo>
                  <a:pt x="44" y="152"/>
                </a:lnTo>
                <a:lnTo>
                  <a:pt x="59" y="160"/>
                </a:lnTo>
                <a:lnTo>
                  <a:pt x="96" y="176"/>
                </a:lnTo>
                <a:lnTo>
                  <a:pt x="96" y="200"/>
                </a:lnTo>
                <a:lnTo>
                  <a:pt x="96" y="208"/>
                </a:lnTo>
                <a:lnTo>
                  <a:pt x="111" y="264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30" name="Freeform 228"/>
          <p:cNvSpPr>
            <a:spLocks/>
          </p:cNvSpPr>
          <p:nvPr/>
        </p:nvSpPr>
        <p:spPr bwMode="auto">
          <a:xfrm>
            <a:off x="2333625" y="4157662"/>
            <a:ext cx="276225" cy="211138"/>
          </a:xfrm>
          <a:custGeom>
            <a:avLst/>
            <a:gdLst>
              <a:gd name="T0" fmla="*/ 2147483647 w 163"/>
              <a:gd name="T1" fmla="*/ 0 h 137"/>
              <a:gd name="T2" fmla="*/ 2147483647 w 163"/>
              <a:gd name="T3" fmla="*/ 2147483647 h 137"/>
              <a:gd name="T4" fmla="*/ 2147483647 w 163"/>
              <a:gd name="T5" fmla="*/ 2147483647 h 137"/>
              <a:gd name="T6" fmla="*/ 2147483647 w 163"/>
              <a:gd name="T7" fmla="*/ 2147483647 h 137"/>
              <a:gd name="T8" fmla="*/ 2147483647 w 163"/>
              <a:gd name="T9" fmla="*/ 2147483647 h 137"/>
              <a:gd name="T10" fmla="*/ 2147483647 w 163"/>
              <a:gd name="T11" fmla="*/ 2147483647 h 137"/>
              <a:gd name="T12" fmla="*/ 2147483647 w 163"/>
              <a:gd name="T13" fmla="*/ 2147483647 h 137"/>
              <a:gd name="T14" fmla="*/ 2147483647 w 163"/>
              <a:gd name="T15" fmla="*/ 2147483647 h 137"/>
              <a:gd name="T16" fmla="*/ 2147483647 w 163"/>
              <a:gd name="T17" fmla="*/ 2147483647 h 137"/>
              <a:gd name="T18" fmla="*/ 2147483647 w 163"/>
              <a:gd name="T19" fmla="*/ 2147483647 h 137"/>
              <a:gd name="T20" fmla="*/ 2147483647 w 163"/>
              <a:gd name="T21" fmla="*/ 2147483647 h 137"/>
              <a:gd name="T22" fmla="*/ 0 w 163"/>
              <a:gd name="T23" fmla="*/ 2147483647 h 137"/>
              <a:gd name="T24" fmla="*/ 2147483647 w 163"/>
              <a:gd name="T25" fmla="*/ 2147483647 h 137"/>
              <a:gd name="T26" fmla="*/ 2147483647 w 163"/>
              <a:gd name="T27" fmla="*/ 2147483647 h 137"/>
              <a:gd name="T28" fmla="*/ 2147483647 w 163"/>
              <a:gd name="T29" fmla="*/ 2147483647 h 137"/>
              <a:gd name="T30" fmla="*/ 2147483647 w 163"/>
              <a:gd name="T31" fmla="*/ 2147483647 h 137"/>
              <a:gd name="T32" fmla="*/ 2147483647 w 163"/>
              <a:gd name="T33" fmla="*/ 2147483647 h 137"/>
              <a:gd name="T34" fmla="*/ 2147483647 w 163"/>
              <a:gd name="T35" fmla="*/ 0 h 1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3"/>
              <a:gd name="T55" fmla="*/ 0 h 137"/>
              <a:gd name="T56" fmla="*/ 163 w 163"/>
              <a:gd name="T57" fmla="*/ 137 h 13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3" h="137">
                <a:moveTo>
                  <a:pt x="66" y="0"/>
                </a:moveTo>
                <a:lnTo>
                  <a:pt x="96" y="16"/>
                </a:lnTo>
                <a:lnTo>
                  <a:pt x="118" y="40"/>
                </a:lnTo>
                <a:lnTo>
                  <a:pt x="147" y="40"/>
                </a:lnTo>
                <a:lnTo>
                  <a:pt x="155" y="72"/>
                </a:lnTo>
                <a:lnTo>
                  <a:pt x="162" y="96"/>
                </a:lnTo>
                <a:lnTo>
                  <a:pt x="125" y="120"/>
                </a:lnTo>
                <a:lnTo>
                  <a:pt x="103" y="96"/>
                </a:lnTo>
                <a:lnTo>
                  <a:pt x="66" y="96"/>
                </a:lnTo>
                <a:lnTo>
                  <a:pt x="59" y="136"/>
                </a:lnTo>
                <a:lnTo>
                  <a:pt x="15" y="136"/>
                </a:lnTo>
                <a:lnTo>
                  <a:pt x="0" y="112"/>
                </a:lnTo>
                <a:lnTo>
                  <a:pt x="22" y="80"/>
                </a:lnTo>
                <a:lnTo>
                  <a:pt x="15" y="56"/>
                </a:lnTo>
                <a:lnTo>
                  <a:pt x="29" y="40"/>
                </a:lnTo>
                <a:lnTo>
                  <a:pt x="22" y="16"/>
                </a:lnTo>
                <a:lnTo>
                  <a:pt x="44" y="16"/>
                </a:lnTo>
                <a:lnTo>
                  <a:pt x="66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latin typeface="+mn-lt"/>
              <a:cs typeface="+mn-cs"/>
            </a:endParaRPr>
          </a:p>
        </p:txBody>
      </p:sp>
      <p:sp>
        <p:nvSpPr>
          <p:cNvPr id="21533" name="Freeform 229"/>
          <p:cNvSpPr>
            <a:spLocks/>
          </p:cNvSpPr>
          <p:nvPr/>
        </p:nvSpPr>
        <p:spPr bwMode="auto">
          <a:xfrm>
            <a:off x="1797050" y="4257675"/>
            <a:ext cx="427038" cy="396875"/>
          </a:xfrm>
          <a:custGeom>
            <a:avLst/>
            <a:gdLst>
              <a:gd name="T0" fmla="*/ 2147483647 w 252"/>
              <a:gd name="T1" fmla="*/ 2147483647 h 257"/>
              <a:gd name="T2" fmla="*/ 2147483647 w 252"/>
              <a:gd name="T3" fmla="*/ 2147483647 h 257"/>
              <a:gd name="T4" fmla="*/ 2147483647 w 252"/>
              <a:gd name="T5" fmla="*/ 2147483647 h 257"/>
              <a:gd name="T6" fmla="*/ 0 w 252"/>
              <a:gd name="T7" fmla="*/ 2147483647 h 257"/>
              <a:gd name="T8" fmla="*/ 2147483647 w 252"/>
              <a:gd name="T9" fmla="*/ 2147483647 h 257"/>
              <a:gd name="T10" fmla="*/ 2147483647 w 252"/>
              <a:gd name="T11" fmla="*/ 2147483647 h 257"/>
              <a:gd name="T12" fmla="*/ 2147483647 w 252"/>
              <a:gd name="T13" fmla="*/ 2147483647 h 257"/>
              <a:gd name="T14" fmla="*/ 2147483647 w 252"/>
              <a:gd name="T15" fmla="*/ 2147483647 h 257"/>
              <a:gd name="T16" fmla="*/ 2147483647 w 252"/>
              <a:gd name="T17" fmla="*/ 2147483647 h 257"/>
              <a:gd name="T18" fmla="*/ 2147483647 w 252"/>
              <a:gd name="T19" fmla="*/ 2147483647 h 257"/>
              <a:gd name="T20" fmla="*/ 2147483647 w 252"/>
              <a:gd name="T21" fmla="*/ 2147483647 h 257"/>
              <a:gd name="T22" fmla="*/ 2147483647 w 252"/>
              <a:gd name="T23" fmla="*/ 2147483647 h 257"/>
              <a:gd name="T24" fmla="*/ 2147483647 w 252"/>
              <a:gd name="T25" fmla="*/ 0 h 257"/>
              <a:gd name="T26" fmla="*/ 2147483647 w 252"/>
              <a:gd name="T27" fmla="*/ 2147483647 h 257"/>
              <a:gd name="T28" fmla="*/ 2147483647 w 252"/>
              <a:gd name="T29" fmla="*/ 2147483647 h 257"/>
              <a:gd name="T30" fmla="*/ 2147483647 w 252"/>
              <a:gd name="T31" fmla="*/ 2147483647 h 257"/>
              <a:gd name="T32" fmla="*/ 2147483647 w 252"/>
              <a:gd name="T33" fmla="*/ 2147483647 h 257"/>
              <a:gd name="T34" fmla="*/ 2147483647 w 252"/>
              <a:gd name="T35" fmla="*/ 2147483647 h 257"/>
              <a:gd name="T36" fmla="*/ 2147483647 w 252"/>
              <a:gd name="T37" fmla="*/ 2147483647 h 257"/>
              <a:gd name="T38" fmla="*/ 2147483647 w 252"/>
              <a:gd name="T39" fmla="*/ 2147483647 h 257"/>
              <a:gd name="T40" fmla="*/ 2147483647 w 252"/>
              <a:gd name="T41" fmla="*/ 2147483647 h 257"/>
              <a:gd name="T42" fmla="*/ 2147483647 w 252"/>
              <a:gd name="T43" fmla="*/ 2147483647 h 257"/>
              <a:gd name="T44" fmla="*/ 2147483647 w 252"/>
              <a:gd name="T45" fmla="*/ 2147483647 h 257"/>
              <a:gd name="T46" fmla="*/ 2147483647 w 252"/>
              <a:gd name="T47" fmla="*/ 2147483647 h 257"/>
              <a:gd name="T48" fmla="*/ 2147483647 w 252"/>
              <a:gd name="T49" fmla="*/ 2147483647 h 257"/>
              <a:gd name="T50" fmla="*/ 2147483647 w 252"/>
              <a:gd name="T51" fmla="*/ 2147483647 h 257"/>
              <a:gd name="T52" fmla="*/ 2147483647 w 252"/>
              <a:gd name="T53" fmla="*/ 2147483647 h 257"/>
              <a:gd name="T54" fmla="*/ 2147483647 w 252"/>
              <a:gd name="T55" fmla="*/ 2147483647 h 257"/>
              <a:gd name="T56" fmla="*/ 2147483647 w 252"/>
              <a:gd name="T57" fmla="*/ 2147483647 h 257"/>
              <a:gd name="T58" fmla="*/ 2147483647 w 252"/>
              <a:gd name="T59" fmla="*/ 2147483647 h 257"/>
              <a:gd name="T60" fmla="*/ 2147483647 w 252"/>
              <a:gd name="T61" fmla="*/ 2147483647 h 257"/>
              <a:gd name="T62" fmla="*/ 2147483647 w 252"/>
              <a:gd name="T63" fmla="*/ 2147483647 h 257"/>
              <a:gd name="T64" fmla="*/ 2147483647 w 252"/>
              <a:gd name="T65" fmla="*/ 2147483647 h 2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52" h="257">
                <a:moveTo>
                  <a:pt x="37" y="232"/>
                </a:moveTo>
                <a:lnTo>
                  <a:pt x="15" y="216"/>
                </a:lnTo>
                <a:lnTo>
                  <a:pt x="22" y="184"/>
                </a:lnTo>
                <a:lnTo>
                  <a:pt x="0" y="160"/>
                </a:lnTo>
                <a:lnTo>
                  <a:pt x="7" y="152"/>
                </a:lnTo>
                <a:lnTo>
                  <a:pt x="59" y="144"/>
                </a:lnTo>
                <a:lnTo>
                  <a:pt x="52" y="112"/>
                </a:lnTo>
                <a:lnTo>
                  <a:pt x="66" y="88"/>
                </a:lnTo>
                <a:lnTo>
                  <a:pt x="81" y="80"/>
                </a:lnTo>
                <a:lnTo>
                  <a:pt x="66" y="40"/>
                </a:lnTo>
                <a:lnTo>
                  <a:pt x="81" y="32"/>
                </a:lnTo>
                <a:lnTo>
                  <a:pt x="81" y="8"/>
                </a:lnTo>
                <a:lnTo>
                  <a:pt x="118" y="0"/>
                </a:lnTo>
                <a:lnTo>
                  <a:pt x="133" y="16"/>
                </a:lnTo>
                <a:lnTo>
                  <a:pt x="155" y="24"/>
                </a:lnTo>
                <a:lnTo>
                  <a:pt x="155" y="56"/>
                </a:lnTo>
                <a:lnTo>
                  <a:pt x="214" y="80"/>
                </a:lnTo>
                <a:lnTo>
                  <a:pt x="214" y="112"/>
                </a:lnTo>
                <a:lnTo>
                  <a:pt x="199" y="120"/>
                </a:lnTo>
                <a:lnTo>
                  <a:pt x="214" y="128"/>
                </a:lnTo>
                <a:lnTo>
                  <a:pt x="251" y="144"/>
                </a:lnTo>
                <a:lnTo>
                  <a:pt x="251" y="168"/>
                </a:lnTo>
                <a:lnTo>
                  <a:pt x="251" y="176"/>
                </a:lnTo>
                <a:lnTo>
                  <a:pt x="192" y="216"/>
                </a:lnTo>
                <a:lnTo>
                  <a:pt x="192" y="248"/>
                </a:lnTo>
                <a:lnTo>
                  <a:pt x="170" y="256"/>
                </a:lnTo>
                <a:lnTo>
                  <a:pt x="155" y="224"/>
                </a:lnTo>
                <a:lnTo>
                  <a:pt x="118" y="232"/>
                </a:lnTo>
                <a:lnTo>
                  <a:pt x="118" y="240"/>
                </a:lnTo>
                <a:lnTo>
                  <a:pt x="96" y="240"/>
                </a:lnTo>
                <a:lnTo>
                  <a:pt x="89" y="208"/>
                </a:lnTo>
                <a:lnTo>
                  <a:pt x="74" y="224"/>
                </a:lnTo>
                <a:lnTo>
                  <a:pt x="37" y="232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32" name="Freeform 230"/>
          <p:cNvSpPr>
            <a:spLocks/>
          </p:cNvSpPr>
          <p:nvPr/>
        </p:nvSpPr>
        <p:spPr bwMode="auto">
          <a:xfrm>
            <a:off x="1674813" y="4578350"/>
            <a:ext cx="371475" cy="396875"/>
          </a:xfrm>
          <a:custGeom>
            <a:avLst/>
            <a:gdLst/>
            <a:ahLst/>
            <a:cxnLst>
              <a:cxn ang="0">
                <a:pos x="111" y="24"/>
              </a:cxn>
              <a:cxn ang="0">
                <a:pos x="147" y="16"/>
              </a:cxn>
              <a:cxn ang="0">
                <a:pos x="162" y="0"/>
              </a:cxn>
              <a:cxn ang="0">
                <a:pos x="169" y="32"/>
              </a:cxn>
              <a:cxn ang="0">
                <a:pos x="192" y="32"/>
              </a:cxn>
              <a:cxn ang="0">
                <a:pos x="184" y="48"/>
              </a:cxn>
              <a:cxn ang="0">
                <a:pos x="192" y="96"/>
              </a:cxn>
              <a:cxn ang="0">
                <a:pos x="221" y="120"/>
              </a:cxn>
              <a:cxn ang="0">
                <a:pos x="199" y="128"/>
              </a:cxn>
              <a:cxn ang="0">
                <a:pos x="199" y="168"/>
              </a:cxn>
              <a:cxn ang="0">
                <a:pos x="169" y="168"/>
              </a:cxn>
              <a:cxn ang="0">
                <a:pos x="177" y="200"/>
              </a:cxn>
              <a:cxn ang="0">
                <a:pos x="155" y="216"/>
              </a:cxn>
              <a:cxn ang="0">
                <a:pos x="169" y="224"/>
              </a:cxn>
              <a:cxn ang="0">
                <a:pos x="118" y="256"/>
              </a:cxn>
              <a:cxn ang="0">
                <a:pos x="111" y="232"/>
              </a:cxn>
              <a:cxn ang="0">
                <a:pos x="88" y="224"/>
              </a:cxn>
              <a:cxn ang="0">
                <a:pos x="81" y="176"/>
              </a:cxn>
              <a:cxn ang="0">
                <a:pos x="74" y="152"/>
              </a:cxn>
              <a:cxn ang="0">
                <a:pos x="52" y="120"/>
              </a:cxn>
              <a:cxn ang="0">
                <a:pos x="29" y="88"/>
              </a:cxn>
              <a:cxn ang="0">
                <a:pos x="15" y="80"/>
              </a:cxn>
              <a:cxn ang="0">
                <a:pos x="0" y="40"/>
              </a:cxn>
              <a:cxn ang="0">
                <a:pos x="15" y="32"/>
              </a:cxn>
              <a:cxn ang="0">
                <a:pos x="29" y="56"/>
              </a:cxn>
              <a:cxn ang="0">
                <a:pos x="44" y="56"/>
              </a:cxn>
              <a:cxn ang="0">
                <a:pos x="37" y="80"/>
              </a:cxn>
              <a:cxn ang="0">
                <a:pos x="52" y="80"/>
              </a:cxn>
              <a:cxn ang="0">
                <a:pos x="74" y="96"/>
              </a:cxn>
              <a:cxn ang="0">
                <a:pos x="133" y="56"/>
              </a:cxn>
              <a:cxn ang="0">
                <a:pos x="125" y="40"/>
              </a:cxn>
              <a:cxn ang="0">
                <a:pos x="103" y="40"/>
              </a:cxn>
              <a:cxn ang="0">
                <a:pos x="111" y="24"/>
              </a:cxn>
            </a:cxnLst>
            <a:rect l="0" t="0" r="r" b="b"/>
            <a:pathLst>
              <a:path w="222" h="257">
                <a:moveTo>
                  <a:pt x="111" y="24"/>
                </a:moveTo>
                <a:lnTo>
                  <a:pt x="147" y="16"/>
                </a:lnTo>
                <a:lnTo>
                  <a:pt x="162" y="0"/>
                </a:lnTo>
                <a:lnTo>
                  <a:pt x="169" y="32"/>
                </a:lnTo>
                <a:lnTo>
                  <a:pt x="192" y="32"/>
                </a:lnTo>
                <a:lnTo>
                  <a:pt x="184" y="48"/>
                </a:lnTo>
                <a:lnTo>
                  <a:pt x="192" y="96"/>
                </a:lnTo>
                <a:lnTo>
                  <a:pt x="221" y="120"/>
                </a:lnTo>
                <a:lnTo>
                  <a:pt x="199" y="128"/>
                </a:lnTo>
                <a:lnTo>
                  <a:pt x="199" y="168"/>
                </a:lnTo>
                <a:lnTo>
                  <a:pt x="169" y="168"/>
                </a:lnTo>
                <a:lnTo>
                  <a:pt x="177" y="200"/>
                </a:lnTo>
                <a:lnTo>
                  <a:pt x="155" y="216"/>
                </a:lnTo>
                <a:lnTo>
                  <a:pt x="169" y="224"/>
                </a:lnTo>
                <a:lnTo>
                  <a:pt x="118" y="256"/>
                </a:lnTo>
                <a:lnTo>
                  <a:pt x="111" y="232"/>
                </a:lnTo>
                <a:lnTo>
                  <a:pt x="88" y="224"/>
                </a:lnTo>
                <a:lnTo>
                  <a:pt x="81" y="176"/>
                </a:lnTo>
                <a:lnTo>
                  <a:pt x="74" y="152"/>
                </a:lnTo>
                <a:lnTo>
                  <a:pt x="52" y="120"/>
                </a:lnTo>
                <a:lnTo>
                  <a:pt x="29" y="88"/>
                </a:lnTo>
                <a:lnTo>
                  <a:pt x="15" y="80"/>
                </a:lnTo>
                <a:lnTo>
                  <a:pt x="0" y="40"/>
                </a:lnTo>
                <a:lnTo>
                  <a:pt x="15" y="32"/>
                </a:lnTo>
                <a:lnTo>
                  <a:pt x="29" y="56"/>
                </a:lnTo>
                <a:lnTo>
                  <a:pt x="44" y="56"/>
                </a:lnTo>
                <a:lnTo>
                  <a:pt x="37" y="80"/>
                </a:lnTo>
                <a:lnTo>
                  <a:pt x="52" y="80"/>
                </a:lnTo>
                <a:lnTo>
                  <a:pt x="74" y="96"/>
                </a:lnTo>
                <a:lnTo>
                  <a:pt x="133" y="56"/>
                </a:lnTo>
                <a:lnTo>
                  <a:pt x="125" y="40"/>
                </a:lnTo>
                <a:lnTo>
                  <a:pt x="103" y="40"/>
                </a:lnTo>
                <a:lnTo>
                  <a:pt x="111" y="24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flat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>
              <a:latin typeface="+mn-lt"/>
              <a:cs typeface="+mn-cs"/>
            </a:endParaRPr>
          </a:p>
        </p:txBody>
      </p:sp>
      <p:sp>
        <p:nvSpPr>
          <p:cNvPr id="21535" name="Freeform 231"/>
          <p:cNvSpPr>
            <a:spLocks/>
          </p:cNvSpPr>
          <p:nvPr/>
        </p:nvSpPr>
        <p:spPr bwMode="auto">
          <a:xfrm>
            <a:off x="2209800" y="2676525"/>
            <a:ext cx="538163" cy="644525"/>
          </a:xfrm>
          <a:custGeom>
            <a:avLst/>
            <a:gdLst>
              <a:gd name="T0" fmla="*/ 0 w 319"/>
              <a:gd name="T1" fmla="*/ 2147483647 h 417"/>
              <a:gd name="T2" fmla="*/ 2147483647 w 319"/>
              <a:gd name="T3" fmla="*/ 2147483647 h 417"/>
              <a:gd name="T4" fmla="*/ 2147483647 w 319"/>
              <a:gd name="T5" fmla="*/ 2147483647 h 417"/>
              <a:gd name="T6" fmla="*/ 2147483647 w 319"/>
              <a:gd name="T7" fmla="*/ 2147483647 h 417"/>
              <a:gd name="T8" fmla="*/ 2147483647 w 319"/>
              <a:gd name="T9" fmla="*/ 2147483647 h 417"/>
              <a:gd name="T10" fmla="*/ 2147483647 w 319"/>
              <a:gd name="T11" fmla="*/ 2147483647 h 417"/>
              <a:gd name="T12" fmla="*/ 2147483647 w 319"/>
              <a:gd name="T13" fmla="*/ 2147483647 h 417"/>
              <a:gd name="T14" fmla="*/ 2147483647 w 319"/>
              <a:gd name="T15" fmla="*/ 0 h 417"/>
              <a:gd name="T16" fmla="*/ 2147483647 w 319"/>
              <a:gd name="T17" fmla="*/ 2147483647 h 417"/>
              <a:gd name="T18" fmla="*/ 2147483647 w 319"/>
              <a:gd name="T19" fmla="*/ 2147483647 h 417"/>
              <a:gd name="T20" fmla="*/ 2147483647 w 319"/>
              <a:gd name="T21" fmla="*/ 2147483647 h 417"/>
              <a:gd name="T22" fmla="*/ 2147483647 w 319"/>
              <a:gd name="T23" fmla="*/ 2147483647 h 417"/>
              <a:gd name="T24" fmla="*/ 2147483647 w 319"/>
              <a:gd name="T25" fmla="*/ 2147483647 h 417"/>
              <a:gd name="T26" fmla="*/ 2147483647 w 319"/>
              <a:gd name="T27" fmla="*/ 2147483647 h 417"/>
              <a:gd name="T28" fmla="*/ 2147483647 w 319"/>
              <a:gd name="T29" fmla="*/ 2147483647 h 417"/>
              <a:gd name="T30" fmla="*/ 2147483647 w 319"/>
              <a:gd name="T31" fmla="*/ 2147483647 h 417"/>
              <a:gd name="T32" fmla="*/ 2147483647 w 319"/>
              <a:gd name="T33" fmla="*/ 2147483647 h 417"/>
              <a:gd name="T34" fmla="*/ 2147483647 w 319"/>
              <a:gd name="T35" fmla="*/ 2147483647 h 417"/>
              <a:gd name="T36" fmla="*/ 2147483647 w 319"/>
              <a:gd name="T37" fmla="*/ 2147483647 h 417"/>
              <a:gd name="T38" fmla="*/ 2147483647 w 319"/>
              <a:gd name="T39" fmla="*/ 2147483647 h 417"/>
              <a:gd name="T40" fmla="*/ 2147483647 w 319"/>
              <a:gd name="T41" fmla="*/ 2147483647 h 417"/>
              <a:gd name="T42" fmla="*/ 2147483647 w 319"/>
              <a:gd name="T43" fmla="*/ 2147483647 h 417"/>
              <a:gd name="T44" fmla="*/ 2147483647 w 319"/>
              <a:gd name="T45" fmla="*/ 2147483647 h 417"/>
              <a:gd name="T46" fmla="*/ 2147483647 w 319"/>
              <a:gd name="T47" fmla="*/ 2147483647 h 417"/>
              <a:gd name="T48" fmla="*/ 2147483647 w 319"/>
              <a:gd name="T49" fmla="*/ 2147483647 h 417"/>
              <a:gd name="T50" fmla="*/ 2147483647 w 319"/>
              <a:gd name="T51" fmla="*/ 2147483647 h 417"/>
              <a:gd name="T52" fmla="*/ 2147483647 w 319"/>
              <a:gd name="T53" fmla="*/ 2147483647 h 417"/>
              <a:gd name="T54" fmla="*/ 2147483647 w 319"/>
              <a:gd name="T55" fmla="*/ 2147483647 h 417"/>
              <a:gd name="T56" fmla="*/ 2147483647 w 319"/>
              <a:gd name="T57" fmla="*/ 2147483647 h 417"/>
              <a:gd name="T58" fmla="*/ 0 w 319"/>
              <a:gd name="T59" fmla="*/ 2147483647 h 41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19" h="417">
                <a:moveTo>
                  <a:pt x="0" y="224"/>
                </a:moveTo>
                <a:lnTo>
                  <a:pt x="104" y="216"/>
                </a:lnTo>
                <a:lnTo>
                  <a:pt x="118" y="144"/>
                </a:lnTo>
                <a:lnTo>
                  <a:pt x="141" y="136"/>
                </a:lnTo>
                <a:lnTo>
                  <a:pt x="170" y="96"/>
                </a:lnTo>
                <a:lnTo>
                  <a:pt x="185" y="56"/>
                </a:lnTo>
                <a:lnTo>
                  <a:pt x="229" y="40"/>
                </a:lnTo>
                <a:lnTo>
                  <a:pt x="252" y="0"/>
                </a:lnTo>
                <a:lnTo>
                  <a:pt x="281" y="32"/>
                </a:lnTo>
                <a:lnTo>
                  <a:pt x="274" y="64"/>
                </a:lnTo>
                <a:lnTo>
                  <a:pt x="288" y="80"/>
                </a:lnTo>
                <a:lnTo>
                  <a:pt x="296" y="56"/>
                </a:lnTo>
                <a:lnTo>
                  <a:pt x="311" y="64"/>
                </a:lnTo>
                <a:lnTo>
                  <a:pt x="303" y="72"/>
                </a:lnTo>
                <a:lnTo>
                  <a:pt x="318" y="128"/>
                </a:lnTo>
                <a:lnTo>
                  <a:pt x="274" y="168"/>
                </a:lnTo>
                <a:lnTo>
                  <a:pt x="259" y="224"/>
                </a:lnTo>
                <a:lnTo>
                  <a:pt x="274" y="256"/>
                </a:lnTo>
                <a:lnTo>
                  <a:pt x="252" y="280"/>
                </a:lnTo>
                <a:lnTo>
                  <a:pt x="237" y="280"/>
                </a:lnTo>
                <a:lnTo>
                  <a:pt x="215" y="320"/>
                </a:lnTo>
                <a:lnTo>
                  <a:pt x="229" y="344"/>
                </a:lnTo>
                <a:lnTo>
                  <a:pt x="215" y="392"/>
                </a:lnTo>
                <a:lnTo>
                  <a:pt x="185" y="416"/>
                </a:lnTo>
                <a:lnTo>
                  <a:pt x="148" y="376"/>
                </a:lnTo>
                <a:lnTo>
                  <a:pt x="126" y="376"/>
                </a:lnTo>
                <a:lnTo>
                  <a:pt x="81" y="328"/>
                </a:lnTo>
                <a:lnTo>
                  <a:pt x="74" y="344"/>
                </a:lnTo>
                <a:lnTo>
                  <a:pt x="44" y="344"/>
                </a:lnTo>
                <a:lnTo>
                  <a:pt x="0" y="224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21536" name="Freeform 232"/>
          <p:cNvSpPr>
            <a:spLocks/>
          </p:cNvSpPr>
          <p:nvPr/>
        </p:nvSpPr>
        <p:spPr bwMode="auto">
          <a:xfrm>
            <a:off x="2633663" y="2479675"/>
            <a:ext cx="425450" cy="533400"/>
          </a:xfrm>
          <a:custGeom>
            <a:avLst/>
            <a:gdLst>
              <a:gd name="T0" fmla="*/ 2147483647 w 252"/>
              <a:gd name="T1" fmla="*/ 2147483647 h 345"/>
              <a:gd name="T2" fmla="*/ 2147483647 w 252"/>
              <a:gd name="T3" fmla="*/ 2147483647 h 345"/>
              <a:gd name="T4" fmla="*/ 2147483647 w 252"/>
              <a:gd name="T5" fmla="*/ 2147483647 h 345"/>
              <a:gd name="T6" fmla="*/ 2147483647 w 252"/>
              <a:gd name="T7" fmla="*/ 2147483647 h 345"/>
              <a:gd name="T8" fmla="*/ 2147483647 w 252"/>
              <a:gd name="T9" fmla="*/ 0 h 345"/>
              <a:gd name="T10" fmla="*/ 2147483647 w 252"/>
              <a:gd name="T11" fmla="*/ 0 h 345"/>
              <a:gd name="T12" fmla="*/ 2147483647 w 252"/>
              <a:gd name="T13" fmla="*/ 2147483647 h 345"/>
              <a:gd name="T14" fmla="*/ 2147483647 w 252"/>
              <a:gd name="T15" fmla="*/ 2147483647 h 345"/>
              <a:gd name="T16" fmla="*/ 2147483647 w 252"/>
              <a:gd name="T17" fmla="*/ 2147483647 h 345"/>
              <a:gd name="T18" fmla="*/ 2147483647 w 252"/>
              <a:gd name="T19" fmla="*/ 2147483647 h 345"/>
              <a:gd name="T20" fmla="*/ 2147483647 w 252"/>
              <a:gd name="T21" fmla="*/ 2147483647 h 345"/>
              <a:gd name="T22" fmla="*/ 2147483647 w 252"/>
              <a:gd name="T23" fmla="*/ 2147483647 h 345"/>
              <a:gd name="T24" fmla="*/ 2147483647 w 252"/>
              <a:gd name="T25" fmla="*/ 2147483647 h 345"/>
              <a:gd name="T26" fmla="*/ 2147483647 w 252"/>
              <a:gd name="T27" fmla="*/ 2147483647 h 345"/>
              <a:gd name="T28" fmla="*/ 2147483647 w 252"/>
              <a:gd name="T29" fmla="*/ 2147483647 h 345"/>
              <a:gd name="T30" fmla="*/ 2147483647 w 252"/>
              <a:gd name="T31" fmla="*/ 2147483647 h 345"/>
              <a:gd name="T32" fmla="*/ 2147483647 w 252"/>
              <a:gd name="T33" fmla="*/ 2147483647 h 345"/>
              <a:gd name="T34" fmla="*/ 2147483647 w 252"/>
              <a:gd name="T35" fmla="*/ 2147483647 h 345"/>
              <a:gd name="T36" fmla="*/ 2147483647 w 252"/>
              <a:gd name="T37" fmla="*/ 2147483647 h 345"/>
              <a:gd name="T38" fmla="*/ 2147483647 w 252"/>
              <a:gd name="T39" fmla="*/ 2147483647 h 345"/>
              <a:gd name="T40" fmla="*/ 2147483647 w 252"/>
              <a:gd name="T41" fmla="*/ 2147483647 h 345"/>
              <a:gd name="T42" fmla="*/ 0 w 252"/>
              <a:gd name="T43" fmla="*/ 2147483647 h 345"/>
              <a:gd name="T44" fmla="*/ 2147483647 w 252"/>
              <a:gd name="T45" fmla="*/ 2147483647 h 3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52"/>
              <a:gd name="T70" fmla="*/ 0 h 345"/>
              <a:gd name="T71" fmla="*/ 252 w 252"/>
              <a:gd name="T72" fmla="*/ 345 h 34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52" h="345">
                <a:moveTo>
                  <a:pt x="22" y="96"/>
                </a:moveTo>
                <a:lnTo>
                  <a:pt x="74" y="80"/>
                </a:lnTo>
                <a:lnTo>
                  <a:pt x="59" y="40"/>
                </a:lnTo>
                <a:lnTo>
                  <a:pt x="96" y="8"/>
                </a:lnTo>
                <a:lnTo>
                  <a:pt x="140" y="0"/>
                </a:lnTo>
                <a:lnTo>
                  <a:pt x="162" y="0"/>
                </a:lnTo>
                <a:lnTo>
                  <a:pt x="185" y="24"/>
                </a:lnTo>
                <a:lnTo>
                  <a:pt x="214" y="56"/>
                </a:lnTo>
                <a:lnTo>
                  <a:pt x="185" y="64"/>
                </a:lnTo>
                <a:lnTo>
                  <a:pt x="222" y="112"/>
                </a:lnTo>
                <a:lnTo>
                  <a:pt x="229" y="192"/>
                </a:lnTo>
                <a:lnTo>
                  <a:pt x="251" y="280"/>
                </a:lnTo>
                <a:lnTo>
                  <a:pt x="192" y="344"/>
                </a:lnTo>
                <a:lnTo>
                  <a:pt x="148" y="336"/>
                </a:lnTo>
                <a:lnTo>
                  <a:pt x="81" y="216"/>
                </a:lnTo>
                <a:lnTo>
                  <a:pt x="81" y="168"/>
                </a:lnTo>
                <a:lnTo>
                  <a:pt x="59" y="192"/>
                </a:lnTo>
                <a:lnTo>
                  <a:pt x="44" y="184"/>
                </a:lnTo>
                <a:lnTo>
                  <a:pt x="37" y="208"/>
                </a:lnTo>
                <a:lnTo>
                  <a:pt x="22" y="192"/>
                </a:lnTo>
                <a:lnTo>
                  <a:pt x="30" y="160"/>
                </a:lnTo>
                <a:lnTo>
                  <a:pt x="0" y="128"/>
                </a:lnTo>
                <a:lnTo>
                  <a:pt x="22" y="96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21537" name="Freeform 233"/>
          <p:cNvSpPr>
            <a:spLocks/>
          </p:cNvSpPr>
          <p:nvPr/>
        </p:nvSpPr>
        <p:spPr bwMode="auto">
          <a:xfrm>
            <a:off x="1985963" y="3021012"/>
            <a:ext cx="436562" cy="358775"/>
          </a:xfrm>
          <a:custGeom>
            <a:avLst/>
            <a:gdLst>
              <a:gd name="T0" fmla="*/ 2147483647 w 260"/>
              <a:gd name="T1" fmla="*/ 2147483647 h 233"/>
              <a:gd name="T2" fmla="*/ 2147483647 w 260"/>
              <a:gd name="T3" fmla="*/ 2147483647 h 233"/>
              <a:gd name="T4" fmla="*/ 2147483647 w 260"/>
              <a:gd name="T5" fmla="*/ 2147483647 h 233"/>
              <a:gd name="T6" fmla="*/ 2147483647 w 260"/>
              <a:gd name="T7" fmla="*/ 2147483647 h 233"/>
              <a:gd name="T8" fmla="*/ 2147483647 w 260"/>
              <a:gd name="T9" fmla="*/ 2147483647 h 233"/>
              <a:gd name="T10" fmla="*/ 2147483647 w 260"/>
              <a:gd name="T11" fmla="*/ 2147483647 h 233"/>
              <a:gd name="T12" fmla="*/ 2147483647 w 260"/>
              <a:gd name="T13" fmla="*/ 2147483647 h 233"/>
              <a:gd name="T14" fmla="*/ 2147483647 w 260"/>
              <a:gd name="T15" fmla="*/ 2147483647 h 233"/>
              <a:gd name="T16" fmla="*/ 2147483647 w 260"/>
              <a:gd name="T17" fmla="*/ 2147483647 h 233"/>
              <a:gd name="T18" fmla="*/ 2147483647 w 260"/>
              <a:gd name="T19" fmla="*/ 2147483647 h 233"/>
              <a:gd name="T20" fmla="*/ 2147483647 w 260"/>
              <a:gd name="T21" fmla="*/ 2147483647 h 233"/>
              <a:gd name="T22" fmla="*/ 0 w 260"/>
              <a:gd name="T23" fmla="*/ 2147483647 h 233"/>
              <a:gd name="T24" fmla="*/ 2147483647 w 260"/>
              <a:gd name="T25" fmla="*/ 2147483647 h 233"/>
              <a:gd name="T26" fmla="*/ 2147483647 w 260"/>
              <a:gd name="T27" fmla="*/ 2147483647 h 233"/>
              <a:gd name="T28" fmla="*/ 2147483647 w 260"/>
              <a:gd name="T29" fmla="*/ 2147483647 h 233"/>
              <a:gd name="T30" fmla="*/ 2147483647 w 260"/>
              <a:gd name="T31" fmla="*/ 2147483647 h 233"/>
              <a:gd name="T32" fmla="*/ 2147483647 w 260"/>
              <a:gd name="T33" fmla="*/ 2147483647 h 233"/>
              <a:gd name="T34" fmla="*/ 2147483647 w 260"/>
              <a:gd name="T35" fmla="*/ 0 h 233"/>
              <a:gd name="T36" fmla="*/ 2147483647 w 260"/>
              <a:gd name="T37" fmla="*/ 2147483647 h 233"/>
              <a:gd name="T38" fmla="*/ 2147483647 w 260"/>
              <a:gd name="T39" fmla="*/ 2147483647 h 233"/>
              <a:gd name="T40" fmla="*/ 2147483647 w 260"/>
              <a:gd name="T41" fmla="*/ 2147483647 h 233"/>
              <a:gd name="T42" fmla="*/ 2147483647 w 260"/>
              <a:gd name="T43" fmla="*/ 2147483647 h 23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60"/>
              <a:gd name="T67" fmla="*/ 0 h 233"/>
              <a:gd name="T68" fmla="*/ 260 w 260"/>
              <a:gd name="T69" fmla="*/ 233 h 23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60" h="233">
                <a:moveTo>
                  <a:pt x="259" y="152"/>
                </a:moveTo>
                <a:lnTo>
                  <a:pt x="200" y="200"/>
                </a:lnTo>
                <a:lnTo>
                  <a:pt x="192" y="232"/>
                </a:lnTo>
                <a:lnTo>
                  <a:pt x="155" y="232"/>
                </a:lnTo>
                <a:lnTo>
                  <a:pt x="133" y="216"/>
                </a:lnTo>
                <a:lnTo>
                  <a:pt x="126" y="184"/>
                </a:lnTo>
                <a:lnTo>
                  <a:pt x="104" y="176"/>
                </a:lnTo>
                <a:lnTo>
                  <a:pt x="89" y="144"/>
                </a:lnTo>
                <a:lnTo>
                  <a:pt x="52" y="152"/>
                </a:lnTo>
                <a:lnTo>
                  <a:pt x="30" y="136"/>
                </a:lnTo>
                <a:lnTo>
                  <a:pt x="15" y="136"/>
                </a:lnTo>
                <a:lnTo>
                  <a:pt x="0" y="64"/>
                </a:lnTo>
                <a:lnTo>
                  <a:pt x="22" y="40"/>
                </a:lnTo>
                <a:lnTo>
                  <a:pt x="59" y="48"/>
                </a:lnTo>
                <a:lnTo>
                  <a:pt x="81" y="88"/>
                </a:lnTo>
                <a:lnTo>
                  <a:pt x="89" y="40"/>
                </a:lnTo>
                <a:lnTo>
                  <a:pt x="89" y="8"/>
                </a:lnTo>
                <a:lnTo>
                  <a:pt x="133" y="0"/>
                </a:lnTo>
                <a:lnTo>
                  <a:pt x="178" y="120"/>
                </a:lnTo>
                <a:lnTo>
                  <a:pt x="207" y="120"/>
                </a:lnTo>
                <a:lnTo>
                  <a:pt x="215" y="104"/>
                </a:lnTo>
                <a:lnTo>
                  <a:pt x="259" y="152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21538" name="Freeform 234"/>
          <p:cNvSpPr>
            <a:spLocks/>
          </p:cNvSpPr>
          <p:nvPr/>
        </p:nvSpPr>
        <p:spPr bwMode="auto">
          <a:xfrm>
            <a:off x="1758950" y="3108325"/>
            <a:ext cx="252413" cy="373062"/>
          </a:xfrm>
          <a:custGeom>
            <a:avLst/>
            <a:gdLst>
              <a:gd name="T0" fmla="*/ 2147483647 w 149"/>
              <a:gd name="T1" fmla="*/ 2147483647 h 241"/>
              <a:gd name="T2" fmla="*/ 2147483647 w 149"/>
              <a:gd name="T3" fmla="*/ 2147483647 h 241"/>
              <a:gd name="T4" fmla="*/ 2147483647 w 149"/>
              <a:gd name="T5" fmla="*/ 2147483647 h 241"/>
              <a:gd name="T6" fmla="*/ 2147483647 w 149"/>
              <a:gd name="T7" fmla="*/ 2147483647 h 241"/>
              <a:gd name="T8" fmla="*/ 2147483647 w 149"/>
              <a:gd name="T9" fmla="*/ 2147483647 h 241"/>
              <a:gd name="T10" fmla="*/ 2147483647 w 149"/>
              <a:gd name="T11" fmla="*/ 2147483647 h 241"/>
              <a:gd name="T12" fmla="*/ 2147483647 w 149"/>
              <a:gd name="T13" fmla="*/ 2147483647 h 241"/>
              <a:gd name="T14" fmla="*/ 2147483647 w 149"/>
              <a:gd name="T15" fmla="*/ 2147483647 h 241"/>
              <a:gd name="T16" fmla="*/ 0 w 149"/>
              <a:gd name="T17" fmla="*/ 2147483647 h 241"/>
              <a:gd name="T18" fmla="*/ 0 w 149"/>
              <a:gd name="T19" fmla="*/ 2147483647 h 241"/>
              <a:gd name="T20" fmla="*/ 2147483647 w 149"/>
              <a:gd name="T21" fmla="*/ 2147483647 h 241"/>
              <a:gd name="T22" fmla="*/ 2147483647 w 149"/>
              <a:gd name="T23" fmla="*/ 2147483647 h 241"/>
              <a:gd name="T24" fmla="*/ 2147483647 w 149"/>
              <a:gd name="T25" fmla="*/ 2147483647 h 241"/>
              <a:gd name="T26" fmla="*/ 2147483647 w 149"/>
              <a:gd name="T27" fmla="*/ 2147483647 h 241"/>
              <a:gd name="T28" fmla="*/ 2147483647 w 149"/>
              <a:gd name="T29" fmla="*/ 2147483647 h 241"/>
              <a:gd name="T30" fmla="*/ 2147483647 w 149"/>
              <a:gd name="T31" fmla="*/ 0 h 241"/>
              <a:gd name="T32" fmla="*/ 2147483647 w 149"/>
              <a:gd name="T33" fmla="*/ 2147483647 h 241"/>
              <a:gd name="T34" fmla="*/ 2147483647 w 149"/>
              <a:gd name="T35" fmla="*/ 2147483647 h 241"/>
              <a:gd name="T36" fmla="*/ 2147483647 w 149"/>
              <a:gd name="T37" fmla="*/ 2147483647 h 241"/>
              <a:gd name="T38" fmla="*/ 2147483647 w 149"/>
              <a:gd name="T39" fmla="*/ 2147483647 h 241"/>
              <a:gd name="T40" fmla="*/ 2147483647 w 149"/>
              <a:gd name="T41" fmla="*/ 2147483647 h 24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9" h="241">
                <a:moveTo>
                  <a:pt x="96" y="184"/>
                </a:moveTo>
                <a:lnTo>
                  <a:pt x="89" y="192"/>
                </a:lnTo>
                <a:lnTo>
                  <a:pt x="89" y="224"/>
                </a:lnTo>
                <a:lnTo>
                  <a:pt x="67" y="240"/>
                </a:lnTo>
                <a:lnTo>
                  <a:pt x="44" y="240"/>
                </a:lnTo>
                <a:lnTo>
                  <a:pt x="30" y="200"/>
                </a:lnTo>
                <a:lnTo>
                  <a:pt x="15" y="192"/>
                </a:lnTo>
                <a:lnTo>
                  <a:pt x="22" y="176"/>
                </a:lnTo>
                <a:lnTo>
                  <a:pt x="0" y="144"/>
                </a:lnTo>
                <a:lnTo>
                  <a:pt x="0" y="136"/>
                </a:lnTo>
                <a:lnTo>
                  <a:pt x="30" y="112"/>
                </a:lnTo>
                <a:lnTo>
                  <a:pt x="30" y="88"/>
                </a:lnTo>
                <a:lnTo>
                  <a:pt x="44" y="80"/>
                </a:lnTo>
                <a:lnTo>
                  <a:pt x="52" y="56"/>
                </a:lnTo>
                <a:lnTo>
                  <a:pt x="74" y="48"/>
                </a:lnTo>
                <a:lnTo>
                  <a:pt x="111" y="0"/>
                </a:lnTo>
                <a:lnTo>
                  <a:pt x="133" y="8"/>
                </a:lnTo>
                <a:lnTo>
                  <a:pt x="148" y="80"/>
                </a:lnTo>
                <a:lnTo>
                  <a:pt x="126" y="88"/>
                </a:lnTo>
                <a:lnTo>
                  <a:pt x="126" y="136"/>
                </a:lnTo>
                <a:lnTo>
                  <a:pt x="96" y="184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21539" name="Freeform 235"/>
          <p:cNvSpPr>
            <a:spLocks/>
          </p:cNvSpPr>
          <p:nvPr/>
        </p:nvSpPr>
        <p:spPr bwMode="auto">
          <a:xfrm>
            <a:off x="1920875" y="3230562"/>
            <a:ext cx="350838" cy="250825"/>
          </a:xfrm>
          <a:custGeom>
            <a:avLst/>
            <a:gdLst>
              <a:gd name="T0" fmla="*/ 2147483647 w 208"/>
              <a:gd name="T1" fmla="*/ 2147483647 h 161"/>
              <a:gd name="T2" fmla="*/ 2147483647 w 208"/>
              <a:gd name="T3" fmla="*/ 2147483647 h 161"/>
              <a:gd name="T4" fmla="*/ 2147483647 w 208"/>
              <a:gd name="T5" fmla="*/ 2147483647 h 161"/>
              <a:gd name="T6" fmla="*/ 2147483647 w 208"/>
              <a:gd name="T7" fmla="*/ 2147483647 h 161"/>
              <a:gd name="T8" fmla="*/ 2147483647 w 208"/>
              <a:gd name="T9" fmla="*/ 2147483647 h 161"/>
              <a:gd name="T10" fmla="*/ 2147483647 w 208"/>
              <a:gd name="T11" fmla="*/ 2147483647 h 161"/>
              <a:gd name="T12" fmla="*/ 2147483647 w 208"/>
              <a:gd name="T13" fmla="*/ 2147483647 h 161"/>
              <a:gd name="T14" fmla="*/ 2147483647 w 208"/>
              <a:gd name="T15" fmla="*/ 2147483647 h 161"/>
              <a:gd name="T16" fmla="*/ 2147483647 w 208"/>
              <a:gd name="T17" fmla="*/ 2147483647 h 161"/>
              <a:gd name="T18" fmla="*/ 2147483647 w 208"/>
              <a:gd name="T19" fmla="*/ 0 h 161"/>
              <a:gd name="T20" fmla="*/ 2147483647 w 208"/>
              <a:gd name="T21" fmla="*/ 0 h 161"/>
              <a:gd name="T22" fmla="*/ 2147483647 w 208"/>
              <a:gd name="T23" fmla="*/ 2147483647 h 161"/>
              <a:gd name="T24" fmla="*/ 2147483647 w 208"/>
              <a:gd name="T25" fmla="*/ 2147483647 h 161"/>
              <a:gd name="T26" fmla="*/ 0 w 208"/>
              <a:gd name="T27" fmla="*/ 2147483647 h 161"/>
              <a:gd name="T28" fmla="*/ 2147483647 w 208"/>
              <a:gd name="T29" fmla="*/ 2147483647 h 161"/>
              <a:gd name="T30" fmla="*/ 2147483647 w 208"/>
              <a:gd name="T31" fmla="*/ 2147483647 h 161"/>
              <a:gd name="T32" fmla="*/ 2147483647 w 208"/>
              <a:gd name="T33" fmla="*/ 2147483647 h 161"/>
              <a:gd name="T34" fmla="*/ 2147483647 w 208"/>
              <a:gd name="T35" fmla="*/ 2147483647 h 161"/>
              <a:gd name="T36" fmla="*/ 2147483647 w 208"/>
              <a:gd name="T37" fmla="*/ 2147483647 h 161"/>
              <a:gd name="T38" fmla="*/ 2147483647 w 208"/>
              <a:gd name="T39" fmla="*/ 2147483647 h 16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8"/>
              <a:gd name="T61" fmla="*/ 0 h 161"/>
              <a:gd name="T62" fmla="*/ 208 w 208"/>
              <a:gd name="T63" fmla="*/ 161 h 16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8" h="161">
                <a:moveTo>
                  <a:pt x="207" y="160"/>
                </a:moveTo>
                <a:lnTo>
                  <a:pt x="200" y="144"/>
                </a:lnTo>
                <a:lnTo>
                  <a:pt x="185" y="128"/>
                </a:lnTo>
                <a:lnTo>
                  <a:pt x="192" y="96"/>
                </a:lnTo>
                <a:lnTo>
                  <a:pt x="170" y="80"/>
                </a:lnTo>
                <a:lnTo>
                  <a:pt x="163" y="48"/>
                </a:lnTo>
                <a:lnTo>
                  <a:pt x="141" y="40"/>
                </a:lnTo>
                <a:lnTo>
                  <a:pt x="126" y="8"/>
                </a:lnTo>
                <a:lnTo>
                  <a:pt x="89" y="16"/>
                </a:lnTo>
                <a:lnTo>
                  <a:pt x="67" y="0"/>
                </a:lnTo>
                <a:lnTo>
                  <a:pt x="52" y="0"/>
                </a:lnTo>
                <a:lnTo>
                  <a:pt x="30" y="8"/>
                </a:lnTo>
                <a:lnTo>
                  <a:pt x="30" y="56"/>
                </a:lnTo>
                <a:lnTo>
                  <a:pt x="0" y="104"/>
                </a:lnTo>
                <a:lnTo>
                  <a:pt x="74" y="136"/>
                </a:lnTo>
                <a:lnTo>
                  <a:pt x="104" y="136"/>
                </a:lnTo>
                <a:lnTo>
                  <a:pt x="126" y="128"/>
                </a:lnTo>
                <a:lnTo>
                  <a:pt x="148" y="144"/>
                </a:lnTo>
                <a:lnTo>
                  <a:pt x="192" y="160"/>
                </a:lnTo>
                <a:lnTo>
                  <a:pt x="207" y="160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21540" name="Freeform 236"/>
          <p:cNvSpPr>
            <a:spLocks/>
          </p:cNvSpPr>
          <p:nvPr/>
        </p:nvSpPr>
        <p:spPr bwMode="auto">
          <a:xfrm>
            <a:off x="1871663" y="3390900"/>
            <a:ext cx="427037" cy="285750"/>
          </a:xfrm>
          <a:custGeom>
            <a:avLst/>
            <a:gdLst>
              <a:gd name="T0" fmla="*/ 2147483647 w 252"/>
              <a:gd name="T1" fmla="*/ 2147483647 h 185"/>
              <a:gd name="T2" fmla="*/ 2147483647 w 252"/>
              <a:gd name="T3" fmla="*/ 2147483647 h 185"/>
              <a:gd name="T4" fmla="*/ 2147483647 w 252"/>
              <a:gd name="T5" fmla="*/ 2147483647 h 185"/>
              <a:gd name="T6" fmla="*/ 2147483647 w 252"/>
              <a:gd name="T7" fmla="*/ 2147483647 h 185"/>
              <a:gd name="T8" fmla="*/ 2147483647 w 252"/>
              <a:gd name="T9" fmla="*/ 2147483647 h 185"/>
              <a:gd name="T10" fmla="*/ 2147483647 w 252"/>
              <a:gd name="T11" fmla="*/ 2147483647 h 185"/>
              <a:gd name="T12" fmla="*/ 2147483647 w 252"/>
              <a:gd name="T13" fmla="*/ 2147483647 h 185"/>
              <a:gd name="T14" fmla="*/ 2147483647 w 252"/>
              <a:gd name="T15" fmla="*/ 2147483647 h 185"/>
              <a:gd name="T16" fmla="*/ 2147483647 w 252"/>
              <a:gd name="T17" fmla="*/ 2147483647 h 185"/>
              <a:gd name="T18" fmla="*/ 2147483647 w 252"/>
              <a:gd name="T19" fmla="*/ 2147483647 h 185"/>
              <a:gd name="T20" fmla="*/ 2147483647 w 252"/>
              <a:gd name="T21" fmla="*/ 2147483647 h 185"/>
              <a:gd name="T22" fmla="*/ 2147483647 w 252"/>
              <a:gd name="T23" fmla="*/ 2147483647 h 185"/>
              <a:gd name="T24" fmla="*/ 2147483647 w 252"/>
              <a:gd name="T25" fmla="*/ 2147483647 h 185"/>
              <a:gd name="T26" fmla="*/ 2147483647 w 252"/>
              <a:gd name="T27" fmla="*/ 2147483647 h 185"/>
              <a:gd name="T28" fmla="*/ 2147483647 w 252"/>
              <a:gd name="T29" fmla="*/ 2147483647 h 185"/>
              <a:gd name="T30" fmla="*/ 2147483647 w 252"/>
              <a:gd name="T31" fmla="*/ 0 h 185"/>
              <a:gd name="T32" fmla="*/ 2147483647 w 252"/>
              <a:gd name="T33" fmla="*/ 2147483647 h 185"/>
              <a:gd name="T34" fmla="*/ 2147483647 w 252"/>
              <a:gd name="T35" fmla="*/ 2147483647 h 185"/>
              <a:gd name="T36" fmla="*/ 0 w 252"/>
              <a:gd name="T37" fmla="*/ 2147483647 h 185"/>
              <a:gd name="T38" fmla="*/ 2147483647 w 252"/>
              <a:gd name="T39" fmla="*/ 2147483647 h 185"/>
              <a:gd name="T40" fmla="*/ 2147483647 w 252"/>
              <a:gd name="T41" fmla="*/ 2147483647 h 185"/>
              <a:gd name="T42" fmla="*/ 2147483647 w 252"/>
              <a:gd name="T43" fmla="*/ 2147483647 h 1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2"/>
              <a:gd name="T67" fmla="*/ 0 h 185"/>
              <a:gd name="T68" fmla="*/ 252 w 252"/>
              <a:gd name="T69" fmla="*/ 185 h 18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2" h="185">
                <a:moveTo>
                  <a:pt x="96" y="152"/>
                </a:moveTo>
                <a:lnTo>
                  <a:pt x="111" y="136"/>
                </a:lnTo>
                <a:lnTo>
                  <a:pt x="148" y="168"/>
                </a:lnTo>
                <a:lnTo>
                  <a:pt x="170" y="168"/>
                </a:lnTo>
                <a:lnTo>
                  <a:pt x="192" y="184"/>
                </a:lnTo>
                <a:lnTo>
                  <a:pt x="222" y="160"/>
                </a:lnTo>
                <a:lnTo>
                  <a:pt x="214" y="128"/>
                </a:lnTo>
                <a:lnTo>
                  <a:pt x="251" y="96"/>
                </a:lnTo>
                <a:lnTo>
                  <a:pt x="251" y="56"/>
                </a:lnTo>
                <a:lnTo>
                  <a:pt x="236" y="56"/>
                </a:lnTo>
                <a:lnTo>
                  <a:pt x="222" y="56"/>
                </a:lnTo>
                <a:lnTo>
                  <a:pt x="177" y="40"/>
                </a:lnTo>
                <a:lnTo>
                  <a:pt x="155" y="24"/>
                </a:lnTo>
                <a:lnTo>
                  <a:pt x="133" y="32"/>
                </a:lnTo>
                <a:lnTo>
                  <a:pt x="103" y="32"/>
                </a:lnTo>
                <a:lnTo>
                  <a:pt x="30" y="0"/>
                </a:lnTo>
                <a:lnTo>
                  <a:pt x="22" y="8"/>
                </a:lnTo>
                <a:lnTo>
                  <a:pt x="22" y="40"/>
                </a:lnTo>
                <a:lnTo>
                  <a:pt x="0" y="56"/>
                </a:lnTo>
                <a:lnTo>
                  <a:pt x="30" y="112"/>
                </a:lnTo>
                <a:lnTo>
                  <a:pt x="74" y="112"/>
                </a:lnTo>
                <a:lnTo>
                  <a:pt x="96" y="152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39" name="Freeform 237"/>
          <p:cNvSpPr>
            <a:spLocks/>
          </p:cNvSpPr>
          <p:nvPr/>
        </p:nvSpPr>
        <p:spPr bwMode="auto">
          <a:xfrm>
            <a:off x="1709738" y="3479800"/>
            <a:ext cx="327025" cy="222250"/>
          </a:xfrm>
          <a:custGeom>
            <a:avLst/>
            <a:gdLst/>
            <a:ahLst/>
            <a:cxnLst>
              <a:cxn ang="0">
                <a:pos x="192" y="96"/>
              </a:cxn>
              <a:cxn ang="0">
                <a:pos x="185" y="96"/>
              </a:cxn>
              <a:cxn ang="0">
                <a:pos x="163" y="120"/>
              </a:cxn>
              <a:cxn ang="0">
                <a:pos x="170" y="136"/>
              </a:cxn>
              <a:cxn ang="0">
                <a:pos x="103" y="144"/>
              </a:cxn>
              <a:cxn ang="0">
                <a:pos x="81" y="128"/>
              </a:cxn>
              <a:cxn ang="0">
                <a:pos x="66" y="144"/>
              </a:cxn>
              <a:cxn ang="0">
                <a:pos x="37" y="144"/>
              </a:cxn>
              <a:cxn ang="0">
                <a:pos x="15" y="144"/>
              </a:cxn>
              <a:cxn ang="0">
                <a:pos x="0" y="104"/>
              </a:cxn>
              <a:cxn ang="0">
                <a:pos x="15" y="88"/>
              </a:cxn>
              <a:cxn ang="0">
                <a:pos x="22" y="24"/>
              </a:cxn>
              <a:cxn ang="0">
                <a:pos x="44" y="24"/>
              </a:cxn>
              <a:cxn ang="0">
                <a:pos x="74" y="0"/>
              </a:cxn>
              <a:cxn ang="0">
                <a:pos x="96" y="0"/>
              </a:cxn>
              <a:cxn ang="0">
                <a:pos x="126" y="56"/>
              </a:cxn>
              <a:cxn ang="0">
                <a:pos x="170" y="56"/>
              </a:cxn>
              <a:cxn ang="0">
                <a:pos x="192" y="96"/>
              </a:cxn>
            </a:cxnLst>
            <a:rect l="0" t="0" r="r" b="b"/>
            <a:pathLst>
              <a:path w="193" h="145">
                <a:moveTo>
                  <a:pt x="192" y="96"/>
                </a:moveTo>
                <a:lnTo>
                  <a:pt x="185" y="96"/>
                </a:lnTo>
                <a:lnTo>
                  <a:pt x="163" y="120"/>
                </a:lnTo>
                <a:lnTo>
                  <a:pt x="170" y="136"/>
                </a:lnTo>
                <a:lnTo>
                  <a:pt x="103" y="144"/>
                </a:lnTo>
                <a:lnTo>
                  <a:pt x="81" y="128"/>
                </a:lnTo>
                <a:lnTo>
                  <a:pt x="66" y="144"/>
                </a:lnTo>
                <a:lnTo>
                  <a:pt x="37" y="144"/>
                </a:lnTo>
                <a:lnTo>
                  <a:pt x="15" y="144"/>
                </a:lnTo>
                <a:lnTo>
                  <a:pt x="0" y="104"/>
                </a:lnTo>
                <a:lnTo>
                  <a:pt x="15" y="88"/>
                </a:lnTo>
                <a:lnTo>
                  <a:pt x="22" y="24"/>
                </a:lnTo>
                <a:lnTo>
                  <a:pt x="44" y="24"/>
                </a:lnTo>
                <a:lnTo>
                  <a:pt x="74" y="0"/>
                </a:lnTo>
                <a:lnTo>
                  <a:pt x="96" y="0"/>
                </a:lnTo>
                <a:lnTo>
                  <a:pt x="126" y="56"/>
                </a:lnTo>
                <a:lnTo>
                  <a:pt x="170" y="56"/>
                </a:lnTo>
                <a:lnTo>
                  <a:pt x="192" y="96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flat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>
              <a:latin typeface="+mn-lt"/>
              <a:cs typeface="+mn-cs"/>
            </a:endParaRPr>
          </a:p>
        </p:txBody>
      </p:sp>
      <p:sp>
        <p:nvSpPr>
          <p:cNvPr id="40" name="Freeform 238"/>
          <p:cNvSpPr>
            <a:spLocks/>
          </p:cNvSpPr>
          <p:nvPr/>
        </p:nvSpPr>
        <p:spPr bwMode="auto">
          <a:xfrm>
            <a:off x="1585913" y="3665537"/>
            <a:ext cx="250825" cy="234950"/>
          </a:xfrm>
          <a:custGeom>
            <a:avLst/>
            <a:gdLst/>
            <a:ahLst/>
            <a:cxnLst>
              <a:cxn ang="0">
                <a:pos x="89" y="24"/>
              </a:cxn>
              <a:cxn ang="0">
                <a:pos x="111" y="24"/>
              </a:cxn>
              <a:cxn ang="0">
                <a:pos x="141" y="24"/>
              </a:cxn>
              <a:cxn ang="0">
                <a:pos x="148" y="64"/>
              </a:cxn>
              <a:cxn ang="0">
                <a:pos x="133" y="72"/>
              </a:cxn>
              <a:cxn ang="0">
                <a:pos x="148" y="104"/>
              </a:cxn>
              <a:cxn ang="0">
                <a:pos x="118" y="112"/>
              </a:cxn>
              <a:cxn ang="0">
                <a:pos x="104" y="144"/>
              </a:cxn>
              <a:cxn ang="0">
                <a:pos x="74" y="152"/>
              </a:cxn>
              <a:cxn ang="0">
                <a:pos x="52" y="144"/>
              </a:cxn>
              <a:cxn ang="0">
                <a:pos x="67" y="136"/>
              </a:cxn>
              <a:cxn ang="0">
                <a:pos x="67" y="112"/>
              </a:cxn>
              <a:cxn ang="0">
                <a:pos x="59" y="104"/>
              </a:cxn>
              <a:cxn ang="0">
                <a:pos x="44" y="72"/>
              </a:cxn>
              <a:cxn ang="0">
                <a:pos x="15" y="72"/>
              </a:cxn>
              <a:cxn ang="0">
                <a:pos x="0" y="40"/>
              </a:cxn>
              <a:cxn ang="0">
                <a:pos x="7" y="40"/>
              </a:cxn>
              <a:cxn ang="0">
                <a:pos x="37" y="0"/>
              </a:cxn>
              <a:cxn ang="0">
                <a:pos x="89" y="24"/>
              </a:cxn>
            </a:cxnLst>
            <a:rect l="0" t="0" r="r" b="b"/>
            <a:pathLst>
              <a:path w="149" h="153">
                <a:moveTo>
                  <a:pt x="89" y="24"/>
                </a:moveTo>
                <a:lnTo>
                  <a:pt x="111" y="24"/>
                </a:lnTo>
                <a:lnTo>
                  <a:pt x="141" y="24"/>
                </a:lnTo>
                <a:lnTo>
                  <a:pt x="148" y="64"/>
                </a:lnTo>
                <a:lnTo>
                  <a:pt x="133" y="72"/>
                </a:lnTo>
                <a:lnTo>
                  <a:pt x="148" y="104"/>
                </a:lnTo>
                <a:lnTo>
                  <a:pt x="118" y="112"/>
                </a:lnTo>
                <a:lnTo>
                  <a:pt x="104" y="144"/>
                </a:lnTo>
                <a:lnTo>
                  <a:pt x="74" y="152"/>
                </a:lnTo>
                <a:lnTo>
                  <a:pt x="52" y="144"/>
                </a:lnTo>
                <a:lnTo>
                  <a:pt x="67" y="136"/>
                </a:lnTo>
                <a:lnTo>
                  <a:pt x="67" y="112"/>
                </a:lnTo>
                <a:lnTo>
                  <a:pt x="59" y="104"/>
                </a:lnTo>
                <a:lnTo>
                  <a:pt x="44" y="72"/>
                </a:lnTo>
                <a:lnTo>
                  <a:pt x="15" y="72"/>
                </a:lnTo>
                <a:lnTo>
                  <a:pt x="0" y="40"/>
                </a:lnTo>
                <a:lnTo>
                  <a:pt x="7" y="40"/>
                </a:lnTo>
                <a:lnTo>
                  <a:pt x="37" y="0"/>
                </a:lnTo>
                <a:lnTo>
                  <a:pt x="89" y="24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flat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>
              <a:latin typeface="+mn-lt"/>
              <a:cs typeface="+mn-cs"/>
            </a:endParaRPr>
          </a:p>
        </p:txBody>
      </p:sp>
      <p:sp>
        <p:nvSpPr>
          <p:cNvPr id="41" name="Freeform 239"/>
          <p:cNvSpPr>
            <a:spLocks/>
          </p:cNvSpPr>
          <p:nvPr/>
        </p:nvSpPr>
        <p:spPr bwMode="auto">
          <a:xfrm>
            <a:off x="1433513" y="4775200"/>
            <a:ext cx="139700" cy="136525"/>
          </a:xfrm>
          <a:custGeom>
            <a:avLst/>
            <a:gdLst>
              <a:gd name="T0" fmla="*/ 2147483647 w 83"/>
              <a:gd name="T1" fmla="*/ 2147483647 h 89"/>
              <a:gd name="T2" fmla="*/ 2147483647 w 83"/>
              <a:gd name="T3" fmla="*/ 2147483647 h 89"/>
              <a:gd name="T4" fmla="*/ 2147483647 w 83"/>
              <a:gd name="T5" fmla="*/ 0 h 89"/>
              <a:gd name="T6" fmla="*/ 0 w 83"/>
              <a:gd name="T7" fmla="*/ 2147483647 h 89"/>
              <a:gd name="T8" fmla="*/ 2147483647 w 83"/>
              <a:gd name="T9" fmla="*/ 2147483647 h 89"/>
              <a:gd name="T10" fmla="*/ 2147483647 w 83"/>
              <a:gd name="T11" fmla="*/ 2147483647 h 89"/>
              <a:gd name="T12" fmla="*/ 2147483647 w 83"/>
              <a:gd name="T13" fmla="*/ 2147483647 h 89"/>
              <a:gd name="T14" fmla="*/ 2147483647 w 83"/>
              <a:gd name="T15" fmla="*/ 2147483647 h 89"/>
              <a:gd name="T16" fmla="*/ 2147483647 w 83"/>
              <a:gd name="T17" fmla="*/ 2147483647 h 89"/>
              <a:gd name="T18" fmla="*/ 2147483647 w 83"/>
              <a:gd name="T19" fmla="*/ 2147483647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3"/>
              <a:gd name="T31" fmla="*/ 0 h 89"/>
              <a:gd name="T32" fmla="*/ 83 w 83"/>
              <a:gd name="T33" fmla="*/ 89 h 8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3" h="89">
                <a:moveTo>
                  <a:pt x="67" y="8"/>
                </a:moveTo>
                <a:lnTo>
                  <a:pt x="52" y="8"/>
                </a:lnTo>
                <a:lnTo>
                  <a:pt x="30" y="0"/>
                </a:lnTo>
                <a:lnTo>
                  <a:pt x="0" y="24"/>
                </a:lnTo>
                <a:lnTo>
                  <a:pt x="7" y="32"/>
                </a:lnTo>
                <a:lnTo>
                  <a:pt x="45" y="88"/>
                </a:lnTo>
                <a:lnTo>
                  <a:pt x="52" y="72"/>
                </a:lnTo>
                <a:lnTo>
                  <a:pt x="75" y="64"/>
                </a:lnTo>
                <a:lnTo>
                  <a:pt x="82" y="24"/>
                </a:lnTo>
                <a:lnTo>
                  <a:pt x="67" y="8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latin typeface="+mn-lt"/>
              <a:cs typeface="+mn-cs"/>
            </a:endParaRPr>
          </a:p>
        </p:txBody>
      </p:sp>
      <p:sp>
        <p:nvSpPr>
          <p:cNvPr id="21544" name="Freeform 240"/>
          <p:cNvSpPr>
            <a:spLocks/>
          </p:cNvSpPr>
          <p:nvPr/>
        </p:nvSpPr>
        <p:spPr bwMode="auto">
          <a:xfrm>
            <a:off x="1547813" y="4640262"/>
            <a:ext cx="274637" cy="346075"/>
          </a:xfrm>
          <a:custGeom>
            <a:avLst/>
            <a:gdLst>
              <a:gd name="T0" fmla="*/ 2147483647 w 163"/>
              <a:gd name="T1" fmla="*/ 2147483647 h 225"/>
              <a:gd name="T2" fmla="*/ 2147483647 w 163"/>
              <a:gd name="T3" fmla="*/ 2147483647 h 225"/>
              <a:gd name="T4" fmla="*/ 2147483647 w 163"/>
              <a:gd name="T5" fmla="*/ 2147483647 h 225"/>
              <a:gd name="T6" fmla="*/ 2147483647 w 163"/>
              <a:gd name="T7" fmla="*/ 2147483647 h 225"/>
              <a:gd name="T8" fmla="*/ 2147483647 w 163"/>
              <a:gd name="T9" fmla="*/ 2147483647 h 225"/>
              <a:gd name="T10" fmla="*/ 2147483647 w 163"/>
              <a:gd name="T11" fmla="*/ 2147483647 h 225"/>
              <a:gd name="T12" fmla="*/ 0 w 163"/>
              <a:gd name="T13" fmla="*/ 2147483647 h 225"/>
              <a:gd name="T14" fmla="*/ 0 w 163"/>
              <a:gd name="T15" fmla="*/ 2147483647 h 225"/>
              <a:gd name="T16" fmla="*/ 2147483647 w 163"/>
              <a:gd name="T17" fmla="*/ 2147483647 h 225"/>
              <a:gd name="T18" fmla="*/ 2147483647 w 163"/>
              <a:gd name="T19" fmla="*/ 2147483647 h 225"/>
              <a:gd name="T20" fmla="*/ 2147483647 w 163"/>
              <a:gd name="T21" fmla="*/ 0 h 225"/>
              <a:gd name="T22" fmla="*/ 2147483647 w 163"/>
              <a:gd name="T23" fmla="*/ 0 h 225"/>
              <a:gd name="T24" fmla="*/ 2147483647 w 163"/>
              <a:gd name="T25" fmla="*/ 2147483647 h 225"/>
              <a:gd name="T26" fmla="*/ 2147483647 w 163"/>
              <a:gd name="T27" fmla="*/ 2147483647 h 225"/>
              <a:gd name="T28" fmla="*/ 2147483647 w 163"/>
              <a:gd name="T29" fmla="*/ 2147483647 h 225"/>
              <a:gd name="T30" fmla="*/ 2147483647 w 163"/>
              <a:gd name="T31" fmla="*/ 2147483647 h 225"/>
              <a:gd name="T32" fmla="*/ 2147483647 w 163"/>
              <a:gd name="T33" fmla="*/ 2147483647 h 225"/>
              <a:gd name="T34" fmla="*/ 2147483647 w 163"/>
              <a:gd name="T35" fmla="*/ 2147483647 h 225"/>
              <a:gd name="T36" fmla="*/ 2147483647 w 163"/>
              <a:gd name="T37" fmla="*/ 2147483647 h 225"/>
              <a:gd name="T38" fmla="*/ 2147483647 w 163"/>
              <a:gd name="T39" fmla="*/ 2147483647 h 225"/>
              <a:gd name="T40" fmla="*/ 2147483647 w 163"/>
              <a:gd name="T41" fmla="*/ 2147483647 h 225"/>
              <a:gd name="T42" fmla="*/ 2147483647 w 163"/>
              <a:gd name="T43" fmla="*/ 2147483647 h 22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63"/>
              <a:gd name="T67" fmla="*/ 0 h 225"/>
              <a:gd name="T68" fmla="*/ 163 w 163"/>
              <a:gd name="T69" fmla="*/ 225 h 22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63" h="225">
                <a:moveTo>
                  <a:pt x="74" y="224"/>
                </a:moveTo>
                <a:lnTo>
                  <a:pt x="74" y="200"/>
                </a:lnTo>
                <a:lnTo>
                  <a:pt x="59" y="184"/>
                </a:lnTo>
                <a:lnTo>
                  <a:pt x="22" y="160"/>
                </a:lnTo>
                <a:lnTo>
                  <a:pt x="7" y="152"/>
                </a:lnTo>
                <a:lnTo>
                  <a:pt x="15" y="112"/>
                </a:lnTo>
                <a:lnTo>
                  <a:pt x="0" y="96"/>
                </a:lnTo>
                <a:lnTo>
                  <a:pt x="0" y="72"/>
                </a:lnTo>
                <a:lnTo>
                  <a:pt x="22" y="64"/>
                </a:lnTo>
                <a:lnTo>
                  <a:pt x="7" y="24"/>
                </a:lnTo>
                <a:lnTo>
                  <a:pt x="37" y="0"/>
                </a:lnTo>
                <a:lnTo>
                  <a:pt x="74" y="0"/>
                </a:lnTo>
                <a:lnTo>
                  <a:pt x="88" y="40"/>
                </a:lnTo>
                <a:lnTo>
                  <a:pt x="103" y="48"/>
                </a:lnTo>
                <a:lnTo>
                  <a:pt x="125" y="80"/>
                </a:lnTo>
                <a:lnTo>
                  <a:pt x="147" y="112"/>
                </a:lnTo>
                <a:lnTo>
                  <a:pt x="155" y="136"/>
                </a:lnTo>
                <a:lnTo>
                  <a:pt x="162" y="184"/>
                </a:lnTo>
                <a:lnTo>
                  <a:pt x="125" y="192"/>
                </a:lnTo>
                <a:lnTo>
                  <a:pt x="118" y="216"/>
                </a:lnTo>
                <a:lnTo>
                  <a:pt x="96" y="216"/>
                </a:lnTo>
                <a:lnTo>
                  <a:pt x="74" y="224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43" name="Freeform 241"/>
          <p:cNvSpPr>
            <a:spLocks/>
          </p:cNvSpPr>
          <p:nvPr/>
        </p:nvSpPr>
        <p:spPr bwMode="auto">
          <a:xfrm>
            <a:off x="1509713" y="4875212"/>
            <a:ext cx="165100" cy="111125"/>
          </a:xfrm>
          <a:custGeom>
            <a:avLst/>
            <a:gdLst>
              <a:gd name="T0" fmla="*/ 2147483647 w 97"/>
              <a:gd name="T1" fmla="*/ 2147483647 h 73"/>
              <a:gd name="T2" fmla="*/ 2147483647 w 97"/>
              <a:gd name="T3" fmla="*/ 2147483647 h 73"/>
              <a:gd name="T4" fmla="*/ 2147483647 w 97"/>
              <a:gd name="T5" fmla="*/ 2147483647 h 73"/>
              <a:gd name="T6" fmla="*/ 2147483647 w 97"/>
              <a:gd name="T7" fmla="*/ 2147483647 h 73"/>
              <a:gd name="T8" fmla="*/ 0 w 97"/>
              <a:gd name="T9" fmla="*/ 2147483647 h 73"/>
              <a:gd name="T10" fmla="*/ 2147483647 w 97"/>
              <a:gd name="T11" fmla="*/ 2147483647 h 73"/>
              <a:gd name="T12" fmla="*/ 2147483647 w 97"/>
              <a:gd name="T13" fmla="*/ 0 h 73"/>
              <a:gd name="T14" fmla="*/ 2147483647 w 97"/>
              <a:gd name="T15" fmla="*/ 2147483647 h 73"/>
              <a:gd name="T16" fmla="*/ 2147483647 w 97"/>
              <a:gd name="T17" fmla="*/ 2147483647 h 73"/>
              <a:gd name="T18" fmla="*/ 2147483647 w 97"/>
              <a:gd name="T19" fmla="*/ 2147483647 h 73"/>
              <a:gd name="T20" fmla="*/ 2147483647 w 97"/>
              <a:gd name="T21" fmla="*/ 2147483647 h 7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7"/>
              <a:gd name="T34" fmla="*/ 0 h 73"/>
              <a:gd name="T35" fmla="*/ 97 w 97"/>
              <a:gd name="T36" fmla="*/ 73 h 7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7" h="73">
                <a:moveTo>
                  <a:pt x="74" y="64"/>
                </a:moveTo>
                <a:lnTo>
                  <a:pt x="52" y="64"/>
                </a:lnTo>
                <a:lnTo>
                  <a:pt x="37" y="72"/>
                </a:lnTo>
                <a:lnTo>
                  <a:pt x="7" y="32"/>
                </a:lnTo>
                <a:lnTo>
                  <a:pt x="0" y="24"/>
                </a:lnTo>
                <a:lnTo>
                  <a:pt x="7" y="8"/>
                </a:lnTo>
                <a:lnTo>
                  <a:pt x="30" y="0"/>
                </a:lnTo>
                <a:lnTo>
                  <a:pt x="44" y="8"/>
                </a:lnTo>
                <a:lnTo>
                  <a:pt x="81" y="32"/>
                </a:lnTo>
                <a:lnTo>
                  <a:pt x="96" y="48"/>
                </a:lnTo>
                <a:lnTo>
                  <a:pt x="74" y="64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latin typeface="+mn-lt"/>
              <a:cs typeface="+mn-cs"/>
            </a:endParaRPr>
          </a:p>
        </p:txBody>
      </p:sp>
      <p:sp>
        <p:nvSpPr>
          <p:cNvPr id="44" name="Freeform 242"/>
          <p:cNvSpPr>
            <a:spLocks/>
          </p:cNvSpPr>
          <p:nvPr/>
        </p:nvSpPr>
        <p:spPr bwMode="auto">
          <a:xfrm>
            <a:off x="1631950" y="4973637"/>
            <a:ext cx="163513" cy="147638"/>
          </a:xfrm>
          <a:custGeom>
            <a:avLst/>
            <a:gdLst>
              <a:gd name="T0" fmla="*/ 2147483647 w 103"/>
              <a:gd name="T1" fmla="*/ 2147483647 h 92"/>
              <a:gd name="T2" fmla="*/ 2147483647 w 103"/>
              <a:gd name="T3" fmla="*/ 2147483647 h 92"/>
              <a:gd name="T4" fmla="*/ 2147483647 w 103"/>
              <a:gd name="T5" fmla="*/ 2147483647 h 92"/>
              <a:gd name="T6" fmla="*/ 2147483647 w 103"/>
              <a:gd name="T7" fmla="*/ 2147483647 h 92"/>
              <a:gd name="T8" fmla="*/ 2147483647 w 103"/>
              <a:gd name="T9" fmla="*/ 2147483647 h 92"/>
              <a:gd name="T10" fmla="*/ 2147483647 w 103"/>
              <a:gd name="T11" fmla="*/ 2147483647 h 92"/>
              <a:gd name="T12" fmla="*/ 2147483647 w 103"/>
              <a:gd name="T13" fmla="*/ 0 h 92"/>
              <a:gd name="T14" fmla="*/ 2147483647 w 103"/>
              <a:gd name="T15" fmla="*/ 0 h 92"/>
              <a:gd name="T16" fmla="*/ 2147483647 w 103"/>
              <a:gd name="T17" fmla="*/ 2147483647 h 92"/>
              <a:gd name="T18" fmla="*/ 2147483647 w 103"/>
              <a:gd name="T19" fmla="*/ 2147483647 h 92"/>
              <a:gd name="T20" fmla="*/ 2147483647 w 103"/>
              <a:gd name="T21" fmla="*/ 2147483647 h 92"/>
              <a:gd name="T22" fmla="*/ 2147483647 w 103"/>
              <a:gd name="T23" fmla="*/ 2147483647 h 92"/>
              <a:gd name="T24" fmla="*/ 2147483647 w 103"/>
              <a:gd name="T25" fmla="*/ 2147483647 h 92"/>
              <a:gd name="T26" fmla="*/ 0 w 103"/>
              <a:gd name="T27" fmla="*/ 2147483647 h 92"/>
              <a:gd name="T28" fmla="*/ 2147483647 w 103"/>
              <a:gd name="T29" fmla="*/ 2147483647 h 9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3"/>
              <a:gd name="T46" fmla="*/ 0 h 92"/>
              <a:gd name="T47" fmla="*/ 103 w 103"/>
              <a:gd name="T48" fmla="*/ 92 h 9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3" h="92">
                <a:moveTo>
                  <a:pt x="24" y="92"/>
                </a:moveTo>
                <a:lnTo>
                  <a:pt x="72" y="77"/>
                </a:lnTo>
                <a:lnTo>
                  <a:pt x="72" y="61"/>
                </a:lnTo>
                <a:lnTo>
                  <a:pt x="95" y="54"/>
                </a:lnTo>
                <a:lnTo>
                  <a:pt x="103" y="31"/>
                </a:lnTo>
                <a:lnTo>
                  <a:pt x="79" y="23"/>
                </a:lnTo>
                <a:lnTo>
                  <a:pt x="72" y="0"/>
                </a:lnTo>
                <a:lnTo>
                  <a:pt x="47" y="0"/>
                </a:lnTo>
                <a:lnTo>
                  <a:pt x="12" y="6"/>
                </a:lnTo>
                <a:lnTo>
                  <a:pt x="25" y="18"/>
                </a:lnTo>
                <a:lnTo>
                  <a:pt x="38" y="18"/>
                </a:lnTo>
                <a:lnTo>
                  <a:pt x="43" y="38"/>
                </a:lnTo>
                <a:lnTo>
                  <a:pt x="31" y="59"/>
                </a:lnTo>
                <a:lnTo>
                  <a:pt x="0" y="71"/>
                </a:lnTo>
                <a:lnTo>
                  <a:pt x="24" y="92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latin typeface="+mn-lt"/>
              <a:cs typeface="+mn-cs"/>
            </a:endParaRPr>
          </a:p>
        </p:txBody>
      </p:sp>
      <p:sp>
        <p:nvSpPr>
          <p:cNvPr id="45" name="Freeform 243"/>
          <p:cNvSpPr>
            <a:spLocks/>
          </p:cNvSpPr>
          <p:nvPr/>
        </p:nvSpPr>
        <p:spPr bwMode="auto">
          <a:xfrm>
            <a:off x="1547813" y="4948237"/>
            <a:ext cx="127000" cy="112713"/>
          </a:xfrm>
          <a:custGeom>
            <a:avLst/>
            <a:gdLst>
              <a:gd name="T0" fmla="*/ 2147483647 w 75"/>
              <a:gd name="T1" fmla="*/ 2147483647 h 73"/>
              <a:gd name="T2" fmla="*/ 2147483647 w 75"/>
              <a:gd name="T3" fmla="*/ 2147483647 h 73"/>
              <a:gd name="T4" fmla="*/ 2147483647 w 75"/>
              <a:gd name="T5" fmla="*/ 2147483647 h 73"/>
              <a:gd name="T6" fmla="*/ 0 w 75"/>
              <a:gd name="T7" fmla="*/ 2147483647 h 73"/>
              <a:gd name="T8" fmla="*/ 2147483647 w 75"/>
              <a:gd name="T9" fmla="*/ 2147483647 h 73"/>
              <a:gd name="T10" fmla="*/ 2147483647 w 75"/>
              <a:gd name="T11" fmla="*/ 2147483647 h 73"/>
              <a:gd name="T12" fmla="*/ 2147483647 w 75"/>
              <a:gd name="T13" fmla="*/ 2147483647 h 73"/>
              <a:gd name="T14" fmla="*/ 2147483647 w 75"/>
              <a:gd name="T15" fmla="*/ 2147483647 h 73"/>
              <a:gd name="T16" fmla="*/ 2147483647 w 75"/>
              <a:gd name="T17" fmla="*/ 2147483647 h 73"/>
              <a:gd name="T18" fmla="*/ 2147483647 w 75"/>
              <a:gd name="T19" fmla="*/ 2147483647 h 73"/>
              <a:gd name="T20" fmla="*/ 2147483647 w 75"/>
              <a:gd name="T21" fmla="*/ 0 h 73"/>
              <a:gd name="T22" fmla="*/ 2147483647 w 75"/>
              <a:gd name="T23" fmla="*/ 2147483647 h 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"/>
              <a:gd name="T37" fmla="*/ 0 h 73"/>
              <a:gd name="T38" fmla="*/ 75 w 75"/>
              <a:gd name="T39" fmla="*/ 73 h 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" h="73">
                <a:moveTo>
                  <a:pt x="52" y="16"/>
                </a:moveTo>
                <a:lnTo>
                  <a:pt x="30" y="16"/>
                </a:lnTo>
                <a:lnTo>
                  <a:pt x="15" y="24"/>
                </a:lnTo>
                <a:lnTo>
                  <a:pt x="0" y="40"/>
                </a:lnTo>
                <a:lnTo>
                  <a:pt x="30" y="72"/>
                </a:lnTo>
                <a:lnTo>
                  <a:pt x="37" y="72"/>
                </a:lnTo>
                <a:lnTo>
                  <a:pt x="59" y="72"/>
                </a:lnTo>
                <a:lnTo>
                  <a:pt x="59" y="32"/>
                </a:lnTo>
                <a:lnTo>
                  <a:pt x="59" y="24"/>
                </a:lnTo>
                <a:lnTo>
                  <a:pt x="74" y="24"/>
                </a:lnTo>
                <a:lnTo>
                  <a:pt x="74" y="0"/>
                </a:lnTo>
                <a:lnTo>
                  <a:pt x="52" y="16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latin typeface="+mn-lt"/>
              <a:cs typeface="+mn-cs"/>
            </a:endParaRPr>
          </a:p>
        </p:txBody>
      </p:sp>
      <p:sp>
        <p:nvSpPr>
          <p:cNvPr id="46" name="Freeform 244"/>
          <p:cNvSpPr>
            <a:spLocks/>
          </p:cNvSpPr>
          <p:nvPr/>
        </p:nvSpPr>
        <p:spPr bwMode="auto">
          <a:xfrm>
            <a:off x="1933575" y="4602162"/>
            <a:ext cx="201613" cy="347663"/>
          </a:xfrm>
          <a:custGeom>
            <a:avLst/>
            <a:gdLst/>
            <a:ahLst/>
            <a:cxnLst>
              <a:cxn ang="0">
                <a:pos x="15" y="208"/>
              </a:cxn>
              <a:cxn ang="0">
                <a:pos x="0" y="200"/>
              </a:cxn>
              <a:cxn ang="0">
                <a:pos x="22" y="184"/>
              </a:cxn>
              <a:cxn ang="0">
                <a:pos x="15" y="152"/>
              </a:cxn>
              <a:cxn ang="0">
                <a:pos x="44" y="152"/>
              </a:cxn>
              <a:cxn ang="0">
                <a:pos x="44" y="112"/>
              </a:cxn>
              <a:cxn ang="0">
                <a:pos x="66" y="104"/>
              </a:cxn>
              <a:cxn ang="0">
                <a:pos x="37" y="80"/>
              </a:cxn>
              <a:cxn ang="0">
                <a:pos x="30" y="32"/>
              </a:cxn>
              <a:cxn ang="0">
                <a:pos x="37" y="16"/>
              </a:cxn>
              <a:cxn ang="0">
                <a:pos x="37" y="8"/>
              </a:cxn>
              <a:cxn ang="0">
                <a:pos x="74" y="0"/>
              </a:cxn>
              <a:cxn ang="0">
                <a:pos x="89" y="32"/>
              </a:cxn>
              <a:cxn ang="0">
                <a:pos x="74" y="32"/>
              </a:cxn>
              <a:cxn ang="0">
                <a:pos x="96" y="72"/>
              </a:cxn>
              <a:cxn ang="0">
                <a:pos x="81" y="96"/>
              </a:cxn>
              <a:cxn ang="0">
                <a:pos x="118" y="120"/>
              </a:cxn>
              <a:cxn ang="0">
                <a:pos x="96" y="184"/>
              </a:cxn>
              <a:cxn ang="0">
                <a:pos x="74" y="184"/>
              </a:cxn>
              <a:cxn ang="0">
                <a:pos x="81" y="216"/>
              </a:cxn>
              <a:cxn ang="0">
                <a:pos x="59" y="224"/>
              </a:cxn>
              <a:cxn ang="0">
                <a:pos x="15" y="208"/>
              </a:cxn>
            </a:cxnLst>
            <a:rect l="0" t="0" r="r" b="b"/>
            <a:pathLst>
              <a:path w="119" h="225">
                <a:moveTo>
                  <a:pt x="15" y="208"/>
                </a:moveTo>
                <a:lnTo>
                  <a:pt x="0" y="200"/>
                </a:lnTo>
                <a:lnTo>
                  <a:pt x="22" y="184"/>
                </a:lnTo>
                <a:lnTo>
                  <a:pt x="15" y="152"/>
                </a:lnTo>
                <a:lnTo>
                  <a:pt x="44" y="152"/>
                </a:lnTo>
                <a:lnTo>
                  <a:pt x="44" y="112"/>
                </a:lnTo>
                <a:lnTo>
                  <a:pt x="66" y="104"/>
                </a:lnTo>
                <a:lnTo>
                  <a:pt x="37" y="80"/>
                </a:lnTo>
                <a:lnTo>
                  <a:pt x="30" y="32"/>
                </a:lnTo>
                <a:lnTo>
                  <a:pt x="37" y="16"/>
                </a:lnTo>
                <a:lnTo>
                  <a:pt x="37" y="8"/>
                </a:lnTo>
                <a:lnTo>
                  <a:pt x="74" y="0"/>
                </a:lnTo>
                <a:lnTo>
                  <a:pt x="89" y="32"/>
                </a:lnTo>
                <a:lnTo>
                  <a:pt x="74" y="32"/>
                </a:lnTo>
                <a:lnTo>
                  <a:pt x="96" y="72"/>
                </a:lnTo>
                <a:lnTo>
                  <a:pt x="81" y="96"/>
                </a:lnTo>
                <a:lnTo>
                  <a:pt x="118" y="120"/>
                </a:lnTo>
                <a:lnTo>
                  <a:pt x="96" y="184"/>
                </a:lnTo>
                <a:lnTo>
                  <a:pt x="74" y="184"/>
                </a:lnTo>
                <a:lnTo>
                  <a:pt x="81" y="216"/>
                </a:lnTo>
                <a:lnTo>
                  <a:pt x="59" y="224"/>
                </a:lnTo>
                <a:lnTo>
                  <a:pt x="15" y="208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flat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>
              <a:latin typeface="+mn-lt"/>
              <a:cs typeface="+mn-cs"/>
            </a:endParaRPr>
          </a:p>
        </p:txBody>
      </p:sp>
      <p:sp>
        <p:nvSpPr>
          <p:cNvPr id="47" name="Freeform 245"/>
          <p:cNvSpPr>
            <a:spLocks/>
          </p:cNvSpPr>
          <p:nvPr/>
        </p:nvSpPr>
        <p:spPr bwMode="auto">
          <a:xfrm>
            <a:off x="1647825" y="4922837"/>
            <a:ext cx="223838" cy="407988"/>
          </a:xfrm>
          <a:custGeom>
            <a:avLst/>
            <a:gdLst>
              <a:gd name="T0" fmla="*/ 2147483647 w 134"/>
              <a:gd name="T1" fmla="*/ 2147483647 h 265"/>
              <a:gd name="T2" fmla="*/ 2147483647 w 134"/>
              <a:gd name="T3" fmla="*/ 2147483647 h 265"/>
              <a:gd name="T4" fmla="*/ 2147483647 w 134"/>
              <a:gd name="T5" fmla="*/ 0 h 265"/>
              <a:gd name="T6" fmla="*/ 2147483647 w 134"/>
              <a:gd name="T7" fmla="*/ 2147483647 h 265"/>
              <a:gd name="T8" fmla="*/ 2147483647 w 134"/>
              <a:gd name="T9" fmla="*/ 2147483647 h 265"/>
              <a:gd name="T10" fmla="*/ 2147483647 w 134"/>
              <a:gd name="T11" fmla="*/ 2147483647 h 265"/>
              <a:gd name="T12" fmla="*/ 2147483647 w 134"/>
              <a:gd name="T13" fmla="*/ 2147483647 h 265"/>
              <a:gd name="T14" fmla="*/ 2147483647 w 134"/>
              <a:gd name="T15" fmla="*/ 2147483647 h 265"/>
              <a:gd name="T16" fmla="*/ 2147483647 w 134"/>
              <a:gd name="T17" fmla="*/ 2147483647 h 265"/>
              <a:gd name="T18" fmla="*/ 2147483647 w 134"/>
              <a:gd name="T19" fmla="*/ 2147483647 h 265"/>
              <a:gd name="T20" fmla="*/ 2147483647 w 134"/>
              <a:gd name="T21" fmla="*/ 2147483647 h 265"/>
              <a:gd name="T22" fmla="*/ 0 w 134"/>
              <a:gd name="T23" fmla="*/ 2147483647 h 265"/>
              <a:gd name="T24" fmla="*/ 2147483647 w 134"/>
              <a:gd name="T25" fmla="*/ 2147483647 h 265"/>
              <a:gd name="T26" fmla="*/ 2147483647 w 134"/>
              <a:gd name="T27" fmla="*/ 2147483647 h 265"/>
              <a:gd name="T28" fmla="*/ 2147483647 w 134"/>
              <a:gd name="T29" fmla="*/ 2147483647 h 265"/>
              <a:gd name="T30" fmla="*/ 2147483647 w 134"/>
              <a:gd name="T31" fmla="*/ 2147483647 h 265"/>
              <a:gd name="T32" fmla="*/ 2147483647 w 134"/>
              <a:gd name="T33" fmla="*/ 2147483647 h 265"/>
              <a:gd name="T34" fmla="*/ 2147483647 w 134"/>
              <a:gd name="T35" fmla="*/ 2147483647 h 265"/>
              <a:gd name="T36" fmla="*/ 2147483647 w 134"/>
              <a:gd name="T37" fmla="*/ 2147483647 h 265"/>
              <a:gd name="T38" fmla="*/ 2147483647 w 134"/>
              <a:gd name="T39" fmla="*/ 2147483647 h 265"/>
              <a:gd name="T40" fmla="*/ 2147483647 w 134"/>
              <a:gd name="T41" fmla="*/ 2147483647 h 2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4"/>
              <a:gd name="T64" fmla="*/ 0 h 265"/>
              <a:gd name="T65" fmla="*/ 134 w 134"/>
              <a:gd name="T66" fmla="*/ 265 h 2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4" h="265">
                <a:moveTo>
                  <a:pt x="133" y="32"/>
                </a:moveTo>
                <a:lnTo>
                  <a:pt x="126" y="8"/>
                </a:lnTo>
                <a:lnTo>
                  <a:pt x="104" y="0"/>
                </a:lnTo>
                <a:lnTo>
                  <a:pt x="67" y="8"/>
                </a:lnTo>
                <a:lnTo>
                  <a:pt x="59" y="32"/>
                </a:lnTo>
                <a:lnTo>
                  <a:pt x="67" y="56"/>
                </a:lnTo>
                <a:lnTo>
                  <a:pt x="89" y="64"/>
                </a:lnTo>
                <a:lnTo>
                  <a:pt x="81" y="88"/>
                </a:lnTo>
                <a:lnTo>
                  <a:pt x="59" y="96"/>
                </a:lnTo>
                <a:lnTo>
                  <a:pt x="59" y="112"/>
                </a:lnTo>
                <a:lnTo>
                  <a:pt x="15" y="128"/>
                </a:lnTo>
                <a:lnTo>
                  <a:pt x="0" y="144"/>
                </a:lnTo>
                <a:lnTo>
                  <a:pt x="22" y="192"/>
                </a:lnTo>
                <a:lnTo>
                  <a:pt x="30" y="200"/>
                </a:lnTo>
                <a:lnTo>
                  <a:pt x="30" y="256"/>
                </a:lnTo>
                <a:lnTo>
                  <a:pt x="81" y="264"/>
                </a:lnTo>
                <a:lnTo>
                  <a:pt x="96" y="144"/>
                </a:lnTo>
                <a:lnTo>
                  <a:pt x="133" y="96"/>
                </a:lnTo>
                <a:lnTo>
                  <a:pt x="118" y="80"/>
                </a:lnTo>
                <a:lnTo>
                  <a:pt x="126" y="40"/>
                </a:lnTo>
                <a:lnTo>
                  <a:pt x="133" y="32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latin typeface="+mn-lt"/>
              <a:cs typeface="+mn-cs"/>
            </a:endParaRPr>
          </a:p>
        </p:txBody>
      </p:sp>
      <p:sp>
        <p:nvSpPr>
          <p:cNvPr id="21550" name="Freeform 246"/>
          <p:cNvSpPr>
            <a:spLocks/>
          </p:cNvSpPr>
          <p:nvPr/>
        </p:nvSpPr>
        <p:spPr bwMode="auto">
          <a:xfrm>
            <a:off x="1322388" y="4418012"/>
            <a:ext cx="300037" cy="398463"/>
          </a:xfrm>
          <a:custGeom>
            <a:avLst/>
            <a:gdLst>
              <a:gd name="T0" fmla="*/ 2147483647 w 178"/>
              <a:gd name="T1" fmla="*/ 2147483647 h 257"/>
              <a:gd name="T2" fmla="*/ 2147483647 w 178"/>
              <a:gd name="T3" fmla="*/ 2147483647 h 257"/>
              <a:gd name="T4" fmla="*/ 2147483647 w 178"/>
              <a:gd name="T5" fmla="*/ 2147483647 h 257"/>
              <a:gd name="T6" fmla="*/ 2147483647 w 178"/>
              <a:gd name="T7" fmla="*/ 2147483647 h 257"/>
              <a:gd name="T8" fmla="*/ 2147483647 w 178"/>
              <a:gd name="T9" fmla="*/ 2147483647 h 257"/>
              <a:gd name="T10" fmla="*/ 2147483647 w 178"/>
              <a:gd name="T11" fmla="*/ 2147483647 h 257"/>
              <a:gd name="T12" fmla="*/ 2147483647 w 178"/>
              <a:gd name="T13" fmla="*/ 2147483647 h 257"/>
              <a:gd name="T14" fmla="*/ 2147483647 w 178"/>
              <a:gd name="T15" fmla="*/ 2147483647 h 257"/>
              <a:gd name="T16" fmla="*/ 2147483647 w 178"/>
              <a:gd name="T17" fmla="*/ 0 h 257"/>
              <a:gd name="T18" fmla="*/ 2147483647 w 178"/>
              <a:gd name="T19" fmla="*/ 2147483647 h 257"/>
              <a:gd name="T20" fmla="*/ 2147483647 w 178"/>
              <a:gd name="T21" fmla="*/ 2147483647 h 257"/>
              <a:gd name="T22" fmla="*/ 2147483647 w 178"/>
              <a:gd name="T23" fmla="*/ 2147483647 h 257"/>
              <a:gd name="T24" fmla="*/ 2147483647 w 178"/>
              <a:gd name="T25" fmla="*/ 2147483647 h 257"/>
              <a:gd name="T26" fmla="*/ 0 w 178"/>
              <a:gd name="T27" fmla="*/ 2147483647 h 257"/>
              <a:gd name="T28" fmla="*/ 2147483647 w 178"/>
              <a:gd name="T29" fmla="*/ 2147483647 h 257"/>
              <a:gd name="T30" fmla="*/ 2147483647 w 178"/>
              <a:gd name="T31" fmla="*/ 2147483647 h 257"/>
              <a:gd name="T32" fmla="*/ 2147483647 w 178"/>
              <a:gd name="T33" fmla="*/ 2147483647 h 257"/>
              <a:gd name="T34" fmla="*/ 2147483647 w 178"/>
              <a:gd name="T35" fmla="*/ 2147483647 h 257"/>
              <a:gd name="T36" fmla="*/ 2147483647 w 178"/>
              <a:gd name="T37" fmla="*/ 2147483647 h 257"/>
              <a:gd name="T38" fmla="*/ 2147483647 w 178"/>
              <a:gd name="T39" fmla="*/ 2147483647 h 257"/>
              <a:gd name="T40" fmla="*/ 2147483647 w 178"/>
              <a:gd name="T41" fmla="*/ 2147483647 h 257"/>
              <a:gd name="T42" fmla="*/ 2147483647 w 178"/>
              <a:gd name="T43" fmla="*/ 2147483647 h 257"/>
              <a:gd name="T44" fmla="*/ 2147483647 w 178"/>
              <a:gd name="T45" fmla="*/ 2147483647 h 257"/>
              <a:gd name="T46" fmla="*/ 2147483647 w 178"/>
              <a:gd name="T47" fmla="*/ 2147483647 h 25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8"/>
              <a:gd name="T73" fmla="*/ 0 h 257"/>
              <a:gd name="T74" fmla="*/ 178 w 178"/>
              <a:gd name="T75" fmla="*/ 257 h 25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8" h="257">
                <a:moveTo>
                  <a:pt x="170" y="144"/>
                </a:moveTo>
                <a:lnTo>
                  <a:pt x="177" y="112"/>
                </a:lnTo>
                <a:lnTo>
                  <a:pt x="148" y="96"/>
                </a:lnTo>
                <a:lnTo>
                  <a:pt x="155" y="72"/>
                </a:lnTo>
                <a:lnTo>
                  <a:pt x="170" y="64"/>
                </a:lnTo>
                <a:lnTo>
                  <a:pt x="162" y="40"/>
                </a:lnTo>
                <a:lnTo>
                  <a:pt x="133" y="40"/>
                </a:lnTo>
                <a:lnTo>
                  <a:pt x="125" y="8"/>
                </a:lnTo>
                <a:lnTo>
                  <a:pt x="81" y="0"/>
                </a:lnTo>
                <a:lnTo>
                  <a:pt x="89" y="40"/>
                </a:lnTo>
                <a:lnTo>
                  <a:pt x="44" y="40"/>
                </a:lnTo>
                <a:lnTo>
                  <a:pt x="37" y="56"/>
                </a:lnTo>
                <a:lnTo>
                  <a:pt x="7" y="32"/>
                </a:lnTo>
                <a:lnTo>
                  <a:pt x="0" y="64"/>
                </a:lnTo>
                <a:lnTo>
                  <a:pt x="30" y="232"/>
                </a:lnTo>
                <a:lnTo>
                  <a:pt x="44" y="224"/>
                </a:lnTo>
                <a:lnTo>
                  <a:pt x="66" y="256"/>
                </a:lnTo>
                <a:lnTo>
                  <a:pt x="96" y="232"/>
                </a:lnTo>
                <a:lnTo>
                  <a:pt x="118" y="240"/>
                </a:lnTo>
                <a:lnTo>
                  <a:pt x="133" y="240"/>
                </a:lnTo>
                <a:lnTo>
                  <a:pt x="133" y="216"/>
                </a:lnTo>
                <a:lnTo>
                  <a:pt x="155" y="208"/>
                </a:lnTo>
                <a:lnTo>
                  <a:pt x="140" y="168"/>
                </a:lnTo>
                <a:lnTo>
                  <a:pt x="170" y="144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21551" name="Freeform 247"/>
          <p:cNvSpPr>
            <a:spLocks/>
          </p:cNvSpPr>
          <p:nvPr/>
        </p:nvSpPr>
        <p:spPr bwMode="auto">
          <a:xfrm>
            <a:off x="1420813" y="4578350"/>
            <a:ext cx="76200" cy="198437"/>
          </a:xfrm>
          <a:custGeom>
            <a:avLst/>
            <a:gdLst>
              <a:gd name="T0" fmla="*/ 2147483647 w 45"/>
              <a:gd name="T1" fmla="*/ 2147483647 h 129"/>
              <a:gd name="T2" fmla="*/ 2147483647 w 45"/>
              <a:gd name="T3" fmla="*/ 2147483647 h 129"/>
              <a:gd name="T4" fmla="*/ 0 w 45"/>
              <a:gd name="T5" fmla="*/ 2147483647 h 129"/>
              <a:gd name="T6" fmla="*/ 0 w 45"/>
              <a:gd name="T7" fmla="*/ 0 h 129"/>
              <a:gd name="T8" fmla="*/ 2147483647 w 45"/>
              <a:gd name="T9" fmla="*/ 2147483647 h 129"/>
              <a:gd name="T10" fmla="*/ 2147483647 w 45"/>
              <a:gd name="T11" fmla="*/ 2147483647 h 129"/>
              <a:gd name="T12" fmla="*/ 2147483647 w 45"/>
              <a:gd name="T13" fmla="*/ 2147483647 h 129"/>
              <a:gd name="T14" fmla="*/ 2147483647 w 45"/>
              <a:gd name="T15" fmla="*/ 2147483647 h 129"/>
              <a:gd name="T16" fmla="*/ 2147483647 w 45"/>
              <a:gd name="T17" fmla="*/ 2147483647 h 129"/>
              <a:gd name="T18" fmla="*/ 2147483647 w 45"/>
              <a:gd name="T19" fmla="*/ 2147483647 h 129"/>
              <a:gd name="T20" fmla="*/ 0 w 45"/>
              <a:gd name="T21" fmla="*/ 2147483647 h 129"/>
              <a:gd name="T22" fmla="*/ 2147483647 w 45"/>
              <a:gd name="T23" fmla="*/ 2147483647 h 1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"/>
              <a:gd name="T37" fmla="*/ 0 h 129"/>
              <a:gd name="T38" fmla="*/ 45 w 45"/>
              <a:gd name="T39" fmla="*/ 129 h 12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" h="129">
                <a:moveTo>
                  <a:pt x="15" y="64"/>
                </a:moveTo>
                <a:lnTo>
                  <a:pt x="22" y="48"/>
                </a:lnTo>
                <a:lnTo>
                  <a:pt x="0" y="32"/>
                </a:lnTo>
                <a:lnTo>
                  <a:pt x="0" y="0"/>
                </a:lnTo>
                <a:lnTo>
                  <a:pt x="22" y="24"/>
                </a:lnTo>
                <a:lnTo>
                  <a:pt x="44" y="40"/>
                </a:lnTo>
                <a:lnTo>
                  <a:pt x="44" y="88"/>
                </a:lnTo>
                <a:lnTo>
                  <a:pt x="29" y="80"/>
                </a:lnTo>
                <a:lnTo>
                  <a:pt x="22" y="104"/>
                </a:lnTo>
                <a:lnTo>
                  <a:pt x="7" y="128"/>
                </a:lnTo>
                <a:lnTo>
                  <a:pt x="0" y="96"/>
                </a:lnTo>
                <a:lnTo>
                  <a:pt x="15" y="64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21552" name="Freeform 248"/>
          <p:cNvSpPr>
            <a:spLocks/>
          </p:cNvSpPr>
          <p:nvPr/>
        </p:nvSpPr>
        <p:spPr bwMode="auto">
          <a:xfrm>
            <a:off x="2209800" y="3997325"/>
            <a:ext cx="236538" cy="188912"/>
          </a:xfrm>
          <a:custGeom>
            <a:avLst/>
            <a:gdLst>
              <a:gd name="T0" fmla="*/ 2147483647 w 141"/>
              <a:gd name="T1" fmla="*/ 2147483647 h 121"/>
              <a:gd name="T2" fmla="*/ 2147483647 w 141"/>
              <a:gd name="T3" fmla="*/ 2147483647 h 121"/>
              <a:gd name="T4" fmla="*/ 2147483647 w 141"/>
              <a:gd name="T5" fmla="*/ 2147483647 h 121"/>
              <a:gd name="T6" fmla="*/ 2147483647 w 141"/>
              <a:gd name="T7" fmla="*/ 2147483647 h 121"/>
              <a:gd name="T8" fmla="*/ 2147483647 w 141"/>
              <a:gd name="T9" fmla="*/ 2147483647 h 121"/>
              <a:gd name="T10" fmla="*/ 2147483647 w 141"/>
              <a:gd name="T11" fmla="*/ 2147483647 h 121"/>
              <a:gd name="T12" fmla="*/ 0 w 141"/>
              <a:gd name="T13" fmla="*/ 2147483647 h 121"/>
              <a:gd name="T14" fmla="*/ 0 w 141"/>
              <a:gd name="T15" fmla="*/ 2147483647 h 121"/>
              <a:gd name="T16" fmla="*/ 2147483647 w 141"/>
              <a:gd name="T17" fmla="*/ 0 h 121"/>
              <a:gd name="T18" fmla="*/ 2147483647 w 141"/>
              <a:gd name="T19" fmla="*/ 2147483647 h 121"/>
              <a:gd name="T20" fmla="*/ 2147483647 w 141"/>
              <a:gd name="T21" fmla="*/ 2147483647 h 121"/>
              <a:gd name="T22" fmla="*/ 2147483647 w 141"/>
              <a:gd name="T23" fmla="*/ 2147483647 h 121"/>
              <a:gd name="T24" fmla="*/ 2147483647 w 141"/>
              <a:gd name="T25" fmla="*/ 2147483647 h 121"/>
              <a:gd name="T26" fmla="*/ 2147483647 w 141"/>
              <a:gd name="T27" fmla="*/ 2147483647 h 121"/>
              <a:gd name="T28" fmla="*/ 2147483647 w 141"/>
              <a:gd name="T29" fmla="*/ 2147483647 h 121"/>
              <a:gd name="T30" fmla="*/ 2147483647 w 141"/>
              <a:gd name="T31" fmla="*/ 2147483647 h 121"/>
              <a:gd name="T32" fmla="*/ 2147483647 w 141"/>
              <a:gd name="T33" fmla="*/ 2147483647 h 1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1"/>
              <a:gd name="T52" fmla="*/ 0 h 121"/>
              <a:gd name="T53" fmla="*/ 141 w 141"/>
              <a:gd name="T54" fmla="*/ 121 h 1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1" h="121">
                <a:moveTo>
                  <a:pt x="118" y="120"/>
                </a:moveTo>
                <a:lnTo>
                  <a:pt x="96" y="120"/>
                </a:lnTo>
                <a:lnTo>
                  <a:pt x="66" y="96"/>
                </a:lnTo>
                <a:lnTo>
                  <a:pt x="44" y="104"/>
                </a:lnTo>
                <a:lnTo>
                  <a:pt x="44" y="72"/>
                </a:lnTo>
                <a:lnTo>
                  <a:pt x="22" y="56"/>
                </a:lnTo>
                <a:lnTo>
                  <a:pt x="0" y="56"/>
                </a:lnTo>
                <a:lnTo>
                  <a:pt x="0" y="32"/>
                </a:lnTo>
                <a:lnTo>
                  <a:pt x="29" y="0"/>
                </a:lnTo>
                <a:lnTo>
                  <a:pt x="59" y="24"/>
                </a:lnTo>
                <a:lnTo>
                  <a:pt x="66" y="56"/>
                </a:lnTo>
                <a:lnTo>
                  <a:pt x="88" y="72"/>
                </a:lnTo>
                <a:lnTo>
                  <a:pt x="118" y="56"/>
                </a:lnTo>
                <a:lnTo>
                  <a:pt x="140" y="72"/>
                </a:lnTo>
                <a:lnTo>
                  <a:pt x="133" y="104"/>
                </a:lnTo>
                <a:lnTo>
                  <a:pt x="140" y="104"/>
                </a:lnTo>
                <a:lnTo>
                  <a:pt x="118" y="120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51" name="Freeform 249"/>
          <p:cNvSpPr>
            <a:spLocks/>
          </p:cNvSpPr>
          <p:nvPr/>
        </p:nvSpPr>
        <p:spPr bwMode="auto">
          <a:xfrm>
            <a:off x="2146300" y="4044950"/>
            <a:ext cx="238125" cy="288925"/>
          </a:xfrm>
          <a:custGeom>
            <a:avLst/>
            <a:gdLst/>
            <a:ahLst/>
            <a:cxnLst>
              <a:cxn ang="0">
                <a:pos x="134" y="88"/>
              </a:cxn>
              <a:cxn ang="0">
                <a:pos x="104" y="64"/>
              </a:cxn>
              <a:cxn ang="0">
                <a:pos x="82" y="72"/>
              </a:cxn>
              <a:cxn ang="0">
                <a:pos x="82" y="40"/>
              </a:cxn>
              <a:cxn ang="0">
                <a:pos x="59" y="24"/>
              </a:cxn>
              <a:cxn ang="0">
                <a:pos x="37" y="24"/>
              </a:cxn>
              <a:cxn ang="0">
                <a:pos x="37" y="0"/>
              </a:cxn>
              <a:cxn ang="0">
                <a:pos x="30" y="8"/>
              </a:cxn>
              <a:cxn ang="0">
                <a:pos x="0" y="104"/>
              </a:cxn>
              <a:cxn ang="0">
                <a:pos x="30" y="136"/>
              </a:cxn>
              <a:cxn ang="0">
                <a:pos x="45" y="136"/>
              </a:cxn>
              <a:cxn ang="0">
                <a:pos x="74" y="168"/>
              </a:cxn>
              <a:cxn ang="0">
                <a:pos x="97" y="168"/>
              </a:cxn>
              <a:cxn ang="0">
                <a:pos x="111" y="184"/>
              </a:cxn>
              <a:cxn ang="0">
                <a:pos x="134" y="152"/>
              </a:cxn>
              <a:cxn ang="0">
                <a:pos x="126" y="128"/>
              </a:cxn>
              <a:cxn ang="0">
                <a:pos x="141" y="112"/>
              </a:cxn>
              <a:cxn ang="0">
                <a:pos x="134" y="88"/>
              </a:cxn>
            </a:cxnLst>
            <a:rect l="0" t="0" r="r" b="b"/>
            <a:pathLst>
              <a:path w="142" h="185">
                <a:moveTo>
                  <a:pt x="134" y="88"/>
                </a:moveTo>
                <a:lnTo>
                  <a:pt x="104" y="64"/>
                </a:lnTo>
                <a:lnTo>
                  <a:pt x="82" y="72"/>
                </a:lnTo>
                <a:lnTo>
                  <a:pt x="82" y="40"/>
                </a:lnTo>
                <a:lnTo>
                  <a:pt x="59" y="24"/>
                </a:lnTo>
                <a:lnTo>
                  <a:pt x="37" y="24"/>
                </a:lnTo>
                <a:lnTo>
                  <a:pt x="37" y="0"/>
                </a:lnTo>
                <a:lnTo>
                  <a:pt x="30" y="8"/>
                </a:lnTo>
                <a:lnTo>
                  <a:pt x="0" y="104"/>
                </a:lnTo>
                <a:lnTo>
                  <a:pt x="30" y="136"/>
                </a:lnTo>
                <a:lnTo>
                  <a:pt x="45" y="136"/>
                </a:lnTo>
                <a:lnTo>
                  <a:pt x="74" y="168"/>
                </a:lnTo>
                <a:lnTo>
                  <a:pt x="97" y="168"/>
                </a:lnTo>
                <a:lnTo>
                  <a:pt x="111" y="184"/>
                </a:lnTo>
                <a:lnTo>
                  <a:pt x="134" y="152"/>
                </a:lnTo>
                <a:lnTo>
                  <a:pt x="126" y="128"/>
                </a:lnTo>
                <a:lnTo>
                  <a:pt x="141" y="112"/>
                </a:lnTo>
                <a:lnTo>
                  <a:pt x="134" y="88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flat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>
              <a:latin typeface="+mn-lt"/>
              <a:cs typeface="+mn-cs"/>
            </a:endParaRPr>
          </a:p>
        </p:txBody>
      </p:sp>
      <p:sp>
        <p:nvSpPr>
          <p:cNvPr id="21554" name="Freeform 250"/>
          <p:cNvSpPr>
            <a:spLocks/>
          </p:cNvSpPr>
          <p:nvPr/>
        </p:nvSpPr>
        <p:spPr bwMode="auto">
          <a:xfrm>
            <a:off x="2020888" y="3876675"/>
            <a:ext cx="239712" cy="184150"/>
          </a:xfrm>
          <a:custGeom>
            <a:avLst/>
            <a:gdLst>
              <a:gd name="T0" fmla="*/ 2147483647 w 142"/>
              <a:gd name="T1" fmla="*/ 2147483647 h 121"/>
              <a:gd name="T2" fmla="*/ 2147483647 w 142"/>
              <a:gd name="T3" fmla="*/ 2147483647 h 121"/>
              <a:gd name="T4" fmla="*/ 2147483647 w 142"/>
              <a:gd name="T5" fmla="*/ 2147483647 h 121"/>
              <a:gd name="T6" fmla="*/ 2147483647 w 142"/>
              <a:gd name="T7" fmla="*/ 2147483647 h 121"/>
              <a:gd name="T8" fmla="*/ 2147483647 w 142"/>
              <a:gd name="T9" fmla="*/ 2147483647 h 121"/>
              <a:gd name="T10" fmla="*/ 2147483647 w 142"/>
              <a:gd name="T11" fmla="*/ 2147483647 h 121"/>
              <a:gd name="T12" fmla="*/ 2147483647 w 142"/>
              <a:gd name="T13" fmla="*/ 2147483647 h 121"/>
              <a:gd name="T14" fmla="*/ 2147483647 w 142"/>
              <a:gd name="T15" fmla="*/ 2147483647 h 121"/>
              <a:gd name="T16" fmla="*/ 2147483647 w 142"/>
              <a:gd name="T17" fmla="*/ 2147483647 h 121"/>
              <a:gd name="T18" fmla="*/ 0 w 142"/>
              <a:gd name="T19" fmla="*/ 2147483647 h 121"/>
              <a:gd name="T20" fmla="*/ 0 w 142"/>
              <a:gd name="T21" fmla="*/ 2147483647 h 121"/>
              <a:gd name="T22" fmla="*/ 2147483647 w 142"/>
              <a:gd name="T23" fmla="*/ 2147483647 h 121"/>
              <a:gd name="T24" fmla="*/ 2147483647 w 142"/>
              <a:gd name="T25" fmla="*/ 0 h 121"/>
              <a:gd name="T26" fmla="*/ 2147483647 w 142"/>
              <a:gd name="T27" fmla="*/ 0 h 121"/>
              <a:gd name="T28" fmla="*/ 2147483647 w 142"/>
              <a:gd name="T29" fmla="*/ 2147483647 h 121"/>
              <a:gd name="T30" fmla="*/ 2147483647 w 142"/>
              <a:gd name="T31" fmla="*/ 2147483647 h 1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2" h="121">
                <a:moveTo>
                  <a:pt x="141" y="40"/>
                </a:moveTo>
                <a:lnTo>
                  <a:pt x="141" y="80"/>
                </a:lnTo>
                <a:lnTo>
                  <a:pt x="111" y="112"/>
                </a:lnTo>
                <a:lnTo>
                  <a:pt x="104" y="120"/>
                </a:lnTo>
                <a:lnTo>
                  <a:pt x="74" y="112"/>
                </a:lnTo>
                <a:lnTo>
                  <a:pt x="59" y="120"/>
                </a:lnTo>
                <a:lnTo>
                  <a:pt x="52" y="104"/>
                </a:lnTo>
                <a:lnTo>
                  <a:pt x="7" y="96"/>
                </a:lnTo>
                <a:lnTo>
                  <a:pt x="22" y="80"/>
                </a:lnTo>
                <a:lnTo>
                  <a:pt x="0" y="72"/>
                </a:lnTo>
                <a:lnTo>
                  <a:pt x="0" y="48"/>
                </a:lnTo>
                <a:lnTo>
                  <a:pt x="7" y="32"/>
                </a:lnTo>
                <a:lnTo>
                  <a:pt x="30" y="0"/>
                </a:lnTo>
                <a:lnTo>
                  <a:pt x="104" y="0"/>
                </a:lnTo>
                <a:lnTo>
                  <a:pt x="141" y="32"/>
                </a:lnTo>
                <a:lnTo>
                  <a:pt x="141" y="40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53" name="Freeform 251"/>
          <p:cNvSpPr>
            <a:spLocks/>
          </p:cNvSpPr>
          <p:nvPr/>
        </p:nvSpPr>
        <p:spPr bwMode="auto">
          <a:xfrm>
            <a:off x="2259013" y="3824287"/>
            <a:ext cx="436562" cy="287338"/>
          </a:xfrm>
          <a:custGeom>
            <a:avLst/>
            <a:gdLst>
              <a:gd name="T0" fmla="*/ 2147483647 w 259"/>
              <a:gd name="T1" fmla="*/ 2147483647 h 185"/>
              <a:gd name="T2" fmla="*/ 2147483647 w 259"/>
              <a:gd name="T3" fmla="*/ 2147483647 h 185"/>
              <a:gd name="T4" fmla="*/ 2147483647 w 259"/>
              <a:gd name="T5" fmla="*/ 2147483647 h 185"/>
              <a:gd name="T6" fmla="*/ 2147483647 w 259"/>
              <a:gd name="T7" fmla="*/ 2147483647 h 185"/>
              <a:gd name="T8" fmla="*/ 2147483647 w 259"/>
              <a:gd name="T9" fmla="*/ 2147483647 h 185"/>
              <a:gd name="T10" fmla="*/ 2147483647 w 259"/>
              <a:gd name="T11" fmla="*/ 2147483647 h 185"/>
              <a:gd name="T12" fmla="*/ 2147483647 w 259"/>
              <a:gd name="T13" fmla="*/ 2147483647 h 185"/>
              <a:gd name="T14" fmla="*/ 0 w 259"/>
              <a:gd name="T15" fmla="*/ 2147483647 h 185"/>
              <a:gd name="T16" fmla="*/ 0 w 259"/>
              <a:gd name="T17" fmla="*/ 2147483647 h 185"/>
              <a:gd name="T18" fmla="*/ 2147483647 w 259"/>
              <a:gd name="T19" fmla="*/ 2147483647 h 185"/>
              <a:gd name="T20" fmla="*/ 2147483647 w 259"/>
              <a:gd name="T21" fmla="*/ 2147483647 h 185"/>
              <a:gd name="T22" fmla="*/ 2147483647 w 259"/>
              <a:gd name="T23" fmla="*/ 2147483647 h 185"/>
              <a:gd name="T24" fmla="*/ 2147483647 w 259"/>
              <a:gd name="T25" fmla="*/ 2147483647 h 185"/>
              <a:gd name="T26" fmla="*/ 2147483647 w 259"/>
              <a:gd name="T27" fmla="*/ 0 h 185"/>
              <a:gd name="T28" fmla="*/ 2147483647 w 259"/>
              <a:gd name="T29" fmla="*/ 2147483647 h 185"/>
              <a:gd name="T30" fmla="*/ 2147483647 w 259"/>
              <a:gd name="T31" fmla="*/ 0 h 185"/>
              <a:gd name="T32" fmla="*/ 2147483647 w 259"/>
              <a:gd name="T33" fmla="*/ 2147483647 h 185"/>
              <a:gd name="T34" fmla="*/ 2147483647 w 259"/>
              <a:gd name="T35" fmla="*/ 2147483647 h 185"/>
              <a:gd name="T36" fmla="*/ 2147483647 w 259"/>
              <a:gd name="T37" fmla="*/ 2147483647 h 185"/>
              <a:gd name="T38" fmla="*/ 2147483647 w 259"/>
              <a:gd name="T39" fmla="*/ 2147483647 h 185"/>
              <a:gd name="T40" fmla="*/ 2147483647 w 259"/>
              <a:gd name="T41" fmla="*/ 2147483647 h 185"/>
              <a:gd name="T42" fmla="*/ 2147483647 w 259"/>
              <a:gd name="T43" fmla="*/ 2147483647 h 185"/>
              <a:gd name="T44" fmla="*/ 2147483647 w 259"/>
              <a:gd name="T45" fmla="*/ 2147483647 h 185"/>
              <a:gd name="T46" fmla="*/ 2147483647 w 259"/>
              <a:gd name="T47" fmla="*/ 2147483647 h 185"/>
              <a:gd name="T48" fmla="*/ 2147483647 w 259"/>
              <a:gd name="T49" fmla="*/ 2147483647 h 185"/>
              <a:gd name="T50" fmla="*/ 2147483647 w 259"/>
              <a:gd name="T51" fmla="*/ 2147483647 h 18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59"/>
              <a:gd name="T79" fmla="*/ 0 h 185"/>
              <a:gd name="T80" fmla="*/ 259 w 259"/>
              <a:gd name="T81" fmla="*/ 185 h 18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59" h="185">
                <a:moveTo>
                  <a:pt x="133" y="144"/>
                </a:moveTo>
                <a:lnTo>
                  <a:pt x="133" y="160"/>
                </a:lnTo>
                <a:lnTo>
                  <a:pt x="111" y="184"/>
                </a:lnTo>
                <a:lnTo>
                  <a:pt x="88" y="168"/>
                </a:lnTo>
                <a:lnTo>
                  <a:pt x="59" y="184"/>
                </a:lnTo>
                <a:lnTo>
                  <a:pt x="37" y="168"/>
                </a:lnTo>
                <a:lnTo>
                  <a:pt x="29" y="136"/>
                </a:lnTo>
                <a:lnTo>
                  <a:pt x="0" y="112"/>
                </a:lnTo>
                <a:lnTo>
                  <a:pt x="0" y="72"/>
                </a:lnTo>
                <a:lnTo>
                  <a:pt x="59" y="48"/>
                </a:lnTo>
                <a:lnTo>
                  <a:pt x="74" y="40"/>
                </a:lnTo>
                <a:lnTo>
                  <a:pt x="81" y="24"/>
                </a:lnTo>
                <a:lnTo>
                  <a:pt x="118" y="32"/>
                </a:lnTo>
                <a:lnTo>
                  <a:pt x="125" y="0"/>
                </a:lnTo>
                <a:lnTo>
                  <a:pt x="155" y="16"/>
                </a:lnTo>
                <a:lnTo>
                  <a:pt x="184" y="0"/>
                </a:lnTo>
                <a:lnTo>
                  <a:pt x="214" y="16"/>
                </a:lnTo>
                <a:lnTo>
                  <a:pt x="236" y="16"/>
                </a:lnTo>
                <a:lnTo>
                  <a:pt x="258" y="48"/>
                </a:lnTo>
                <a:lnTo>
                  <a:pt x="243" y="72"/>
                </a:lnTo>
                <a:lnTo>
                  <a:pt x="206" y="64"/>
                </a:lnTo>
                <a:lnTo>
                  <a:pt x="199" y="88"/>
                </a:lnTo>
                <a:lnTo>
                  <a:pt x="177" y="80"/>
                </a:lnTo>
                <a:lnTo>
                  <a:pt x="147" y="96"/>
                </a:lnTo>
                <a:lnTo>
                  <a:pt x="147" y="136"/>
                </a:lnTo>
                <a:lnTo>
                  <a:pt x="133" y="144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pPr>
              <a:defRPr/>
            </a:pPr>
            <a:endParaRPr lang="ru-RU"/>
          </a:p>
        </p:txBody>
      </p:sp>
      <p:sp>
        <p:nvSpPr>
          <p:cNvPr id="54" name="Freeform 252"/>
          <p:cNvSpPr>
            <a:spLocks/>
          </p:cNvSpPr>
          <p:nvPr/>
        </p:nvSpPr>
        <p:spPr bwMode="auto">
          <a:xfrm>
            <a:off x="2346325" y="3625850"/>
            <a:ext cx="425450" cy="225425"/>
          </a:xfrm>
          <a:custGeom>
            <a:avLst/>
            <a:gdLst/>
            <a:ahLst/>
            <a:cxnLst>
              <a:cxn ang="0">
                <a:pos x="74" y="128"/>
              </a:cxn>
              <a:cxn ang="0">
                <a:pos x="66" y="104"/>
              </a:cxn>
              <a:cxn ang="0">
                <a:pos x="37" y="72"/>
              </a:cxn>
              <a:cxn ang="0">
                <a:pos x="15" y="80"/>
              </a:cxn>
              <a:cxn ang="0">
                <a:pos x="0" y="56"/>
              </a:cxn>
              <a:cxn ang="0">
                <a:pos x="59" y="8"/>
              </a:cxn>
              <a:cxn ang="0">
                <a:pos x="111" y="0"/>
              </a:cxn>
              <a:cxn ang="0">
                <a:pos x="192" y="80"/>
              </a:cxn>
              <a:cxn ang="0">
                <a:pos x="251" y="72"/>
              </a:cxn>
              <a:cxn ang="0">
                <a:pos x="236" y="128"/>
              </a:cxn>
              <a:cxn ang="0">
                <a:pos x="207" y="128"/>
              </a:cxn>
              <a:cxn ang="0">
                <a:pos x="185" y="144"/>
              </a:cxn>
              <a:cxn ang="0">
                <a:pos x="162" y="144"/>
              </a:cxn>
              <a:cxn ang="0">
                <a:pos x="133" y="128"/>
              </a:cxn>
              <a:cxn ang="0">
                <a:pos x="103" y="144"/>
              </a:cxn>
              <a:cxn ang="0">
                <a:pos x="74" y="128"/>
              </a:cxn>
            </a:cxnLst>
            <a:rect l="0" t="0" r="r" b="b"/>
            <a:pathLst>
              <a:path w="252" h="145">
                <a:moveTo>
                  <a:pt x="74" y="128"/>
                </a:moveTo>
                <a:lnTo>
                  <a:pt x="66" y="104"/>
                </a:lnTo>
                <a:lnTo>
                  <a:pt x="37" y="72"/>
                </a:lnTo>
                <a:lnTo>
                  <a:pt x="15" y="80"/>
                </a:lnTo>
                <a:lnTo>
                  <a:pt x="0" y="56"/>
                </a:lnTo>
                <a:lnTo>
                  <a:pt x="59" y="8"/>
                </a:lnTo>
                <a:lnTo>
                  <a:pt x="111" y="0"/>
                </a:lnTo>
                <a:lnTo>
                  <a:pt x="192" y="80"/>
                </a:lnTo>
                <a:lnTo>
                  <a:pt x="251" y="72"/>
                </a:lnTo>
                <a:lnTo>
                  <a:pt x="236" y="128"/>
                </a:lnTo>
                <a:lnTo>
                  <a:pt x="207" y="128"/>
                </a:lnTo>
                <a:lnTo>
                  <a:pt x="185" y="144"/>
                </a:lnTo>
                <a:lnTo>
                  <a:pt x="162" y="144"/>
                </a:lnTo>
                <a:lnTo>
                  <a:pt x="133" y="128"/>
                </a:lnTo>
                <a:lnTo>
                  <a:pt x="103" y="144"/>
                </a:lnTo>
                <a:lnTo>
                  <a:pt x="74" y="128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flat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>
              <a:latin typeface="+mn-lt"/>
              <a:cs typeface="+mn-cs"/>
            </a:endParaRPr>
          </a:p>
        </p:txBody>
      </p:sp>
      <p:sp>
        <p:nvSpPr>
          <p:cNvPr id="21557" name="Freeform 253"/>
          <p:cNvSpPr>
            <a:spLocks/>
          </p:cNvSpPr>
          <p:nvPr/>
        </p:nvSpPr>
        <p:spPr bwMode="auto">
          <a:xfrm>
            <a:off x="2197100" y="3540125"/>
            <a:ext cx="249238" cy="212725"/>
          </a:xfrm>
          <a:custGeom>
            <a:avLst/>
            <a:gdLst>
              <a:gd name="T0" fmla="*/ 2147483647 w 148"/>
              <a:gd name="T1" fmla="*/ 2147483647 h 137"/>
              <a:gd name="T2" fmla="*/ 2147483647 w 148"/>
              <a:gd name="T3" fmla="*/ 2147483647 h 137"/>
              <a:gd name="T4" fmla="*/ 2147483647 w 148"/>
              <a:gd name="T5" fmla="*/ 2147483647 h 137"/>
              <a:gd name="T6" fmla="*/ 2147483647 w 148"/>
              <a:gd name="T7" fmla="*/ 2147483647 h 137"/>
              <a:gd name="T8" fmla="*/ 2147483647 w 148"/>
              <a:gd name="T9" fmla="*/ 2147483647 h 137"/>
              <a:gd name="T10" fmla="*/ 2147483647 w 148"/>
              <a:gd name="T11" fmla="*/ 2147483647 h 137"/>
              <a:gd name="T12" fmla="*/ 2147483647 w 148"/>
              <a:gd name="T13" fmla="*/ 2147483647 h 137"/>
              <a:gd name="T14" fmla="*/ 2147483647 w 148"/>
              <a:gd name="T15" fmla="*/ 2147483647 h 137"/>
              <a:gd name="T16" fmla="*/ 2147483647 w 148"/>
              <a:gd name="T17" fmla="*/ 0 h 137"/>
              <a:gd name="T18" fmla="*/ 2147483647 w 148"/>
              <a:gd name="T19" fmla="*/ 0 h 137"/>
              <a:gd name="T20" fmla="*/ 2147483647 w 148"/>
              <a:gd name="T21" fmla="*/ 2147483647 h 137"/>
              <a:gd name="T22" fmla="*/ 2147483647 w 148"/>
              <a:gd name="T23" fmla="*/ 2147483647 h 137"/>
              <a:gd name="T24" fmla="*/ 0 w 148"/>
              <a:gd name="T25" fmla="*/ 2147483647 h 137"/>
              <a:gd name="T26" fmla="*/ 0 w 148"/>
              <a:gd name="T27" fmla="*/ 2147483647 h 137"/>
              <a:gd name="T28" fmla="*/ 2147483647 w 148"/>
              <a:gd name="T29" fmla="*/ 2147483647 h 137"/>
              <a:gd name="T30" fmla="*/ 2147483647 w 148"/>
              <a:gd name="T31" fmla="*/ 2147483647 h 1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8" h="137">
                <a:moveTo>
                  <a:pt x="44" y="112"/>
                </a:moveTo>
                <a:lnTo>
                  <a:pt x="51" y="112"/>
                </a:lnTo>
                <a:lnTo>
                  <a:pt x="81" y="120"/>
                </a:lnTo>
                <a:lnTo>
                  <a:pt x="88" y="112"/>
                </a:lnTo>
                <a:lnTo>
                  <a:pt x="147" y="64"/>
                </a:lnTo>
                <a:lnTo>
                  <a:pt x="125" y="56"/>
                </a:lnTo>
                <a:lnTo>
                  <a:pt x="125" y="32"/>
                </a:lnTo>
                <a:lnTo>
                  <a:pt x="140" y="16"/>
                </a:lnTo>
                <a:lnTo>
                  <a:pt x="132" y="0"/>
                </a:lnTo>
                <a:lnTo>
                  <a:pt x="59" y="0"/>
                </a:lnTo>
                <a:lnTo>
                  <a:pt x="22" y="32"/>
                </a:lnTo>
                <a:lnTo>
                  <a:pt x="29" y="64"/>
                </a:lnTo>
                <a:lnTo>
                  <a:pt x="0" y="88"/>
                </a:lnTo>
                <a:lnTo>
                  <a:pt x="0" y="120"/>
                </a:lnTo>
                <a:lnTo>
                  <a:pt x="22" y="136"/>
                </a:lnTo>
                <a:lnTo>
                  <a:pt x="44" y="112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56" name="Freeform 254"/>
          <p:cNvSpPr>
            <a:spLocks/>
          </p:cNvSpPr>
          <p:nvPr/>
        </p:nvSpPr>
        <p:spPr bwMode="auto">
          <a:xfrm>
            <a:off x="2270125" y="3714750"/>
            <a:ext cx="201613" cy="173037"/>
          </a:xfrm>
          <a:custGeom>
            <a:avLst/>
            <a:gdLst/>
            <a:ahLst/>
            <a:cxnLst>
              <a:cxn ang="0">
                <a:pos x="66" y="112"/>
              </a:cxn>
              <a:cxn ang="0">
                <a:pos x="44" y="88"/>
              </a:cxn>
              <a:cxn ang="0">
                <a:pos x="37" y="72"/>
              </a:cxn>
              <a:cxn ang="0">
                <a:pos x="0" y="48"/>
              </a:cxn>
              <a:cxn ang="0">
                <a:pos x="0" y="0"/>
              </a:cxn>
              <a:cxn ang="0">
                <a:pos x="7" y="0"/>
              </a:cxn>
              <a:cxn ang="0">
                <a:pos x="37" y="8"/>
              </a:cxn>
              <a:cxn ang="0">
                <a:pos x="44" y="0"/>
              </a:cxn>
              <a:cxn ang="0">
                <a:pos x="59" y="24"/>
              </a:cxn>
              <a:cxn ang="0">
                <a:pos x="81" y="16"/>
              </a:cxn>
              <a:cxn ang="0">
                <a:pos x="111" y="48"/>
              </a:cxn>
              <a:cxn ang="0">
                <a:pos x="118" y="72"/>
              </a:cxn>
              <a:cxn ang="0">
                <a:pos x="111" y="104"/>
              </a:cxn>
              <a:cxn ang="0">
                <a:pos x="74" y="96"/>
              </a:cxn>
              <a:cxn ang="0">
                <a:pos x="66" y="112"/>
              </a:cxn>
            </a:cxnLst>
            <a:rect l="0" t="0" r="r" b="b"/>
            <a:pathLst>
              <a:path w="119" h="113">
                <a:moveTo>
                  <a:pt x="66" y="112"/>
                </a:moveTo>
                <a:lnTo>
                  <a:pt x="44" y="88"/>
                </a:lnTo>
                <a:lnTo>
                  <a:pt x="37" y="72"/>
                </a:lnTo>
                <a:lnTo>
                  <a:pt x="0" y="48"/>
                </a:lnTo>
                <a:lnTo>
                  <a:pt x="0" y="0"/>
                </a:lnTo>
                <a:lnTo>
                  <a:pt x="7" y="0"/>
                </a:lnTo>
                <a:lnTo>
                  <a:pt x="37" y="8"/>
                </a:lnTo>
                <a:lnTo>
                  <a:pt x="44" y="0"/>
                </a:lnTo>
                <a:lnTo>
                  <a:pt x="59" y="24"/>
                </a:lnTo>
                <a:lnTo>
                  <a:pt x="81" y="16"/>
                </a:lnTo>
                <a:lnTo>
                  <a:pt x="111" y="48"/>
                </a:lnTo>
                <a:lnTo>
                  <a:pt x="118" y="72"/>
                </a:lnTo>
                <a:lnTo>
                  <a:pt x="111" y="104"/>
                </a:lnTo>
                <a:lnTo>
                  <a:pt x="74" y="96"/>
                </a:lnTo>
                <a:lnTo>
                  <a:pt x="66" y="112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flat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>
              <a:latin typeface="+mn-lt"/>
              <a:cs typeface="+mn-cs"/>
            </a:endParaRPr>
          </a:p>
        </p:txBody>
      </p:sp>
      <p:sp>
        <p:nvSpPr>
          <p:cNvPr id="57" name="Freeform 255"/>
          <p:cNvSpPr>
            <a:spLocks/>
          </p:cNvSpPr>
          <p:nvPr/>
        </p:nvSpPr>
        <p:spPr bwMode="auto">
          <a:xfrm>
            <a:off x="2170113" y="3714750"/>
            <a:ext cx="214312" cy="222250"/>
          </a:xfrm>
          <a:custGeom>
            <a:avLst/>
            <a:gdLst/>
            <a:ahLst/>
            <a:cxnLst>
              <a:cxn ang="0">
                <a:pos x="15" y="104"/>
              </a:cxn>
              <a:cxn ang="0">
                <a:pos x="52" y="136"/>
              </a:cxn>
              <a:cxn ang="0">
                <a:pos x="52" y="144"/>
              </a:cxn>
              <a:cxn ang="0">
                <a:pos x="111" y="120"/>
              </a:cxn>
              <a:cxn ang="0">
                <a:pos x="126" y="112"/>
              </a:cxn>
              <a:cxn ang="0">
                <a:pos x="104" y="88"/>
              </a:cxn>
              <a:cxn ang="0">
                <a:pos x="96" y="72"/>
              </a:cxn>
              <a:cxn ang="0">
                <a:pos x="59" y="48"/>
              </a:cxn>
              <a:cxn ang="0">
                <a:pos x="59" y="0"/>
              </a:cxn>
              <a:cxn ang="0">
                <a:pos x="37" y="24"/>
              </a:cxn>
              <a:cxn ang="0">
                <a:pos x="15" y="8"/>
              </a:cxn>
              <a:cxn ang="0">
                <a:pos x="0" y="32"/>
              </a:cxn>
              <a:cxn ang="0">
                <a:pos x="22" y="64"/>
              </a:cxn>
              <a:cxn ang="0">
                <a:pos x="15" y="88"/>
              </a:cxn>
              <a:cxn ang="0">
                <a:pos x="15" y="104"/>
              </a:cxn>
            </a:cxnLst>
            <a:rect l="0" t="0" r="r" b="b"/>
            <a:pathLst>
              <a:path w="127" h="145">
                <a:moveTo>
                  <a:pt x="15" y="104"/>
                </a:moveTo>
                <a:lnTo>
                  <a:pt x="52" y="136"/>
                </a:lnTo>
                <a:lnTo>
                  <a:pt x="52" y="144"/>
                </a:lnTo>
                <a:lnTo>
                  <a:pt x="111" y="120"/>
                </a:lnTo>
                <a:lnTo>
                  <a:pt x="126" y="112"/>
                </a:lnTo>
                <a:lnTo>
                  <a:pt x="104" y="88"/>
                </a:lnTo>
                <a:lnTo>
                  <a:pt x="96" y="72"/>
                </a:lnTo>
                <a:lnTo>
                  <a:pt x="59" y="48"/>
                </a:lnTo>
                <a:lnTo>
                  <a:pt x="59" y="0"/>
                </a:lnTo>
                <a:lnTo>
                  <a:pt x="37" y="24"/>
                </a:lnTo>
                <a:lnTo>
                  <a:pt x="15" y="8"/>
                </a:lnTo>
                <a:lnTo>
                  <a:pt x="0" y="32"/>
                </a:lnTo>
                <a:lnTo>
                  <a:pt x="22" y="64"/>
                </a:lnTo>
                <a:lnTo>
                  <a:pt x="15" y="88"/>
                </a:lnTo>
                <a:lnTo>
                  <a:pt x="15" y="104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flat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>
              <a:latin typeface="+mn-lt"/>
              <a:cs typeface="+mn-cs"/>
            </a:endParaRPr>
          </a:p>
        </p:txBody>
      </p:sp>
      <p:sp>
        <p:nvSpPr>
          <p:cNvPr id="21560" name="Freeform 256"/>
          <p:cNvSpPr>
            <a:spLocks/>
          </p:cNvSpPr>
          <p:nvPr/>
        </p:nvSpPr>
        <p:spPr bwMode="auto">
          <a:xfrm>
            <a:off x="1985963" y="4022725"/>
            <a:ext cx="212725" cy="209550"/>
          </a:xfrm>
          <a:custGeom>
            <a:avLst/>
            <a:gdLst>
              <a:gd name="T0" fmla="*/ 2147483647 w 127"/>
              <a:gd name="T1" fmla="*/ 0 h 137"/>
              <a:gd name="T2" fmla="*/ 2147483647 w 127"/>
              <a:gd name="T3" fmla="*/ 2147483647 h 137"/>
              <a:gd name="T4" fmla="*/ 2147483647 w 127"/>
              <a:gd name="T5" fmla="*/ 2147483647 h 137"/>
              <a:gd name="T6" fmla="*/ 0 w 127"/>
              <a:gd name="T7" fmla="*/ 2147483647 h 137"/>
              <a:gd name="T8" fmla="*/ 2147483647 w 127"/>
              <a:gd name="T9" fmla="*/ 2147483647 h 137"/>
              <a:gd name="T10" fmla="*/ 2147483647 w 127"/>
              <a:gd name="T11" fmla="*/ 2147483647 h 137"/>
              <a:gd name="T12" fmla="*/ 2147483647 w 127"/>
              <a:gd name="T13" fmla="*/ 2147483647 h 137"/>
              <a:gd name="T14" fmla="*/ 2147483647 w 127"/>
              <a:gd name="T15" fmla="*/ 2147483647 h 137"/>
              <a:gd name="T16" fmla="*/ 2147483647 w 127"/>
              <a:gd name="T17" fmla="*/ 2147483647 h 137"/>
              <a:gd name="T18" fmla="*/ 2147483647 w 127"/>
              <a:gd name="T19" fmla="*/ 2147483647 h 137"/>
              <a:gd name="T20" fmla="*/ 2147483647 w 127"/>
              <a:gd name="T21" fmla="*/ 2147483647 h 137"/>
              <a:gd name="T22" fmla="*/ 2147483647 w 127"/>
              <a:gd name="T23" fmla="*/ 2147483647 h 137"/>
              <a:gd name="T24" fmla="*/ 2147483647 w 127"/>
              <a:gd name="T25" fmla="*/ 2147483647 h 137"/>
              <a:gd name="T26" fmla="*/ 2147483647 w 127"/>
              <a:gd name="T27" fmla="*/ 0 h 1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7" h="137">
                <a:moveTo>
                  <a:pt x="30" y="0"/>
                </a:moveTo>
                <a:lnTo>
                  <a:pt x="7" y="32"/>
                </a:lnTo>
                <a:lnTo>
                  <a:pt x="22" y="56"/>
                </a:lnTo>
                <a:lnTo>
                  <a:pt x="0" y="72"/>
                </a:lnTo>
                <a:lnTo>
                  <a:pt x="7" y="96"/>
                </a:lnTo>
                <a:lnTo>
                  <a:pt x="44" y="136"/>
                </a:lnTo>
                <a:lnTo>
                  <a:pt x="67" y="136"/>
                </a:lnTo>
                <a:lnTo>
                  <a:pt x="89" y="120"/>
                </a:lnTo>
                <a:lnTo>
                  <a:pt x="96" y="120"/>
                </a:lnTo>
                <a:lnTo>
                  <a:pt x="126" y="24"/>
                </a:lnTo>
                <a:lnTo>
                  <a:pt x="96" y="16"/>
                </a:lnTo>
                <a:lnTo>
                  <a:pt x="82" y="24"/>
                </a:lnTo>
                <a:lnTo>
                  <a:pt x="74" y="8"/>
                </a:lnTo>
                <a:lnTo>
                  <a:pt x="30" y="0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59" name="Freeform 257"/>
          <p:cNvSpPr>
            <a:spLocks/>
          </p:cNvSpPr>
          <p:nvPr/>
        </p:nvSpPr>
        <p:spPr bwMode="auto">
          <a:xfrm>
            <a:off x="1882775" y="3800475"/>
            <a:ext cx="190500" cy="187325"/>
          </a:xfrm>
          <a:custGeom>
            <a:avLst/>
            <a:gdLst/>
            <a:ahLst/>
            <a:cxnLst>
              <a:cxn ang="0">
                <a:pos x="81" y="96"/>
              </a:cxn>
              <a:cxn ang="0">
                <a:pos x="89" y="80"/>
              </a:cxn>
              <a:cxn ang="0">
                <a:pos x="111" y="48"/>
              </a:cxn>
              <a:cxn ang="0">
                <a:pos x="89" y="0"/>
              </a:cxn>
              <a:cxn ang="0">
                <a:pos x="52" y="16"/>
              </a:cxn>
              <a:cxn ang="0">
                <a:pos x="30" y="0"/>
              </a:cxn>
              <a:cxn ang="0">
                <a:pos x="0" y="16"/>
              </a:cxn>
              <a:cxn ang="0">
                <a:pos x="7" y="40"/>
              </a:cxn>
              <a:cxn ang="0">
                <a:pos x="22" y="64"/>
              </a:cxn>
              <a:cxn ang="0">
                <a:pos x="37" y="104"/>
              </a:cxn>
              <a:cxn ang="0">
                <a:pos x="44" y="120"/>
              </a:cxn>
              <a:cxn ang="0">
                <a:pos x="59" y="96"/>
              </a:cxn>
              <a:cxn ang="0">
                <a:pos x="81" y="96"/>
              </a:cxn>
            </a:cxnLst>
            <a:rect l="0" t="0" r="r" b="b"/>
            <a:pathLst>
              <a:path w="112" h="121">
                <a:moveTo>
                  <a:pt x="81" y="96"/>
                </a:moveTo>
                <a:lnTo>
                  <a:pt x="89" y="80"/>
                </a:lnTo>
                <a:lnTo>
                  <a:pt x="111" y="48"/>
                </a:lnTo>
                <a:lnTo>
                  <a:pt x="89" y="0"/>
                </a:lnTo>
                <a:lnTo>
                  <a:pt x="52" y="16"/>
                </a:lnTo>
                <a:lnTo>
                  <a:pt x="30" y="0"/>
                </a:lnTo>
                <a:lnTo>
                  <a:pt x="0" y="16"/>
                </a:lnTo>
                <a:lnTo>
                  <a:pt x="7" y="40"/>
                </a:lnTo>
                <a:lnTo>
                  <a:pt x="22" y="64"/>
                </a:lnTo>
                <a:lnTo>
                  <a:pt x="37" y="104"/>
                </a:lnTo>
                <a:lnTo>
                  <a:pt x="44" y="120"/>
                </a:lnTo>
                <a:lnTo>
                  <a:pt x="59" y="96"/>
                </a:lnTo>
                <a:lnTo>
                  <a:pt x="81" y="96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flat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>
              <a:latin typeface="+mn-lt"/>
              <a:cs typeface="+mn-cs"/>
            </a:endParaRPr>
          </a:p>
        </p:txBody>
      </p:sp>
      <p:sp>
        <p:nvSpPr>
          <p:cNvPr id="60" name="Freeform 258"/>
          <p:cNvSpPr>
            <a:spLocks/>
          </p:cNvSpPr>
          <p:nvPr/>
        </p:nvSpPr>
        <p:spPr bwMode="auto">
          <a:xfrm>
            <a:off x="1809750" y="3676650"/>
            <a:ext cx="227013" cy="149225"/>
          </a:xfrm>
          <a:custGeom>
            <a:avLst/>
            <a:gdLst/>
            <a:ahLst/>
            <a:cxnLst>
              <a:cxn ang="0">
                <a:pos x="15" y="96"/>
              </a:cxn>
              <a:cxn ang="0">
                <a:pos x="0" y="64"/>
              </a:cxn>
              <a:cxn ang="0">
                <a:pos x="15" y="56"/>
              </a:cxn>
              <a:cxn ang="0">
                <a:pos x="7" y="16"/>
              </a:cxn>
              <a:cxn ang="0">
                <a:pos x="22" y="0"/>
              </a:cxn>
              <a:cxn ang="0">
                <a:pos x="44" y="16"/>
              </a:cxn>
              <a:cxn ang="0">
                <a:pos x="111" y="8"/>
              </a:cxn>
              <a:cxn ang="0">
                <a:pos x="118" y="24"/>
              </a:cxn>
              <a:cxn ang="0">
                <a:pos x="133" y="40"/>
              </a:cxn>
              <a:cxn ang="0">
                <a:pos x="133" y="80"/>
              </a:cxn>
              <a:cxn ang="0">
                <a:pos x="96" y="96"/>
              </a:cxn>
              <a:cxn ang="0">
                <a:pos x="74" y="80"/>
              </a:cxn>
              <a:cxn ang="0">
                <a:pos x="44" y="96"/>
              </a:cxn>
              <a:cxn ang="0">
                <a:pos x="15" y="96"/>
              </a:cxn>
            </a:cxnLst>
            <a:rect l="0" t="0" r="r" b="b"/>
            <a:pathLst>
              <a:path w="134" h="97">
                <a:moveTo>
                  <a:pt x="15" y="96"/>
                </a:moveTo>
                <a:lnTo>
                  <a:pt x="0" y="64"/>
                </a:lnTo>
                <a:lnTo>
                  <a:pt x="15" y="56"/>
                </a:lnTo>
                <a:lnTo>
                  <a:pt x="7" y="16"/>
                </a:lnTo>
                <a:lnTo>
                  <a:pt x="22" y="0"/>
                </a:lnTo>
                <a:lnTo>
                  <a:pt x="44" y="16"/>
                </a:lnTo>
                <a:lnTo>
                  <a:pt x="111" y="8"/>
                </a:lnTo>
                <a:lnTo>
                  <a:pt x="118" y="24"/>
                </a:lnTo>
                <a:lnTo>
                  <a:pt x="133" y="40"/>
                </a:lnTo>
                <a:lnTo>
                  <a:pt x="133" y="80"/>
                </a:lnTo>
                <a:lnTo>
                  <a:pt x="96" y="96"/>
                </a:lnTo>
                <a:lnTo>
                  <a:pt x="74" y="80"/>
                </a:lnTo>
                <a:lnTo>
                  <a:pt x="44" y="96"/>
                </a:lnTo>
                <a:lnTo>
                  <a:pt x="15" y="96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flat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>
              <a:latin typeface="+mn-lt"/>
              <a:cs typeface="+mn-cs"/>
            </a:endParaRPr>
          </a:p>
        </p:txBody>
      </p:sp>
      <p:sp>
        <p:nvSpPr>
          <p:cNvPr id="21563" name="Freeform 259"/>
          <p:cNvSpPr>
            <a:spLocks/>
          </p:cNvSpPr>
          <p:nvPr/>
        </p:nvSpPr>
        <p:spPr bwMode="auto">
          <a:xfrm>
            <a:off x="1985963" y="3602037"/>
            <a:ext cx="225425" cy="276225"/>
          </a:xfrm>
          <a:custGeom>
            <a:avLst/>
            <a:gdLst>
              <a:gd name="T0" fmla="*/ 2147483647 w 134"/>
              <a:gd name="T1" fmla="*/ 2147483647 h 177"/>
              <a:gd name="T2" fmla="*/ 2147483647 w 134"/>
              <a:gd name="T3" fmla="*/ 2147483647 h 177"/>
              <a:gd name="T4" fmla="*/ 2147483647 w 134"/>
              <a:gd name="T5" fmla="*/ 2147483647 h 177"/>
              <a:gd name="T6" fmla="*/ 2147483647 w 134"/>
              <a:gd name="T7" fmla="*/ 2147483647 h 177"/>
              <a:gd name="T8" fmla="*/ 2147483647 w 134"/>
              <a:gd name="T9" fmla="*/ 2147483647 h 177"/>
              <a:gd name="T10" fmla="*/ 2147483647 w 134"/>
              <a:gd name="T11" fmla="*/ 2147483647 h 177"/>
              <a:gd name="T12" fmla="*/ 2147483647 w 134"/>
              <a:gd name="T13" fmla="*/ 2147483647 h 177"/>
              <a:gd name="T14" fmla="*/ 2147483647 w 134"/>
              <a:gd name="T15" fmla="*/ 2147483647 h 177"/>
              <a:gd name="T16" fmla="*/ 2147483647 w 134"/>
              <a:gd name="T17" fmla="*/ 2147483647 h 177"/>
              <a:gd name="T18" fmla="*/ 2147483647 w 134"/>
              <a:gd name="T19" fmla="*/ 0 h 177"/>
              <a:gd name="T20" fmla="*/ 2147483647 w 134"/>
              <a:gd name="T21" fmla="*/ 2147483647 h 177"/>
              <a:gd name="T22" fmla="*/ 2147483647 w 134"/>
              <a:gd name="T23" fmla="*/ 2147483647 h 177"/>
              <a:gd name="T24" fmla="*/ 0 w 134"/>
              <a:gd name="T25" fmla="*/ 2147483647 h 177"/>
              <a:gd name="T26" fmla="*/ 2147483647 w 134"/>
              <a:gd name="T27" fmla="*/ 2147483647 h 177"/>
              <a:gd name="T28" fmla="*/ 2147483647 w 134"/>
              <a:gd name="T29" fmla="*/ 2147483647 h 177"/>
              <a:gd name="T30" fmla="*/ 2147483647 w 134"/>
              <a:gd name="T31" fmla="*/ 2147483647 h 177"/>
              <a:gd name="T32" fmla="*/ 2147483647 w 134"/>
              <a:gd name="T33" fmla="*/ 2147483647 h 177"/>
              <a:gd name="T34" fmla="*/ 2147483647 w 134"/>
              <a:gd name="T35" fmla="*/ 2147483647 h 17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4" h="177">
                <a:moveTo>
                  <a:pt x="52" y="176"/>
                </a:moveTo>
                <a:lnTo>
                  <a:pt x="126" y="176"/>
                </a:lnTo>
                <a:lnTo>
                  <a:pt x="126" y="160"/>
                </a:lnTo>
                <a:lnTo>
                  <a:pt x="133" y="136"/>
                </a:lnTo>
                <a:lnTo>
                  <a:pt x="111" y="104"/>
                </a:lnTo>
                <a:lnTo>
                  <a:pt x="126" y="80"/>
                </a:lnTo>
                <a:lnTo>
                  <a:pt x="126" y="48"/>
                </a:lnTo>
                <a:lnTo>
                  <a:pt x="104" y="32"/>
                </a:lnTo>
                <a:lnTo>
                  <a:pt x="81" y="32"/>
                </a:lnTo>
                <a:lnTo>
                  <a:pt x="44" y="0"/>
                </a:lnTo>
                <a:lnTo>
                  <a:pt x="30" y="16"/>
                </a:lnTo>
                <a:lnTo>
                  <a:pt x="22" y="16"/>
                </a:lnTo>
                <a:lnTo>
                  <a:pt x="0" y="40"/>
                </a:lnTo>
                <a:lnTo>
                  <a:pt x="7" y="56"/>
                </a:lnTo>
                <a:lnTo>
                  <a:pt x="15" y="72"/>
                </a:lnTo>
                <a:lnTo>
                  <a:pt x="30" y="88"/>
                </a:lnTo>
                <a:lnTo>
                  <a:pt x="30" y="128"/>
                </a:lnTo>
                <a:lnTo>
                  <a:pt x="52" y="176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21564" name="Freeform 260"/>
          <p:cNvSpPr>
            <a:spLocks/>
          </p:cNvSpPr>
          <p:nvPr/>
        </p:nvSpPr>
        <p:spPr bwMode="auto">
          <a:xfrm>
            <a:off x="1758950" y="3824287"/>
            <a:ext cx="188913" cy="200025"/>
          </a:xfrm>
          <a:custGeom>
            <a:avLst/>
            <a:gdLst>
              <a:gd name="T0" fmla="*/ 2147483647 w 112"/>
              <a:gd name="T1" fmla="*/ 0 h 129"/>
              <a:gd name="T2" fmla="*/ 2147483647 w 112"/>
              <a:gd name="T3" fmla="*/ 2147483647 h 129"/>
              <a:gd name="T4" fmla="*/ 2147483647 w 112"/>
              <a:gd name="T5" fmla="*/ 2147483647 h 129"/>
              <a:gd name="T6" fmla="*/ 2147483647 w 112"/>
              <a:gd name="T7" fmla="*/ 2147483647 h 129"/>
              <a:gd name="T8" fmla="*/ 2147483647 w 112"/>
              <a:gd name="T9" fmla="*/ 2147483647 h 129"/>
              <a:gd name="T10" fmla="*/ 2147483647 w 112"/>
              <a:gd name="T11" fmla="*/ 2147483647 h 129"/>
              <a:gd name="T12" fmla="*/ 2147483647 w 112"/>
              <a:gd name="T13" fmla="*/ 2147483647 h 129"/>
              <a:gd name="T14" fmla="*/ 2147483647 w 112"/>
              <a:gd name="T15" fmla="*/ 2147483647 h 129"/>
              <a:gd name="T16" fmla="*/ 2147483647 w 112"/>
              <a:gd name="T17" fmla="*/ 2147483647 h 129"/>
              <a:gd name="T18" fmla="*/ 2147483647 w 112"/>
              <a:gd name="T19" fmla="*/ 2147483647 h 129"/>
              <a:gd name="T20" fmla="*/ 0 w 112"/>
              <a:gd name="T21" fmla="*/ 2147483647 h 129"/>
              <a:gd name="T22" fmla="*/ 2147483647 w 112"/>
              <a:gd name="T23" fmla="*/ 2147483647 h 129"/>
              <a:gd name="T24" fmla="*/ 2147483647 w 112"/>
              <a:gd name="T25" fmla="*/ 0 h 129"/>
              <a:gd name="T26" fmla="*/ 2147483647 w 112"/>
              <a:gd name="T27" fmla="*/ 0 h 12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12" h="129">
                <a:moveTo>
                  <a:pt x="74" y="0"/>
                </a:moveTo>
                <a:lnTo>
                  <a:pt x="81" y="24"/>
                </a:lnTo>
                <a:lnTo>
                  <a:pt x="96" y="48"/>
                </a:lnTo>
                <a:lnTo>
                  <a:pt x="111" y="88"/>
                </a:lnTo>
                <a:lnTo>
                  <a:pt x="81" y="112"/>
                </a:lnTo>
                <a:lnTo>
                  <a:pt x="81" y="120"/>
                </a:lnTo>
                <a:lnTo>
                  <a:pt x="59" y="128"/>
                </a:lnTo>
                <a:lnTo>
                  <a:pt x="37" y="120"/>
                </a:lnTo>
                <a:lnTo>
                  <a:pt x="44" y="80"/>
                </a:lnTo>
                <a:lnTo>
                  <a:pt x="22" y="72"/>
                </a:lnTo>
                <a:lnTo>
                  <a:pt x="0" y="40"/>
                </a:lnTo>
                <a:lnTo>
                  <a:pt x="15" y="8"/>
                </a:lnTo>
                <a:lnTo>
                  <a:pt x="44" y="0"/>
                </a:lnTo>
                <a:lnTo>
                  <a:pt x="74" y="0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21565" name="Freeform 261"/>
          <p:cNvSpPr>
            <a:spLocks/>
          </p:cNvSpPr>
          <p:nvPr/>
        </p:nvSpPr>
        <p:spPr bwMode="auto">
          <a:xfrm>
            <a:off x="1857375" y="3949700"/>
            <a:ext cx="206375" cy="184150"/>
          </a:xfrm>
          <a:custGeom>
            <a:avLst/>
            <a:gdLst>
              <a:gd name="T0" fmla="*/ 2147483647 w 120"/>
              <a:gd name="T1" fmla="*/ 2147483647 h 121"/>
              <a:gd name="T2" fmla="*/ 2147483647 w 120"/>
              <a:gd name="T3" fmla="*/ 2147483647 h 121"/>
              <a:gd name="T4" fmla="*/ 2147483647 w 120"/>
              <a:gd name="T5" fmla="*/ 2147483647 h 121"/>
              <a:gd name="T6" fmla="*/ 0 w 120"/>
              <a:gd name="T7" fmla="*/ 2147483647 h 121"/>
              <a:gd name="T8" fmla="*/ 0 w 120"/>
              <a:gd name="T9" fmla="*/ 2147483647 h 121"/>
              <a:gd name="T10" fmla="*/ 2147483647 w 120"/>
              <a:gd name="T11" fmla="*/ 2147483647 h 121"/>
              <a:gd name="T12" fmla="*/ 2147483647 w 120"/>
              <a:gd name="T13" fmla="*/ 2147483647 h 121"/>
              <a:gd name="T14" fmla="*/ 2147483647 w 120"/>
              <a:gd name="T15" fmla="*/ 2147483647 h 121"/>
              <a:gd name="T16" fmla="*/ 2147483647 w 120"/>
              <a:gd name="T17" fmla="*/ 2147483647 h 121"/>
              <a:gd name="T18" fmla="*/ 2147483647 w 120"/>
              <a:gd name="T19" fmla="*/ 0 h 121"/>
              <a:gd name="T20" fmla="*/ 2147483647 w 120"/>
              <a:gd name="T21" fmla="*/ 0 h 121"/>
              <a:gd name="T22" fmla="*/ 2147483647 w 120"/>
              <a:gd name="T23" fmla="*/ 2147483647 h 121"/>
              <a:gd name="T24" fmla="*/ 2147483647 w 120"/>
              <a:gd name="T25" fmla="*/ 2147483647 h 121"/>
              <a:gd name="T26" fmla="*/ 2147483647 w 120"/>
              <a:gd name="T27" fmla="*/ 2147483647 h 121"/>
              <a:gd name="T28" fmla="*/ 2147483647 w 120"/>
              <a:gd name="T29" fmla="*/ 2147483647 h 121"/>
              <a:gd name="T30" fmla="*/ 2147483647 w 120"/>
              <a:gd name="T31" fmla="*/ 2147483647 h 121"/>
              <a:gd name="T32" fmla="*/ 2147483647 w 120"/>
              <a:gd name="T33" fmla="*/ 2147483647 h 1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0" h="121">
                <a:moveTo>
                  <a:pt x="74" y="120"/>
                </a:moveTo>
                <a:lnTo>
                  <a:pt x="74" y="120"/>
                </a:lnTo>
                <a:lnTo>
                  <a:pt x="37" y="80"/>
                </a:lnTo>
                <a:lnTo>
                  <a:pt x="0" y="64"/>
                </a:lnTo>
                <a:lnTo>
                  <a:pt x="0" y="48"/>
                </a:lnTo>
                <a:lnTo>
                  <a:pt x="22" y="40"/>
                </a:lnTo>
                <a:lnTo>
                  <a:pt x="22" y="32"/>
                </a:lnTo>
                <a:lnTo>
                  <a:pt x="52" y="8"/>
                </a:lnTo>
                <a:lnTo>
                  <a:pt x="60" y="24"/>
                </a:lnTo>
                <a:lnTo>
                  <a:pt x="74" y="0"/>
                </a:lnTo>
                <a:lnTo>
                  <a:pt x="97" y="0"/>
                </a:lnTo>
                <a:lnTo>
                  <a:pt x="97" y="24"/>
                </a:lnTo>
                <a:lnTo>
                  <a:pt x="119" y="32"/>
                </a:lnTo>
                <a:lnTo>
                  <a:pt x="104" y="48"/>
                </a:lnTo>
                <a:lnTo>
                  <a:pt x="82" y="80"/>
                </a:lnTo>
                <a:lnTo>
                  <a:pt x="97" y="104"/>
                </a:lnTo>
                <a:lnTo>
                  <a:pt x="74" y="120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64" name="Freeform 262"/>
          <p:cNvSpPr>
            <a:spLocks/>
          </p:cNvSpPr>
          <p:nvPr/>
        </p:nvSpPr>
        <p:spPr bwMode="auto">
          <a:xfrm>
            <a:off x="1620838" y="3886200"/>
            <a:ext cx="238125" cy="212725"/>
          </a:xfrm>
          <a:custGeom>
            <a:avLst/>
            <a:gdLst/>
            <a:ahLst/>
            <a:cxnLst>
              <a:cxn ang="0">
                <a:pos x="125" y="136"/>
              </a:cxn>
              <a:cxn ang="0">
                <a:pos x="140" y="120"/>
              </a:cxn>
              <a:cxn ang="0">
                <a:pos x="140" y="104"/>
              </a:cxn>
              <a:cxn ang="0">
                <a:pos x="140" y="88"/>
              </a:cxn>
              <a:cxn ang="0">
                <a:pos x="118" y="80"/>
              </a:cxn>
              <a:cxn ang="0">
                <a:pos x="125" y="40"/>
              </a:cxn>
              <a:cxn ang="0">
                <a:pos x="103" y="32"/>
              </a:cxn>
              <a:cxn ang="0">
                <a:pos x="81" y="0"/>
              </a:cxn>
              <a:cxn ang="0">
                <a:pos x="52" y="8"/>
              </a:cxn>
              <a:cxn ang="0">
                <a:pos x="29" y="0"/>
              </a:cxn>
              <a:cxn ang="0">
                <a:pos x="0" y="16"/>
              </a:cxn>
              <a:cxn ang="0">
                <a:pos x="22" y="48"/>
              </a:cxn>
              <a:cxn ang="0">
                <a:pos x="15" y="64"/>
              </a:cxn>
              <a:cxn ang="0">
                <a:pos x="74" y="104"/>
              </a:cxn>
              <a:cxn ang="0">
                <a:pos x="103" y="104"/>
              </a:cxn>
              <a:cxn ang="0">
                <a:pos x="125" y="136"/>
              </a:cxn>
            </a:cxnLst>
            <a:rect l="0" t="0" r="r" b="b"/>
            <a:pathLst>
              <a:path w="141" h="137">
                <a:moveTo>
                  <a:pt x="125" y="136"/>
                </a:moveTo>
                <a:lnTo>
                  <a:pt x="140" y="120"/>
                </a:lnTo>
                <a:lnTo>
                  <a:pt x="140" y="104"/>
                </a:lnTo>
                <a:lnTo>
                  <a:pt x="140" y="88"/>
                </a:lnTo>
                <a:lnTo>
                  <a:pt x="118" y="80"/>
                </a:lnTo>
                <a:lnTo>
                  <a:pt x="125" y="40"/>
                </a:lnTo>
                <a:lnTo>
                  <a:pt x="103" y="32"/>
                </a:lnTo>
                <a:lnTo>
                  <a:pt x="81" y="0"/>
                </a:lnTo>
                <a:lnTo>
                  <a:pt x="52" y="8"/>
                </a:lnTo>
                <a:lnTo>
                  <a:pt x="29" y="0"/>
                </a:lnTo>
                <a:lnTo>
                  <a:pt x="0" y="16"/>
                </a:lnTo>
                <a:lnTo>
                  <a:pt x="22" y="48"/>
                </a:lnTo>
                <a:lnTo>
                  <a:pt x="15" y="64"/>
                </a:lnTo>
                <a:lnTo>
                  <a:pt x="74" y="104"/>
                </a:lnTo>
                <a:lnTo>
                  <a:pt x="103" y="104"/>
                </a:lnTo>
                <a:lnTo>
                  <a:pt x="125" y="136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flat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>
              <a:latin typeface="+mn-lt"/>
              <a:cs typeface="+mn-cs"/>
            </a:endParaRPr>
          </a:p>
        </p:txBody>
      </p:sp>
      <p:sp>
        <p:nvSpPr>
          <p:cNvPr id="21567" name="Freeform 263"/>
          <p:cNvSpPr>
            <a:spLocks/>
          </p:cNvSpPr>
          <p:nvPr/>
        </p:nvSpPr>
        <p:spPr bwMode="auto">
          <a:xfrm>
            <a:off x="1771650" y="4044950"/>
            <a:ext cx="292100" cy="300037"/>
          </a:xfrm>
          <a:custGeom>
            <a:avLst/>
            <a:gdLst>
              <a:gd name="T0" fmla="*/ 2147483647 w 171"/>
              <a:gd name="T1" fmla="*/ 0 h 193"/>
              <a:gd name="T2" fmla="*/ 2147483647 w 171"/>
              <a:gd name="T3" fmla="*/ 2147483647 h 193"/>
              <a:gd name="T4" fmla="*/ 2147483647 w 171"/>
              <a:gd name="T5" fmla="*/ 2147483647 h 193"/>
              <a:gd name="T6" fmla="*/ 2147483647 w 171"/>
              <a:gd name="T7" fmla="*/ 2147483647 h 193"/>
              <a:gd name="T8" fmla="*/ 0 w 171"/>
              <a:gd name="T9" fmla="*/ 2147483647 h 193"/>
              <a:gd name="T10" fmla="*/ 2147483647 w 171"/>
              <a:gd name="T11" fmla="*/ 2147483647 h 193"/>
              <a:gd name="T12" fmla="*/ 2147483647 w 171"/>
              <a:gd name="T13" fmla="*/ 2147483647 h 193"/>
              <a:gd name="T14" fmla="*/ 2147483647 w 171"/>
              <a:gd name="T15" fmla="*/ 2147483647 h 193"/>
              <a:gd name="T16" fmla="*/ 2147483647 w 171"/>
              <a:gd name="T17" fmla="*/ 2147483647 h 193"/>
              <a:gd name="T18" fmla="*/ 2147483647 w 171"/>
              <a:gd name="T19" fmla="*/ 2147483647 h 193"/>
              <a:gd name="T20" fmla="*/ 2147483647 w 171"/>
              <a:gd name="T21" fmla="*/ 2147483647 h 193"/>
              <a:gd name="T22" fmla="*/ 2147483647 w 171"/>
              <a:gd name="T23" fmla="*/ 2147483647 h 193"/>
              <a:gd name="T24" fmla="*/ 2147483647 w 171"/>
              <a:gd name="T25" fmla="*/ 2147483647 h 193"/>
              <a:gd name="T26" fmla="*/ 2147483647 w 171"/>
              <a:gd name="T27" fmla="*/ 2147483647 h 193"/>
              <a:gd name="T28" fmla="*/ 2147483647 w 171"/>
              <a:gd name="T29" fmla="*/ 2147483647 h 193"/>
              <a:gd name="T30" fmla="*/ 2147483647 w 171"/>
              <a:gd name="T31" fmla="*/ 2147483647 h 193"/>
              <a:gd name="T32" fmla="*/ 2147483647 w 171"/>
              <a:gd name="T33" fmla="*/ 2147483647 h 193"/>
              <a:gd name="T34" fmla="*/ 2147483647 w 171"/>
              <a:gd name="T35" fmla="*/ 2147483647 h 193"/>
              <a:gd name="T36" fmla="*/ 2147483647 w 171"/>
              <a:gd name="T37" fmla="*/ 0 h 19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1"/>
              <a:gd name="T58" fmla="*/ 0 h 193"/>
              <a:gd name="T59" fmla="*/ 171 w 171"/>
              <a:gd name="T60" fmla="*/ 193 h 19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1" h="193">
                <a:moveTo>
                  <a:pt x="52" y="0"/>
                </a:moveTo>
                <a:lnTo>
                  <a:pt x="52" y="16"/>
                </a:lnTo>
                <a:lnTo>
                  <a:pt x="37" y="32"/>
                </a:lnTo>
                <a:lnTo>
                  <a:pt x="30" y="88"/>
                </a:lnTo>
                <a:lnTo>
                  <a:pt x="0" y="128"/>
                </a:lnTo>
                <a:lnTo>
                  <a:pt x="15" y="168"/>
                </a:lnTo>
                <a:lnTo>
                  <a:pt x="30" y="168"/>
                </a:lnTo>
                <a:lnTo>
                  <a:pt x="52" y="192"/>
                </a:lnTo>
                <a:lnTo>
                  <a:pt x="81" y="176"/>
                </a:lnTo>
                <a:lnTo>
                  <a:pt x="96" y="168"/>
                </a:lnTo>
                <a:lnTo>
                  <a:pt x="96" y="144"/>
                </a:lnTo>
                <a:lnTo>
                  <a:pt x="133" y="136"/>
                </a:lnTo>
                <a:lnTo>
                  <a:pt x="148" y="152"/>
                </a:lnTo>
                <a:lnTo>
                  <a:pt x="170" y="160"/>
                </a:lnTo>
                <a:lnTo>
                  <a:pt x="170" y="120"/>
                </a:lnTo>
                <a:lnTo>
                  <a:pt x="133" y="80"/>
                </a:lnTo>
                <a:lnTo>
                  <a:pt x="126" y="56"/>
                </a:lnTo>
                <a:lnTo>
                  <a:pt x="89" y="16"/>
                </a:lnTo>
                <a:lnTo>
                  <a:pt x="52" y="0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66" name="Freeform 264"/>
          <p:cNvSpPr>
            <a:spLocks/>
          </p:cNvSpPr>
          <p:nvPr/>
        </p:nvSpPr>
        <p:spPr bwMode="auto">
          <a:xfrm>
            <a:off x="1535113" y="4305300"/>
            <a:ext cx="400050" cy="423862"/>
          </a:xfrm>
          <a:custGeom>
            <a:avLst/>
            <a:gdLst>
              <a:gd name="T0" fmla="*/ 2147483647 w 237"/>
              <a:gd name="T1" fmla="*/ 2147483647 h 273"/>
              <a:gd name="T2" fmla="*/ 2147483647 w 237"/>
              <a:gd name="T3" fmla="*/ 2147483647 h 273"/>
              <a:gd name="T4" fmla="*/ 2147483647 w 237"/>
              <a:gd name="T5" fmla="*/ 2147483647 h 273"/>
              <a:gd name="T6" fmla="*/ 2147483647 w 237"/>
              <a:gd name="T7" fmla="*/ 2147483647 h 273"/>
              <a:gd name="T8" fmla="*/ 2147483647 w 237"/>
              <a:gd name="T9" fmla="*/ 2147483647 h 273"/>
              <a:gd name="T10" fmla="*/ 2147483647 w 237"/>
              <a:gd name="T11" fmla="*/ 2147483647 h 273"/>
              <a:gd name="T12" fmla="*/ 2147483647 w 237"/>
              <a:gd name="T13" fmla="*/ 2147483647 h 273"/>
              <a:gd name="T14" fmla="*/ 2147483647 w 237"/>
              <a:gd name="T15" fmla="*/ 2147483647 h 273"/>
              <a:gd name="T16" fmla="*/ 2147483647 w 237"/>
              <a:gd name="T17" fmla="*/ 2147483647 h 273"/>
              <a:gd name="T18" fmla="*/ 2147483647 w 237"/>
              <a:gd name="T19" fmla="*/ 2147483647 h 273"/>
              <a:gd name="T20" fmla="*/ 2147483647 w 237"/>
              <a:gd name="T21" fmla="*/ 2147483647 h 273"/>
              <a:gd name="T22" fmla="*/ 2147483647 w 237"/>
              <a:gd name="T23" fmla="*/ 0 h 273"/>
              <a:gd name="T24" fmla="*/ 2147483647 w 237"/>
              <a:gd name="T25" fmla="*/ 0 h 273"/>
              <a:gd name="T26" fmla="*/ 2147483647 w 237"/>
              <a:gd name="T27" fmla="*/ 2147483647 h 273"/>
              <a:gd name="T28" fmla="*/ 2147483647 w 237"/>
              <a:gd name="T29" fmla="*/ 2147483647 h 273"/>
              <a:gd name="T30" fmla="*/ 2147483647 w 237"/>
              <a:gd name="T31" fmla="*/ 2147483647 h 273"/>
              <a:gd name="T32" fmla="*/ 2147483647 w 237"/>
              <a:gd name="T33" fmla="*/ 2147483647 h 273"/>
              <a:gd name="T34" fmla="*/ 2147483647 w 237"/>
              <a:gd name="T35" fmla="*/ 2147483647 h 273"/>
              <a:gd name="T36" fmla="*/ 0 w 237"/>
              <a:gd name="T37" fmla="*/ 2147483647 h 273"/>
              <a:gd name="T38" fmla="*/ 2147483647 w 237"/>
              <a:gd name="T39" fmla="*/ 2147483647 h 273"/>
              <a:gd name="T40" fmla="*/ 0 w 237"/>
              <a:gd name="T41" fmla="*/ 2147483647 h 273"/>
              <a:gd name="T42" fmla="*/ 2147483647 w 237"/>
              <a:gd name="T43" fmla="*/ 2147483647 h 273"/>
              <a:gd name="T44" fmla="*/ 2147483647 w 237"/>
              <a:gd name="T45" fmla="*/ 2147483647 h 273"/>
              <a:gd name="T46" fmla="*/ 2147483647 w 237"/>
              <a:gd name="T47" fmla="*/ 2147483647 h 273"/>
              <a:gd name="T48" fmla="*/ 2147483647 w 237"/>
              <a:gd name="T49" fmla="*/ 2147483647 h 273"/>
              <a:gd name="T50" fmla="*/ 2147483647 w 237"/>
              <a:gd name="T51" fmla="*/ 2147483647 h 273"/>
              <a:gd name="T52" fmla="*/ 2147483647 w 237"/>
              <a:gd name="T53" fmla="*/ 2147483647 h 273"/>
              <a:gd name="T54" fmla="*/ 2147483647 w 237"/>
              <a:gd name="T55" fmla="*/ 2147483647 h 273"/>
              <a:gd name="T56" fmla="*/ 2147483647 w 237"/>
              <a:gd name="T57" fmla="*/ 2147483647 h 273"/>
              <a:gd name="T58" fmla="*/ 2147483647 w 237"/>
              <a:gd name="T59" fmla="*/ 2147483647 h 273"/>
              <a:gd name="T60" fmla="*/ 2147483647 w 237"/>
              <a:gd name="T61" fmla="*/ 2147483647 h 273"/>
              <a:gd name="T62" fmla="*/ 2147483647 w 237"/>
              <a:gd name="T63" fmla="*/ 2147483647 h 273"/>
              <a:gd name="T64" fmla="*/ 2147483647 w 237"/>
              <a:gd name="T65" fmla="*/ 2147483647 h 273"/>
              <a:gd name="T66" fmla="*/ 2147483647 w 237"/>
              <a:gd name="T67" fmla="*/ 2147483647 h 273"/>
              <a:gd name="T68" fmla="*/ 2147483647 w 237"/>
              <a:gd name="T69" fmla="*/ 2147483647 h 273"/>
              <a:gd name="T70" fmla="*/ 2147483647 w 237"/>
              <a:gd name="T71" fmla="*/ 2147483647 h 273"/>
              <a:gd name="T72" fmla="*/ 2147483647 w 237"/>
              <a:gd name="T73" fmla="*/ 2147483647 h 273"/>
              <a:gd name="T74" fmla="*/ 2147483647 w 237"/>
              <a:gd name="T75" fmla="*/ 2147483647 h 273"/>
              <a:gd name="T76" fmla="*/ 2147483647 w 237"/>
              <a:gd name="T77" fmla="*/ 2147483647 h 27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37"/>
              <a:gd name="T118" fmla="*/ 0 h 273"/>
              <a:gd name="T119" fmla="*/ 237 w 237"/>
              <a:gd name="T120" fmla="*/ 273 h 27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37" h="273">
                <a:moveTo>
                  <a:pt x="192" y="200"/>
                </a:moveTo>
                <a:lnTo>
                  <a:pt x="170" y="184"/>
                </a:lnTo>
                <a:lnTo>
                  <a:pt x="177" y="152"/>
                </a:lnTo>
                <a:lnTo>
                  <a:pt x="155" y="128"/>
                </a:lnTo>
                <a:lnTo>
                  <a:pt x="162" y="120"/>
                </a:lnTo>
                <a:lnTo>
                  <a:pt x="214" y="112"/>
                </a:lnTo>
                <a:lnTo>
                  <a:pt x="207" y="80"/>
                </a:lnTo>
                <a:lnTo>
                  <a:pt x="221" y="56"/>
                </a:lnTo>
                <a:lnTo>
                  <a:pt x="236" y="48"/>
                </a:lnTo>
                <a:lnTo>
                  <a:pt x="221" y="8"/>
                </a:lnTo>
                <a:lnTo>
                  <a:pt x="192" y="24"/>
                </a:lnTo>
                <a:lnTo>
                  <a:pt x="170" y="0"/>
                </a:lnTo>
                <a:lnTo>
                  <a:pt x="155" y="0"/>
                </a:lnTo>
                <a:lnTo>
                  <a:pt x="118" y="16"/>
                </a:lnTo>
                <a:lnTo>
                  <a:pt x="118" y="32"/>
                </a:lnTo>
                <a:lnTo>
                  <a:pt x="81" y="72"/>
                </a:lnTo>
                <a:lnTo>
                  <a:pt x="52" y="56"/>
                </a:lnTo>
                <a:lnTo>
                  <a:pt x="15" y="48"/>
                </a:lnTo>
                <a:lnTo>
                  <a:pt x="0" y="64"/>
                </a:lnTo>
                <a:lnTo>
                  <a:pt x="22" y="80"/>
                </a:lnTo>
                <a:lnTo>
                  <a:pt x="0" y="80"/>
                </a:lnTo>
                <a:lnTo>
                  <a:pt x="7" y="112"/>
                </a:lnTo>
                <a:lnTo>
                  <a:pt x="37" y="112"/>
                </a:lnTo>
                <a:lnTo>
                  <a:pt x="44" y="136"/>
                </a:lnTo>
                <a:lnTo>
                  <a:pt x="30" y="144"/>
                </a:lnTo>
                <a:lnTo>
                  <a:pt x="22" y="168"/>
                </a:lnTo>
                <a:lnTo>
                  <a:pt x="52" y="184"/>
                </a:lnTo>
                <a:lnTo>
                  <a:pt x="44" y="216"/>
                </a:lnTo>
                <a:lnTo>
                  <a:pt x="81" y="216"/>
                </a:lnTo>
                <a:lnTo>
                  <a:pt x="96" y="208"/>
                </a:lnTo>
                <a:lnTo>
                  <a:pt x="111" y="232"/>
                </a:lnTo>
                <a:lnTo>
                  <a:pt x="125" y="232"/>
                </a:lnTo>
                <a:lnTo>
                  <a:pt x="118" y="256"/>
                </a:lnTo>
                <a:lnTo>
                  <a:pt x="133" y="256"/>
                </a:lnTo>
                <a:lnTo>
                  <a:pt x="155" y="272"/>
                </a:lnTo>
                <a:lnTo>
                  <a:pt x="214" y="232"/>
                </a:lnTo>
                <a:lnTo>
                  <a:pt x="207" y="216"/>
                </a:lnTo>
                <a:lnTo>
                  <a:pt x="184" y="216"/>
                </a:lnTo>
                <a:lnTo>
                  <a:pt x="192" y="20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latin typeface="+mn-lt"/>
              <a:cs typeface="+mn-cs"/>
            </a:endParaRPr>
          </a:p>
        </p:txBody>
      </p:sp>
      <p:sp>
        <p:nvSpPr>
          <p:cNvPr id="21569" name="Freeform 265"/>
          <p:cNvSpPr>
            <a:spLocks/>
          </p:cNvSpPr>
          <p:nvPr/>
        </p:nvSpPr>
        <p:spPr bwMode="auto">
          <a:xfrm>
            <a:off x="1635125" y="3984625"/>
            <a:ext cx="201613" cy="260350"/>
          </a:xfrm>
          <a:custGeom>
            <a:avLst/>
            <a:gdLst>
              <a:gd name="T0" fmla="*/ 2147483647 w 119"/>
              <a:gd name="T1" fmla="*/ 2147483647 h 169"/>
              <a:gd name="T2" fmla="*/ 2147483647 w 119"/>
              <a:gd name="T3" fmla="*/ 2147483647 h 169"/>
              <a:gd name="T4" fmla="*/ 2147483647 w 119"/>
              <a:gd name="T5" fmla="*/ 2147483647 h 169"/>
              <a:gd name="T6" fmla="*/ 2147483647 w 119"/>
              <a:gd name="T7" fmla="*/ 2147483647 h 169"/>
              <a:gd name="T8" fmla="*/ 2147483647 w 119"/>
              <a:gd name="T9" fmla="*/ 0 h 169"/>
              <a:gd name="T10" fmla="*/ 0 w 119"/>
              <a:gd name="T11" fmla="*/ 2147483647 h 169"/>
              <a:gd name="T12" fmla="*/ 2147483647 w 119"/>
              <a:gd name="T13" fmla="*/ 2147483647 h 169"/>
              <a:gd name="T14" fmla="*/ 2147483647 w 119"/>
              <a:gd name="T15" fmla="*/ 2147483647 h 169"/>
              <a:gd name="T16" fmla="*/ 2147483647 w 119"/>
              <a:gd name="T17" fmla="*/ 2147483647 h 169"/>
              <a:gd name="T18" fmla="*/ 2147483647 w 119"/>
              <a:gd name="T19" fmla="*/ 2147483647 h 169"/>
              <a:gd name="T20" fmla="*/ 2147483647 w 119"/>
              <a:gd name="T21" fmla="*/ 2147483647 h 169"/>
              <a:gd name="T22" fmla="*/ 2147483647 w 119"/>
              <a:gd name="T23" fmla="*/ 2147483647 h 169"/>
              <a:gd name="T24" fmla="*/ 2147483647 w 119"/>
              <a:gd name="T25" fmla="*/ 2147483647 h 16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9" h="169">
                <a:moveTo>
                  <a:pt x="118" y="72"/>
                </a:moveTo>
                <a:lnTo>
                  <a:pt x="118" y="72"/>
                </a:lnTo>
                <a:lnTo>
                  <a:pt x="96" y="40"/>
                </a:lnTo>
                <a:lnTo>
                  <a:pt x="66" y="40"/>
                </a:lnTo>
                <a:lnTo>
                  <a:pt x="7" y="0"/>
                </a:lnTo>
                <a:lnTo>
                  <a:pt x="0" y="32"/>
                </a:lnTo>
                <a:lnTo>
                  <a:pt x="15" y="72"/>
                </a:lnTo>
                <a:lnTo>
                  <a:pt x="44" y="88"/>
                </a:lnTo>
                <a:lnTo>
                  <a:pt x="52" y="136"/>
                </a:lnTo>
                <a:lnTo>
                  <a:pt x="66" y="144"/>
                </a:lnTo>
                <a:lnTo>
                  <a:pt x="81" y="168"/>
                </a:lnTo>
                <a:lnTo>
                  <a:pt x="111" y="128"/>
                </a:lnTo>
                <a:lnTo>
                  <a:pt x="118" y="72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21570" name="Freeform 266"/>
          <p:cNvSpPr>
            <a:spLocks/>
          </p:cNvSpPr>
          <p:nvPr/>
        </p:nvSpPr>
        <p:spPr bwMode="auto">
          <a:xfrm>
            <a:off x="1347788" y="3011487"/>
            <a:ext cx="138112" cy="171450"/>
          </a:xfrm>
          <a:custGeom>
            <a:avLst/>
            <a:gdLst>
              <a:gd name="T0" fmla="*/ 0 w 82"/>
              <a:gd name="T1" fmla="*/ 2147483647 h 113"/>
              <a:gd name="T2" fmla="*/ 2147483647 w 82"/>
              <a:gd name="T3" fmla="*/ 2147483647 h 113"/>
              <a:gd name="T4" fmla="*/ 2147483647 w 82"/>
              <a:gd name="T5" fmla="*/ 2147483647 h 113"/>
              <a:gd name="T6" fmla="*/ 2147483647 w 82"/>
              <a:gd name="T7" fmla="*/ 2147483647 h 113"/>
              <a:gd name="T8" fmla="*/ 2147483647 w 82"/>
              <a:gd name="T9" fmla="*/ 2147483647 h 113"/>
              <a:gd name="T10" fmla="*/ 2147483647 w 82"/>
              <a:gd name="T11" fmla="*/ 2147483647 h 113"/>
              <a:gd name="T12" fmla="*/ 2147483647 w 82"/>
              <a:gd name="T13" fmla="*/ 2147483647 h 113"/>
              <a:gd name="T14" fmla="*/ 2147483647 w 82"/>
              <a:gd name="T15" fmla="*/ 2147483647 h 113"/>
              <a:gd name="T16" fmla="*/ 2147483647 w 82"/>
              <a:gd name="T17" fmla="*/ 0 h 113"/>
              <a:gd name="T18" fmla="*/ 2147483647 w 82"/>
              <a:gd name="T19" fmla="*/ 0 h 113"/>
              <a:gd name="T20" fmla="*/ 0 w 82"/>
              <a:gd name="T21" fmla="*/ 2147483647 h 1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"/>
              <a:gd name="T34" fmla="*/ 0 h 113"/>
              <a:gd name="T35" fmla="*/ 82 w 82"/>
              <a:gd name="T36" fmla="*/ 113 h 1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" h="113">
                <a:moveTo>
                  <a:pt x="0" y="24"/>
                </a:moveTo>
                <a:lnTo>
                  <a:pt x="52" y="112"/>
                </a:lnTo>
                <a:lnTo>
                  <a:pt x="59" y="96"/>
                </a:lnTo>
                <a:lnTo>
                  <a:pt x="74" y="96"/>
                </a:lnTo>
                <a:lnTo>
                  <a:pt x="81" y="88"/>
                </a:lnTo>
                <a:lnTo>
                  <a:pt x="66" y="72"/>
                </a:lnTo>
                <a:lnTo>
                  <a:pt x="66" y="24"/>
                </a:lnTo>
                <a:lnTo>
                  <a:pt x="59" y="32"/>
                </a:lnTo>
                <a:lnTo>
                  <a:pt x="29" y="0"/>
                </a:lnTo>
                <a:lnTo>
                  <a:pt x="15" y="0"/>
                </a:lnTo>
                <a:lnTo>
                  <a:pt x="0" y="24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21571" name="Freeform 267"/>
          <p:cNvSpPr>
            <a:spLocks/>
          </p:cNvSpPr>
          <p:nvPr/>
        </p:nvSpPr>
        <p:spPr bwMode="auto">
          <a:xfrm>
            <a:off x="3057525" y="3860800"/>
            <a:ext cx="538163" cy="604837"/>
          </a:xfrm>
          <a:custGeom>
            <a:avLst/>
            <a:gdLst>
              <a:gd name="T0" fmla="*/ 0 w 319"/>
              <a:gd name="T1" fmla="*/ 2147483647 h 393"/>
              <a:gd name="T2" fmla="*/ 2147483647 w 319"/>
              <a:gd name="T3" fmla="*/ 2147483647 h 393"/>
              <a:gd name="T4" fmla="*/ 2147483647 w 319"/>
              <a:gd name="T5" fmla="*/ 2147483647 h 393"/>
              <a:gd name="T6" fmla="*/ 2147483647 w 319"/>
              <a:gd name="T7" fmla="*/ 2147483647 h 393"/>
              <a:gd name="T8" fmla="*/ 2147483647 w 319"/>
              <a:gd name="T9" fmla="*/ 2147483647 h 393"/>
              <a:gd name="T10" fmla="*/ 2147483647 w 319"/>
              <a:gd name="T11" fmla="*/ 2147483647 h 393"/>
              <a:gd name="T12" fmla="*/ 2147483647 w 319"/>
              <a:gd name="T13" fmla="*/ 2147483647 h 393"/>
              <a:gd name="T14" fmla="*/ 2147483647 w 319"/>
              <a:gd name="T15" fmla="*/ 2147483647 h 393"/>
              <a:gd name="T16" fmla="*/ 2147483647 w 319"/>
              <a:gd name="T17" fmla="*/ 2147483647 h 393"/>
              <a:gd name="T18" fmla="*/ 2147483647 w 319"/>
              <a:gd name="T19" fmla="*/ 2147483647 h 393"/>
              <a:gd name="T20" fmla="*/ 2147483647 w 319"/>
              <a:gd name="T21" fmla="*/ 2147483647 h 393"/>
              <a:gd name="T22" fmla="*/ 2147483647 w 319"/>
              <a:gd name="T23" fmla="*/ 2147483647 h 393"/>
              <a:gd name="T24" fmla="*/ 2147483647 w 319"/>
              <a:gd name="T25" fmla="*/ 2147483647 h 393"/>
              <a:gd name="T26" fmla="*/ 2147483647 w 319"/>
              <a:gd name="T27" fmla="*/ 2147483647 h 393"/>
              <a:gd name="T28" fmla="*/ 2147483647 w 319"/>
              <a:gd name="T29" fmla="*/ 2147483647 h 393"/>
              <a:gd name="T30" fmla="*/ 2147483647 w 319"/>
              <a:gd name="T31" fmla="*/ 2147483647 h 393"/>
              <a:gd name="T32" fmla="*/ 2147483647 w 319"/>
              <a:gd name="T33" fmla="*/ 2147483647 h 393"/>
              <a:gd name="T34" fmla="*/ 2147483647 w 319"/>
              <a:gd name="T35" fmla="*/ 0 h 393"/>
              <a:gd name="T36" fmla="*/ 2147483647 w 319"/>
              <a:gd name="T37" fmla="*/ 2147483647 h 393"/>
              <a:gd name="T38" fmla="*/ 2147483647 w 319"/>
              <a:gd name="T39" fmla="*/ 2147483647 h 393"/>
              <a:gd name="T40" fmla="*/ 2147483647 w 319"/>
              <a:gd name="T41" fmla="*/ 2147483647 h 393"/>
              <a:gd name="T42" fmla="*/ 2147483647 w 319"/>
              <a:gd name="T43" fmla="*/ 2147483647 h 393"/>
              <a:gd name="T44" fmla="*/ 2147483647 w 319"/>
              <a:gd name="T45" fmla="*/ 2147483647 h 393"/>
              <a:gd name="T46" fmla="*/ 2147483647 w 319"/>
              <a:gd name="T47" fmla="*/ 2147483647 h 393"/>
              <a:gd name="T48" fmla="*/ 2147483647 w 319"/>
              <a:gd name="T49" fmla="*/ 2147483647 h 393"/>
              <a:gd name="T50" fmla="*/ 2147483647 w 319"/>
              <a:gd name="T51" fmla="*/ 2147483647 h 393"/>
              <a:gd name="T52" fmla="*/ 2147483647 w 319"/>
              <a:gd name="T53" fmla="*/ 2147483647 h 393"/>
              <a:gd name="T54" fmla="*/ 2147483647 w 319"/>
              <a:gd name="T55" fmla="*/ 2147483647 h 393"/>
              <a:gd name="T56" fmla="*/ 2147483647 w 319"/>
              <a:gd name="T57" fmla="*/ 2147483647 h 393"/>
              <a:gd name="T58" fmla="*/ 2147483647 w 319"/>
              <a:gd name="T59" fmla="*/ 2147483647 h 393"/>
              <a:gd name="T60" fmla="*/ 2147483647 w 319"/>
              <a:gd name="T61" fmla="*/ 2147483647 h 393"/>
              <a:gd name="T62" fmla="*/ 2147483647 w 319"/>
              <a:gd name="T63" fmla="*/ 2147483647 h 393"/>
              <a:gd name="T64" fmla="*/ 2147483647 w 319"/>
              <a:gd name="T65" fmla="*/ 2147483647 h 393"/>
              <a:gd name="T66" fmla="*/ 2147483647 w 319"/>
              <a:gd name="T67" fmla="*/ 2147483647 h 393"/>
              <a:gd name="T68" fmla="*/ 2147483647 w 319"/>
              <a:gd name="T69" fmla="*/ 2147483647 h 393"/>
              <a:gd name="T70" fmla="*/ 2147483647 w 319"/>
              <a:gd name="T71" fmla="*/ 2147483647 h 393"/>
              <a:gd name="T72" fmla="*/ 2147483647 w 319"/>
              <a:gd name="T73" fmla="*/ 2147483647 h 393"/>
              <a:gd name="T74" fmla="*/ 2147483647 w 319"/>
              <a:gd name="T75" fmla="*/ 2147483647 h 393"/>
              <a:gd name="T76" fmla="*/ 2147483647 w 319"/>
              <a:gd name="T77" fmla="*/ 2147483647 h 393"/>
              <a:gd name="T78" fmla="*/ 2147483647 w 319"/>
              <a:gd name="T79" fmla="*/ 2147483647 h 393"/>
              <a:gd name="T80" fmla="*/ 0 w 319"/>
              <a:gd name="T81" fmla="*/ 2147483647 h 39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19" h="393">
                <a:moveTo>
                  <a:pt x="0" y="304"/>
                </a:moveTo>
                <a:lnTo>
                  <a:pt x="22" y="272"/>
                </a:lnTo>
                <a:lnTo>
                  <a:pt x="52" y="264"/>
                </a:lnTo>
                <a:lnTo>
                  <a:pt x="59" y="240"/>
                </a:lnTo>
                <a:lnTo>
                  <a:pt x="67" y="240"/>
                </a:lnTo>
                <a:lnTo>
                  <a:pt x="89" y="240"/>
                </a:lnTo>
                <a:lnTo>
                  <a:pt x="96" y="216"/>
                </a:lnTo>
                <a:lnTo>
                  <a:pt x="126" y="208"/>
                </a:lnTo>
                <a:lnTo>
                  <a:pt x="133" y="192"/>
                </a:lnTo>
                <a:lnTo>
                  <a:pt x="118" y="184"/>
                </a:lnTo>
                <a:lnTo>
                  <a:pt x="126" y="176"/>
                </a:lnTo>
                <a:lnTo>
                  <a:pt x="126" y="152"/>
                </a:lnTo>
                <a:lnTo>
                  <a:pt x="118" y="136"/>
                </a:lnTo>
                <a:lnTo>
                  <a:pt x="126" y="120"/>
                </a:lnTo>
                <a:lnTo>
                  <a:pt x="148" y="104"/>
                </a:lnTo>
                <a:lnTo>
                  <a:pt x="192" y="72"/>
                </a:lnTo>
                <a:lnTo>
                  <a:pt x="192" y="24"/>
                </a:lnTo>
                <a:lnTo>
                  <a:pt x="222" y="0"/>
                </a:lnTo>
                <a:lnTo>
                  <a:pt x="229" y="16"/>
                </a:lnTo>
                <a:lnTo>
                  <a:pt x="259" y="48"/>
                </a:lnTo>
                <a:lnTo>
                  <a:pt x="274" y="96"/>
                </a:lnTo>
                <a:lnTo>
                  <a:pt x="274" y="144"/>
                </a:lnTo>
                <a:lnTo>
                  <a:pt x="281" y="176"/>
                </a:lnTo>
                <a:lnTo>
                  <a:pt x="274" y="208"/>
                </a:lnTo>
                <a:lnTo>
                  <a:pt x="311" y="240"/>
                </a:lnTo>
                <a:lnTo>
                  <a:pt x="318" y="288"/>
                </a:lnTo>
                <a:lnTo>
                  <a:pt x="318" y="296"/>
                </a:lnTo>
                <a:lnTo>
                  <a:pt x="296" y="328"/>
                </a:lnTo>
                <a:lnTo>
                  <a:pt x="274" y="328"/>
                </a:lnTo>
                <a:lnTo>
                  <a:pt x="259" y="392"/>
                </a:lnTo>
                <a:lnTo>
                  <a:pt x="244" y="384"/>
                </a:lnTo>
                <a:lnTo>
                  <a:pt x="215" y="392"/>
                </a:lnTo>
                <a:lnTo>
                  <a:pt x="185" y="368"/>
                </a:lnTo>
                <a:lnTo>
                  <a:pt x="170" y="368"/>
                </a:lnTo>
                <a:lnTo>
                  <a:pt x="148" y="384"/>
                </a:lnTo>
                <a:lnTo>
                  <a:pt x="126" y="360"/>
                </a:lnTo>
                <a:lnTo>
                  <a:pt x="96" y="360"/>
                </a:lnTo>
                <a:lnTo>
                  <a:pt x="67" y="328"/>
                </a:lnTo>
                <a:lnTo>
                  <a:pt x="59" y="344"/>
                </a:lnTo>
                <a:lnTo>
                  <a:pt x="15" y="328"/>
                </a:lnTo>
                <a:lnTo>
                  <a:pt x="0" y="304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70" name="Freeform 268" descr="Dark downward diagonal"/>
          <p:cNvSpPr>
            <a:spLocks/>
          </p:cNvSpPr>
          <p:nvPr/>
        </p:nvSpPr>
        <p:spPr bwMode="auto">
          <a:xfrm>
            <a:off x="7727950" y="3849687"/>
            <a:ext cx="623888" cy="666750"/>
          </a:xfrm>
          <a:custGeom>
            <a:avLst/>
            <a:gdLst>
              <a:gd name="T0" fmla="*/ 2147483647 w 370"/>
              <a:gd name="T1" fmla="*/ 2147483647 h 433"/>
              <a:gd name="T2" fmla="*/ 2147483647 w 370"/>
              <a:gd name="T3" fmla="*/ 2147483647 h 433"/>
              <a:gd name="T4" fmla="*/ 2147483647 w 370"/>
              <a:gd name="T5" fmla="*/ 2147483647 h 433"/>
              <a:gd name="T6" fmla="*/ 2147483647 w 370"/>
              <a:gd name="T7" fmla="*/ 0 h 433"/>
              <a:gd name="T8" fmla="*/ 0 w 370"/>
              <a:gd name="T9" fmla="*/ 2147483647 h 433"/>
              <a:gd name="T10" fmla="*/ 2147483647 w 370"/>
              <a:gd name="T11" fmla="*/ 2147483647 h 433"/>
              <a:gd name="T12" fmla="*/ 2147483647 w 370"/>
              <a:gd name="T13" fmla="*/ 2147483647 h 433"/>
              <a:gd name="T14" fmla="*/ 2147483647 w 370"/>
              <a:gd name="T15" fmla="*/ 2147483647 h 433"/>
              <a:gd name="T16" fmla="*/ 2147483647 w 370"/>
              <a:gd name="T17" fmla="*/ 2147483647 h 433"/>
              <a:gd name="T18" fmla="*/ 2147483647 w 370"/>
              <a:gd name="T19" fmla="*/ 2147483647 h 433"/>
              <a:gd name="T20" fmla="*/ 2147483647 w 370"/>
              <a:gd name="T21" fmla="*/ 2147483647 h 433"/>
              <a:gd name="T22" fmla="*/ 2147483647 w 370"/>
              <a:gd name="T23" fmla="*/ 2147483647 h 433"/>
              <a:gd name="T24" fmla="*/ 2147483647 w 370"/>
              <a:gd name="T25" fmla="*/ 2147483647 h 433"/>
              <a:gd name="T26" fmla="*/ 2147483647 w 370"/>
              <a:gd name="T27" fmla="*/ 2147483647 h 433"/>
              <a:gd name="T28" fmla="*/ 2147483647 w 370"/>
              <a:gd name="T29" fmla="*/ 2147483647 h 433"/>
              <a:gd name="T30" fmla="*/ 2147483647 w 370"/>
              <a:gd name="T31" fmla="*/ 2147483647 h 433"/>
              <a:gd name="T32" fmla="*/ 2147483647 w 370"/>
              <a:gd name="T33" fmla="*/ 2147483647 h 433"/>
              <a:gd name="T34" fmla="*/ 2147483647 w 370"/>
              <a:gd name="T35" fmla="*/ 2147483647 h 433"/>
              <a:gd name="T36" fmla="*/ 2147483647 w 370"/>
              <a:gd name="T37" fmla="*/ 2147483647 h 433"/>
              <a:gd name="T38" fmla="*/ 2147483647 w 370"/>
              <a:gd name="T39" fmla="*/ 2147483647 h 433"/>
              <a:gd name="T40" fmla="*/ 2147483647 w 370"/>
              <a:gd name="T41" fmla="*/ 2147483647 h 433"/>
              <a:gd name="T42" fmla="*/ 2147483647 w 370"/>
              <a:gd name="T43" fmla="*/ 2147483647 h 433"/>
              <a:gd name="T44" fmla="*/ 2147483647 w 370"/>
              <a:gd name="T45" fmla="*/ 2147483647 h 433"/>
              <a:gd name="T46" fmla="*/ 2147483647 w 370"/>
              <a:gd name="T47" fmla="*/ 2147483647 h 433"/>
              <a:gd name="T48" fmla="*/ 2147483647 w 370"/>
              <a:gd name="T49" fmla="*/ 2147483647 h 433"/>
              <a:gd name="T50" fmla="*/ 2147483647 w 370"/>
              <a:gd name="T51" fmla="*/ 2147483647 h 433"/>
              <a:gd name="T52" fmla="*/ 2147483647 w 370"/>
              <a:gd name="T53" fmla="*/ 2147483647 h 433"/>
              <a:gd name="T54" fmla="*/ 2147483647 w 370"/>
              <a:gd name="T55" fmla="*/ 2147483647 h 433"/>
              <a:gd name="T56" fmla="*/ 2147483647 w 370"/>
              <a:gd name="T57" fmla="*/ 2147483647 h 433"/>
              <a:gd name="T58" fmla="*/ 2147483647 w 370"/>
              <a:gd name="T59" fmla="*/ 2147483647 h 433"/>
              <a:gd name="T60" fmla="*/ 2147483647 w 370"/>
              <a:gd name="T61" fmla="*/ 2147483647 h 433"/>
              <a:gd name="T62" fmla="*/ 2147483647 w 370"/>
              <a:gd name="T63" fmla="*/ 2147483647 h 433"/>
              <a:gd name="T64" fmla="*/ 2147483647 w 370"/>
              <a:gd name="T65" fmla="*/ 2147483647 h 433"/>
              <a:gd name="T66" fmla="*/ 2147483647 w 370"/>
              <a:gd name="T67" fmla="*/ 2147483647 h 433"/>
              <a:gd name="T68" fmla="*/ 2147483647 w 370"/>
              <a:gd name="T69" fmla="*/ 2147483647 h 433"/>
              <a:gd name="T70" fmla="*/ 2147483647 w 370"/>
              <a:gd name="T71" fmla="*/ 2147483647 h 4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70"/>
              <a:gd name="T109" fmla="*/ 0 h 433"/>
              <a:gd name="T110" fmla="*/ 370 w 370"/>
              <a:gd name="T111" fmla="*/ 433 h 4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70" h="433">
                <a:moveTo>
                  <a:pt x="96" y="64"/>
                </a:moveTo>
                <a:lnTo>
                  <a:pt x="59" y="24"/>
                </a:lnTo>
                <a:lnTo>
                  <a:pt x="44" y="32"/>
                </a:lnTo>
                <a:lnTo>
                  <a:pt x="15" y="0"/>
                </a:lnTo>
                <a:lnTo>
                  <a:pt x="0" y="16"/>
                </a:lnTo>
                <a:lnTo>
                  <a:pt x="22" y="32"/>
                </a:lnTo>
                <a:lnTo>
                  <a:pt x="37" y="56"/>
                </a:lnTo>
                <a:lnTo>
                  <a:pt x="15" y="56"/>
                </a:lnTo>
                <a:lnTo>
                  <a:pt x="22" y="80"/>
                </a:lnTo>
                <a:lnTo>
                  <a:pt x="44" y="104"/>
                </a:lnTo>
                <a:lnTo>
                  <a:pt x="74" y="152"/>
                </a:lnTo>
                <a:lnTo>
                  <a:pt x="103" y="152"/>
                </a:lnTo>
                <a:lnTo>
                  <a:pt x="133" y="192"/>
                </a:lnTo>
                <a:lnTo>
                  <a:pt x="148" y="224"/>
                </a:lnTo>
                <a:lnTo>
                  <a:pt x="177" y="240"/>
                </a:lnTo>
                <a:lnTo>
                  <a:pt x="199" y="288"/>
                </a:lnTo>
                <a:lnTo>
                  <a:pt x="251" y="328"/>
                </a:lnTo>
                <a:lnTo>
                  <a:pt x="251" y="360"/>
                </a:lnTo>
                <a:lnTo>
                  <a:pt x="303" y="416"/>
                </a:lnTo>
                <a:lnTo>
                  <a:pt x="340" y="432"/>
                </a:lnTo>
                <a:lnTo>
                  <a:pt x="317" y="384"/>
                </a:lnTo>
                <a:lnTo>
                  <a:pt x="325" y="376"/>
                </a:lnTo>
                <a:lnTo>
                  <a:pt x="347" y="368"/>
                </a:lnTo>
                <a:lnTo>
                  <a:pt x="362" y="384"/>
                </a:lnTo>
                <a:lnTo>
                  <a:pt x="369" y="360"/>
                </a:lnTo>
                <a:lnTo>
                  <a:pt x="347" y="336"/>
                </a:lnTo>
                <a:lnTo>
                  <a:pt x="288" y="320"/>
                </a:lnTo>
                <a:lnTo>
                  <a:pt x="266" y="312"/>
                </a:lnTo>
                <a:lnTo>
                  <a:pt x="244" y="256"/>
                </a:lnTo>
                <a:lnTo>
                  <a:pt x="229" y="240"/>
                </a:lnTo>
                <a:lnTo>
                  <a:pt x="251" y="216"/>
                </a:lnTo>
                <a:lnTo>
                  <a:pt x="273" y="208"/>
                </a:lnTo>
                <a:lnTo>
                  <a:pt x="229" y="176"/>
                </a:lnTo>
                <a:lnTo>
                  <a:pt x="170" y="128"/>
                </a:lnTo>
                <a:lnTo>
                  <a:pt x="140" y="112"/>
                </a:lnTo>
                <a:lnTo>
                  <a:pt x="96" y="64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latin typeface="+mn-lt"/>
              <a:cs typeface="+mn-cs"/>
            </a:endParaRPr>
          </a:p>
        </p:txBody>
      </p:sp>
      <p:sp>
        <p:nvSpPr>
          <p:cNvPr id="21573" name="Freeform 270"/>
          <p:cNvSpPr>
            <a:spLocks/>
          </p:cNvSpPr>
          <p:nvPr/>
        </p:nvSpPr>
        <p:spPr bwMode="auto">
          <a:xfrm>
            <a:off x="7177088" y="1911350"/>
            <a:ext cx="38100" cy="36512"/>
          </a:xfrm>
          <a:custGeom>
            <a:avLst/>
            <a:gdLst>
              <a:gd name="T0" fmla="*/ 0 w 23"/>
              <a:gd name="T1" fmla="*/ 2147483647 h 25"/>
              <a:gd name="T2" fmla="*/ 2147483647 w 23"/>
              <a:gd name="T3" fmla="*/ 2147483647 h 25"/>
              <a:gd name="T4" fmla="*/ 2147483647 w 23"/>
              <a:gd name="T5" fmla="*/ 0 h 25"/>
              <a:gd name="T6" fmla="*/ 2147483647 w 23"/>
              <a:gd name="T7" fmla="*/ 0 h 25"/>
              <a:gd name="T8" fmla="*/ 0 w 23"/>
              <a:gd name="T9" fmla="*/ 2147483647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25"/>
              <a:gd name="T17" fmla="*/ 23 w 23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25">
                <a:moveTo>
                  <a:pt x="0" y="24"/>
                </a:moveTo>
                <a:lnTo>
                  <a:pt x="22" y="24"/>
                </a:lnTo>
                <a:lnTo>
                  <a:pt x="22" y="0"/>
                </a:lnTo>
                <a:lnTo>
                  <a:pt x="7" y="0"/>
                </a:lnTo>
                <a:lnTo>
                  <a:pt x="0" y="24"/>
                </a:lnTo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72" name="Freeform 271" descr="Dark downward diagonal"/>
          <p:cNvSpPr>
            <a:spLocks/>
          </p:cNvSpPr>
          <p:nvPr/>
        </p:nvSpPr>
        <p:spPr bwMode="auto">
          <a:xfrm>
            <a:off x="5465763" y="2130425"/>
            <a:ext cx="1860550" cy="2211387"/>
          </a:xfrm>
          <a:custGeom>
            <a:avLst/>
            <a:gdLst>
              <a:gd name="T0" fmla="*/ 2147483647 w 1172"/>
              <a:gd name="T1" fmla="*/ 2147483647 h 1392"/>
              <a:gd name="T2" fmla="*/ 2147483647 w 1172"/>
              <a:gd name="T3" fmla="*/ 2147483647 h 1392"/>
              <a:gd name="T4" fmla="*/ 2147483647 w 1172"/>
              <a:gd name="T5" fmla="*/ 2147483647 h 1392"/>
              <a:gd name="T6" fmla="*/ 2147483647 w 1172"/>
              <a:gd name="T7" fmla="*/ 2147483647 h 1392"/>
              <a:gd name="T8" fmla="*/ 2147483647 w 1172"/>
              <a:gd name="T9" fmla="*/ 2147483647 h 1392"/>
              <a:gd name="T10" fmla="*/ 2147483647 w 1172"/>
              <a:gd name="T11" fmla="*/ 2147483647 h 1392"/>
              <a:gd name="T12" fmla="*/ 2147483647 w 1172"/>
              <a:gd name="T13" fmla="*/ 2147483647 h 1392"/>
              <a:gd name="T14" fmla="*/ 2147483647 w 1172"/>
              <a:gd name="T15" fmla="*/ 2147483647 h 1392"/>
              <a:gd name="T16" fmla="*/ 2147483647 w 1172"/>
              <a:gd name="T17" fmla="*/ 2147483647 h 1392"/>
              <a:gd name="T18" fmla="*/ 2147483647 w 1172"/>
              <a:gd name="T19" fmla="*/ 2147483647 h 1392"/>
              <a:gd name="T20" fmla="*/ 2147483647 w 1172"/>
              <a:gd name="T21" fmla="*/ 2147483647 h 1392"/>
              <a:gd name="T22" fmla="*/ 2147483647 w 1172"/>
              <a:gd name="T23" fmla="*/ 2147483647 h 1392"/>
              <a:gd name="T24" fmla="*/ 2147483647 w 1172"/>
              <a:gd name="T25" fmla="*/ 2147483647 h 1392"/>
              <a:gd name="T26" fmla="*/ 2147483647 w 1172"/>
              <a:gd name="T27" fmla="*/ 2147483647 h 1392"/>
              <a:gd name="T28" fmla="*/ 2147483647 w 1172"/>
              <a:gd name="T29" fmla="*/ 2147483647 h 1392"/>
              <a:gd name="T30" fmla="*/ 2147483647 w 1172"/>
              <a:gd name="T31" fmla="*/ 2147483647 h 1392"/>
              <a:gd name="T32" fmla="*/ 2147483647 w 1172"/>
              <a:gd name="T33" fmla="*/ 2147483647 h 1392"/>
              <a:gd name="T34" fmla="*/ 2147483647 w 1172"/>
              <a:gd name="T35" fmla="*/ 2147483647 h 1392"/>
              <a:gd name="T36" fmla="*/ 2147483647 w 1172"/>
              <a:gd name="T37" fmla="*/ 2147483647 h 1392"/>
              <a:gd name="T38" fmla="*/ 2147483647 w 1172"/>
              <a:gd name="T39" fmla="*/ 2147483647 h 1392"/>
              <a:gd name="T40" fmla="*/ 2147483647 w 1172"/>
              <a:gd name="T41" fmla="*/ 2147483647 h 1392"/>
              <a:gd name="T42" fmla="*/ 2147483647 w 1172"/>
              <a:gd name="T43" fmla="*/ 2147483647 h 1392"/>
              <a:gd name="T44" fmla="*/ 2147483647 w 1172"/>
              <a:gd name="T45" fmla="*/ 2147483647 h 1392"/>
              <a:gd name="T46" fmla="*/ 2147483647 w 1172"/>
              <a:gd name="T47" fmla="*/ 2147483647 h 1392"/>
              <a:gd name="T48" fmla="*/ 2147483647 w 1172"/>
              <a:gd name="T49" fmla="*/ 2147483647 h 1392"/>
              <a:gd name="T50" fmla="*/ 2147483647 w 1172"/>
              <a:gd name="T51" fmla="*/ 2147483647 h 1392"/>
              <a:gd name="T52" fmla="*/ 2147483647 w 1172"/>
              <a:gd name="T53" fmla="*/ 2147483647 h 1392"/>
              <a:gd name="T54" fmla="*/ 2147483647 w 1172"/>
              <a:gd name="T55" fmla="*/ 2147483647 h 1392"/>
              <a:gd name="T56" fmla="*/ 2147483647 w 1172"/>
              <a:gd name="T57" fmla="*/ 2147483647 h 1392"/>
              <a:gd name="T58" fmla="*/ 2147483647 w 1172"/>
              <a:gd name="T59" fmla="*/ 2147483647 h 1392"/>
              <a:gd name="T60" fmla="*/ 2147483647 w 1172"/>
              <a:gd name="T61" fmla="*/ 2147483647 h 1392"/>
              <a:gd name="T62" fmla="*/ 2147483647 w 1172"/>
              <a:gd name="T63" fmla="*/ 2147483647 h 1392"/>
              <a:gd name="T64" fmla="*/ 2147483647 w 1172"/>
              <a:gd name="T65" fmla="*/ 2147483647 h 1392"/>
              <a:gd name="T66" fmla="*/ 2147483647 w 1172"/>
              <a:gd name="T67" fmla="*/ 2147483647 h 1392"/>
              <a:gd name="T68" fmla="*/ 2147483647 w 1172"/>
              <a:gd name="T69" fmla="*/ 2147483647 h 1392"/>
              <a:gd name="T70" fmla="*/ 2147483647 w 1172"/>
              <a:gd name="T71" fmla="*/ 2147483647 h 1392"/>
              <a:gd name="T72" fmla="*/ 2147483647 w 1172"/>
              <a:gd name="T73" fmla="*/ 2147483647 h 1392"/>
              <a:gd name="T74" fmla="*/ 2147483647 w 1172"/>
              <a:gd name="T75" fmla="*/ 2147483647 h 1392"/>
              <a:gd name="T76" fmla="*/ 2147483647 w 1172"/>
              <a:gd name="T77" fmla="*/ 2147483647 h 1392"/>
              <a:gd name="T78" fmla="*/ 2147483647 w 1172"/>
              <a:gd name="T79" fmla="*/ 2147483647 h 1392"/>
              <a:gd name="T80" fmla="*/ 2147483647 w 1172"/>
              <a:gd name="T81" fmla="*/ 2147483647 h 1392"/>
              <a:gd name="T82" fmla="*/ 2147483647 w 1172"/>
              <a:gd name="T83" fmla="*/ 2147483647 h 1392"/>
              <a:gd name="T84" fmla="*/ 2147483647 w 1172"/>
              <a:gd name="T85" fmla="*/ 2147483647 h 1392"/>
              <a:gd name="T86" fmla="*/ 2147483647 w 1172"/>
              <a:gd name="T87" fmla="*/ 2147483647 h 1392"/>
              <a:gd name="T88" fmla="*/ 2147483647 w 1172"/>
              <a:gd name="T89" fmla="*/ 2147483647 h 139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172"/>
              <a:gd name="T136" fmla="*/ 0 h 1392"/>
              <a:gd name="T137" fmla="*/ 1172 w 1172"/>
              <a:gd name="T138" fmla="*/ 1392 h 139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172" h="1392">
                <a:moveTo>
                  <a:pt x="267" y="420"/>
                </a:moveTo>
                <a:lnTo>
                  <a:pt x="251" y="381"/>
                </a:lnTo>
                <a:lnTo>
                  <a:pt x="251" y="342"/>
                </a:lnTo>
                <a:lnTo>
                  <a:pt x="291" y="350"/>
                </a:lnTo>
                <a:lnTo>
                  <a:pt x="323" y="334"/>
                </a:lnTo>
                <a:lnTo>
                  <a:pt x="370" y="342"/>
                </a:lnTo>
                <a:lnTo>
                  <a:pt x="346" y="397"/>
                </a:lnTo>
                <a:lnTo>
                  <a:pt x="393" y="420"/>
                </a:lnTo>
                <a:lnTo>
                  <a:pt x="488" y="459"/>
                </a:lnTo>
                <a:lnTo>
                  <a:pt x="479" y="389"/>
                </a:lnTo>
                <a:lnTo>
                  <a:pt x="527" y="381"/>
                </a:lnTo>
                <a:lnTo>
                  <a:pt x="535" y="350"/>
                </a:lnTo>
                <a:lnTo>
                  <a:pt x="614" y="303"/>
                </a:lnTo>
                <a:lnTo>
                  <a:pt x="558" y="264"/>
                </a:lnTo>
                <a:lnTo>
                  <a:pt x="574" y="226"/>
                </a:lnTo>
                <a:lnTo>
                  <a:pt x="637" y="171"/>
                </a:lnTo>
                <a:lnTo>
                  <a:pt x="669" y="187"/>
                </a:lnTo>
                <a:lnTo>
                  <a:pt x="684" y="148"/>
                </a:lnTo>
                <a:lnTo>
                  <a:pt x="739" y="117"/>
                </a:lnTo>
                <a:lnTo>
                  <a:pt x="739" y="148"/>
                </a:lnTo>
                <a:lnTo>
                  <a:pt x="771" y="148"/>
                </a:lnTo>
                <a:lnTo>
                  <a:pt x="786" y="132"/>
                </a:lnTo>
                <a:lnTo>
                  <a:pt x="865" y="132"/>
                </a:lnTo>
                <a:lnTo>
                  <a:pt x="865" y="78"/>
                </a:lnTo>
                <a:lnTo>
                  <a:pt x="928" y="16"/>
                </a:lnTo>
                <a:lnTo>
                  <a:pt x="983" y="39"/>
                </a:lnTo>
                <a:lnTo>
                  <a:pt x="1007" y="31"/>
                </a:lnTo>
                <a:lnTo>
                  <a:pt x="1046" y="39"/>
                </a:lnTo>
                <a:lnTo>
                  <a:pt x="1039" y="0"/>
                </a:lnTo>
                <a:lnTo>
                  <a:pt x="1070" y="16"/>
                </a:lnTo>
                <a:lnTo>
                  <a:pt x="1103" y="58"/>
                </a:lnTo>
                <a:lnTo>
                  <a:pt x="1061" y="115"/>
                </a:lnTo>
                <a:lnTo>
                  <a:pt x="1063" y="136"/>
                </a:lnTo>
                <a:lnTo>
                  <a:pt x="1093" y="178"/>
                </a:lnTo>
                <a:lnTo>
                  <a:pt x="1125" y="171"/>
                </a:lnTo>
                <a:lnTo>
                  <a:pt x="1141" y="171"/>
                </a:lnTo>
                <a:lnTo>
                  <a:pt x="1164" y="194"/>
                </a:lnTo>
                <a:lnTo>
                  <a:pt x="1156" y="241"/>
                </a:lnTo>
                <a:lnTo>
                  <a:pt x="1117" y="280"/>
                </a:lnTo>
                <a:lnTo>
                  <a:pt x="1125" y="327"/>
                </a:lnTo>
                <a:lnTo>
                  <a:pt x="1148" y="342"/>
                </a:lnTo>
                <a:lnTo>
                  <a:pt x="1141" y="373"/>
                </a:lnTo>
                <a:lnTo>
                  <a:pt x="1172" y="389"/>
                </a:lnTo>
                <a:lnTo>
                  <a:pt x="1148" y="451"/>
                </a:lnTo>
                <a:lnTo>
                  <a:pt x="1125" y="459"/>
                </a:lnTo>
                <a:lnTo>
                  <a:pt x="1077" y="482"/>
                </a:lnTo>
                <a:lnTo>
                  <a:pt x="1102" y="513"/>
                </a:lnTo>
                <a:lnTo>
                  <a:pt x="1062" y="544"/>
                </a:lnTo>
                <a:lnTo>
                  <a:pt x="1070" y="575"/>
                </a:lnTo>
                <a:lnTo>
                  <a:pt x="1125" y="645"/>
                </a:lnTo>
                <a:lnTo>
                  <a:pt x="1125" y="677"/>
                </a:lnTo>
                <a:lnTo>
                  <a:pt x="1133" y="700"/>
                </a:lnTo>
                <a:lnTo>
                  <a:pt x="1093" y="715"/>
                </a:lnTo>
                <a:lnTo>
                  <a:pt x="1062" y="739"/>
                </a:lnTo>
                <a:lnTo>
                  <a:pt x="1023" y="723"/>
                </a:lnTo>
                <a:lnTo>
                  <a:pt x="1014" y="762"/>
                </a:lnTo>
                <a:lnTo>
                  <a:pt x="1046" y="793"/>
                </a:lnTo>
                <a:lnTo>
                  <a:pt x="1030" y="848"/>
                </a:lnTo>
                <a:lnTo>
                  <a:pt x="1077" y="925"/>
                </a:lnTo>
                <a:lnTo>
                  <a:pt x="1046" y="980"/>
                </a:lnTo>
                <a:lnTo>
                  <a:pt x="1023" y="980"/>
                </a:lnTo>
                <a:lnTo>
                  <a:pt x="1023" y="1011"/>
                </a:lnTo>
                <a:lnTo>
                  <a:pt x="960" y="1042"/>
                </a:lnTo>
                <a:lnTo>
                  <a:pt x="976" y="1112"/>
                </a:lnTo>
                <a:lnTo>
                  <a:pt x="967" y="1135"/>
                </a:lnTo>
                <a:lnTo>
                  <a:pt x="991" y="1159"/>
                </a:lnTo>
                <a:lnTo>
                  <a:pt x="991" y="1198"/>
                </a:lnTo>
                <a:lnTo>
                  <a:pt x="1023" y="1198"/>
                </a:lnTo>
                <a:lnTo>
                  <a:pt x="1014" y="1244"/>
                </a:lnTo>
                <a:lnTo>
                  <a:pt x="1030" y="1275"/>
                </a:lnTo>
                <a:lnTo>
                  <a:pt x="983" y="1299"/>
                </a:lnTo>
                <a:lnTo>
                  <a:pt x="976" y="1338"/>
                </a:lnTo>
                <a:lnTo>
                  <a:pt x="944" y="1338"/>
                </a:lnTo>
                <a:lnTo>
                  <a:pt x="905" y="1361"/>
                </a:lnTo>
                <a:lnTo>
                  <a:pt x="889" y="1376"/>
                </a:lnTo>
                <a:lnTo>
                  <a:pt x="849" y="1376"/>
                </a:lnTo>
                <a:lnTo>
                  <a:pt x="826" y="1392"/>
                </a:lnTo>
                <a:lnTo>
                  <a:pt x="786" y="1369"/>
                </a:lnTo>
                <a:lnTo>
                  <a:pt x="755" y="1384"/>
                </a:lnTo>
                <a:lnTo>
                  <a:pt x="723" y="1376"/>
                </a:lnTo>
                <a:lnTo>
                  <a:pt x="707" y="1392"/>
                </a:lnTo>
                <a:lnTo>
                  <a:pt x="684" y="1376"/>
                </a:lnTo>
                <a:lnTo>
                  <a:pt x="645" y="1392"/>
                </a:lnTo>
                <a:lnTo>
                  <a:pt x="614" y="1369"/>
                </a:lnTo>
                <a:lnTo>
                  <a:pt x="590" y="1353"/>
                </a:lnTo>
                <a:lnTo>
                  <a:pt x="582" y="1338"/>
                </a:lnTo>
                <a:lnTo>
                  <a:pt x="551" y="1291"/>
                </a:lnTo>
                <a:lnTo>
                  <a:pt x="542" y="1268"/>
                </a:lnTo>
                <a:lnTo>
                  <a:pt x="527" y="1260"/>
                </a:lnTo>
                <a:lnTo>
                  <a:pt x="504" y="1283"/>
                </a:lnTo>
                <a:lnTo>
                  <a:pt x="479" y="1260"/>
                </a:lnTo>
                <a:lnTo>
                  <a:pt x="440" y="1236"/>
                </a:lnTo>
                <a:lnTo>
                  <a:pt x="402" y="1275"/>
                </a:lnTo>
                <a:lnTo>
                  <a:pt x="393" y="1322"/>
                </a:lnTo>
                <a:lnTo>
                  <a:pt x="362" y="1361"/>
                </a:lnTo>
                <a:lnTo>
                  <a:pt x="346" y="1338"/>
                </a:lnTo>
                <a:lnTo>
                  <a:pt x="338" y="1353"/>
                </a:lnTo>
                <a:lnTo>
                  <a:pt x="291" y="1369"/>
                </a:lnTo>
                <a:lnTo>
                  <a:pt x="283" y="1384"/>
                </a:lnTo>
                <a:lnTo>
                  <a:pt x="260" y="1384"/>
                </a:lnTo>
                <a:lnTo>
                  <a:pt x="251" y="1345"/>
                </a:lnTo>
                <a:lnTo>
                  <a:pt x="260" y="1260"/>
                </a:lnTo>
                <a:lnTo>
                  <a:pt x="228" y="1236"/>
                </a:lnTo>
                <a:lnTo>
                  <a:pt x="212" y="1213"/>
                </a:lnTo>
                <a:lnTo>
                  <a:pt x="221" y="1190"/>
                </a:lnTo>
                <a:lnTo>
                  <a:pt x="197" y="1182"/>
                </a:lnTo>
                <a:lnTo>
                  <a:pt x="197" y="1143"/>
                </a:lnTo>
                <a:lnTo>
                  <a:pt x="158" y="1112"/>
                </a:lnTo>
                <a:lnTo>
                  <a:pt x="149" y="1097"/>
                </a:lnTo>
                <a:lnTo>
                  <a:pt x="142" y="1073"/>
                </a:lnTo>
                <a:lnTo>
                  <a:pt x="70" y="1073"/>
                </a:lnTo>
                <a:lnTo>
                  <a:pt x="63" y="1034"/>
                </a:lnTo>
                <a:lnTo>
                  <a:pt x="79" y="1003"/>
                </a:lnTo>
                <a:lnTo>
                  <a:pt x="55" y="972"/>
                </a:lnTo>
                <a:lnTo>
                  <a:pt x="47" y="933"/>
                </a:lnTo>
                <a:lnTo>
                  <a:pt x="23" y="925"/>
                </a:lnTo>
                <a:lnTo>
                  <a:pt x="55" y="887"/>
                </a:lnTo>
                <a:lnTo>
                  <a:pt x="39" y="863"/>
                </a:lnTo>
                <a:lnTo>
                  <a:pt x="39" y="832"/>
                </a:lnTo>
                <a:lnTo>
                  <a:pt x="23" y="793"/>
                </a:lnTo>
                <a:lnTo>
                  <a:pt x="0" y="762"/>
                </a:lnTo>
                <a:lnTo>
                  <a:pt x="32" y="731"/>
                </a:lnTo>
                <a:lnTo>
                  <a:pt x="63" y="723"/>
                </a:lnTo>
                <a:lnTo>
                  <a:pt x="63" y="677"/>
                </a:lnTo>
                <a:lnTo>
                  <a:pt x="110" y="614"/>
                </a:lnTo>
                <a:lnTo>
                  <a:pt x="86" y="591"/>
                </a:lnTo>
                <a:lnTo>
                  <a:pt x="86" y="560"/>
                </a:lnTo>
                <a:lnTo>
                  <a:pt x="47" y="529"/>
                </a:lnTo>
                <a:lnTo>
                  <a:pt x="32" y="482"/>
                </a:lnTo>
                <a:lnTo>
                  <a:pt x="39" y="443"/>
                </a:lnTo>
                <a:lnTo>
                  <a:pt x="47" y="451"/>
                </a:lnTo>
                <a:lnTo>
                  <a:pt x="63" y="428"/>
                </a:lnTo>
                <a:lnTo>
                  <a:pt x="86" y="451"/>
                </a:lnTo>
                <a:lnTo>
                  <a:pt x="165" y="404"/>
                </a:lnTo>
                <a:lnTo>
                  <a:pt x="173" y="435"/>
                </a:lnTo>
                <a:lnTo>
                  <a:pt x="267" y="42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latin typeface="+mn-lt"/>
              <a:cs typeface="+mn-cs"/>
            </a:endParaRPr>
          </a:p>
        </p:txBody>
      </p:sp>
      <p:sp>
        <p:nvSpPr>
          <p:cNvPr id="21575" name="Freeform 273"/>
          <p:cNvSpPr>
            <a:spLocks/>
          </p:cNvSpPr>
          <p:nvPr/>
        </p:nvSpPr>
        <p:spPr bwMode="auto">
          <a:xfrm>
            <a:off x="2894013" y="3792537"/>
            <a:ext cx="487362" cy="544513"/>
          </a:xfrm>
          <a:custGeom>
            <a:avLst/>
            <a:gdLst>
              <a:gd name="T0" fmla="*/ 2147483647 w 289"/>
              <a:gd name="T1" fmla="*/ 2147483647 h 353"/>
              <a:gd name="T2" fmla="*/ 2147483647 w 289"/>
              <a:gd name="T3" fmla="*/ 2147483647 h 353"/>
              <a:gd name="T4" fmla="*/ 2147483647 w 289"/>
              <a:gd name="T5" fmla="*/ 2147483647 h 353"/>
              <a:gd name="T6" fmla="*/ 2147483647 w 289"/>
              <a:gd name="T7" fmla="*/ 2147483647 h 353"/>
              <a:gd name="T8" fmla="*/ 2147483647 w 289"/>
              <a:gd name="T9" fmla="*/ 2147483647 h 353"/>
              <a:gd name="T10" fmla="*/ 2147483647 w 289"/>
              <a:gd name="T11" fmla="*/ 0 h 353"/>
              <a:gd name="T12" fmla="*/ 2147483647 w 289"/>
              <a:gd name="T13" fmla="*/ 0 h 353"/>
              <a:gd name="T14" fmla="*/ 2147483647 w 289"/>
              <a:gd name="T15" fmla="*/ 2147483647 h 353"/>
              <a:gd name="T16" fmla="*/ 2147483647 w 289"/>
              <a:gd name="T17" fmla="*/ 2147483647 h 353"/>
              <a:gd name="T18" fmla="*/ 2147483647 w 289"/>
              <a:gd name="T19" fmla="*/ 2147483647 h 353"/>
              <a:gd name="T20" fmla="*/ 2147483647 w 289"/>
              <a:gd name="T21" fmla="*/ 2147483647 h 353"/>
              <a:gd name="T22" fmla="*/ 2147483647 w 289"/>
              <a:gd name="T23" fmla="*/ 2147483647 h 353"/>
              <a:gd name="T24" fmla="*/ 2147483647 w 289"/>
              <a:gd name="T25" fmla="*/ 2147483647 h 353"/>
              <a:gd name="T26" fmla="*/ 2147483647 w 289"/>
              <a:gd name="T27" fmla="*/ 2147483647 h 353"/>
              <a:gd name="T28" fmla="*/ 2147483647 w 289"/>
              <a:gd name="T29" fmla="*/ 2147483647 h 353"/>
              <a:gd name="T30" fmla="*/ 2147483647 w 289"/>
              <a:gd name="T31" fmla="*/ 2147483647 h 353"/>
              <a:gd name="T32" fmla="*/ 2147483647 w 289"/>
              <a:gd name="T33" fmla="*/ 2147483647 h 353"/>
              <a:gd name="T34" fmla="*/ 2147483647 w 289"/>
              <a:gd name="T35" fmla="*/ 2147483647 h 353"/>
              <a:gd name="T36" fmla="*/ 2147483647 w 289"/>
              <a:gd name="T37" fmla="*/ 2147483647 h 353"/>
              <a:gd name="T38" fmla="*/ 2147483647 w 289"/>
              <a:gd name="T39" fmla="*/ 2147483647 h 353"/>
              <a:gd name="T40" fmla="*/ 2147483647 w 289"/>
              <a:gd name="T41" fmla="*/ 2147483647 h 353"/>
              <a:gd name="T42" fmla="*/ 2147483647 w 289"/>
              <a:gd name="T43" fmla="*/ 2147483647 h 353"/>
              <a:gd name="T44" fmla="*/ 2147483647 w 289"/>
              <a:gd name="T45" fmla="*/ 2147483647 h 353"/>
              <a:gd name="T46" fmla="*/ 2147483647 w 289"/>
              <a:gd name="T47" fmla="*/ 2147483647 h 353"/>
              <a:gd name="T48" fmla="*/ 2147483647 w 289"/>
              <a:gd name="T49" fmla="*/ 2147483647 h 353"/>
              <a:gd name="T50" fmla="*/ 2147483647 w 289"/>
              <a:gd name="T51" fmla="*/ 2147483647 h 353"/>
              <a:gd name="T52" fmla="*/ 2147483647 w 289"/>
              <a:gd name="T53" fmla="*/ 2147483647 h 353"/>
              <a:gd name="T54" fmla="*/ 2147483647 w 289"/>
              <a:gd name="T55" fmla="*/ 2147483647 h 353"/>
              <a:gd name="T56" fmla="*/ 2147483647 w 289"/>
              <a:gd name="T57" fmla="*/ 2147483647 h 353"/>
              <a:gd name="T58" fmla="*/ 2147483647 w 289"/>
              <a:gd name="T59" fmla="*/ 2147483647 h 353"/>
              <a:gd name="T60" fmla="*/ 2147483647 w 289"/>
              <a:gd name="T61" fmla="*/ 2147483647 h 353"/>
              <a:gd name="T62" fmla="*/ 2147483647 w 289"/>
              <a:gd name="T63" fmla="*/ 2147483647 h 353"/>
              <a:gd name="T64" fmla="*/ 2147483647 w 289"/>
              <a:gd name="T65" fmla="*/ 2147483647 h 353"/>
              <a:gd name="T66" fmla="*/ 2147483647 w 289"/>
              <a:gd name="T67" fmla="*/ 2147483647 h 353"/>
              <a:gd name="T68" fmla="*/ 0 w 289"/>
              <a:gd name="T69" fmla="*/ 2147483647 h 353"/>
              <a:gd name="T70" fmla="*/ 2147483647 w 289"/>
              <a:gd name="T71" fmla="*/ 2147483647 h 353"/>
              <a:gd name="T72" fmla="*/ 2147483647 w 289"/>
              <a:gd name="T73" fmla="*/ 2147483647 h 353"/>
              <a:gd name="T74" fmla="*/ 2147483647 w 289"/>
              <a:gd name="T75" fmla="*/ 2147483647 h 353"/>
              <a:gd name="T76" fmla="*/ 2147483647 w 289"/>
              <a:gd name="T77" fmla="*/ 2147483647 h 353"/>
              <a:gd name="T78" fmla="*/ 2147483647 w 289"/>
              <a:gd name="T79" fmla="*/ 2147483647 h 35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89" h="353">
                <a:moveTo>
                  <a:pt x="74" y="160"/>
                </a:moveTo>
                <a:lnTo>
                  <a:pt x="81" y="96"/>
                </a:lnTo>
                <a:lnTo>
                  <a:pt x="111" y="64"/>
                </a:lnTo>
                <a:lnTo>
                  <a:pt x="81" y="48"/>
                </a:lnTo>
                <a:lnTo>
                  <a:pt x="81" y="40"/>
                </a:lnTo>
                <a:lnTo>
                  <a:pt x="74" y="0"/>
                </a:lnTo>
                <a:lnTo>
                  <a:pt x="118" y="0"/>
                </a:lnTo>
                <a:lnTo>
                  <a:pt x="126" y="24"/>
                </a:lnTo>
                <a:lnTo>
                  <a:pt x="170" y="40"/>
                </a:lnTo>
                <a:lnTo>
                  <a:pt x="229" y="40"/>
                </a:lnTo>
                <a:lnTo>
                  <a:pt x="288" y="72"/>
                </a:lnTo>
                <a:lnTo>
                  <a:pt x="288" y="120"/>
                </a:lnTo>
                <a:lnTo>
                  <a:pt x="244" y="152"/>
                </a:lnTo>
                <a:lnTo>
                  <a:pt x="222" y="168"/>
                </a:lnTo>
                <a:lnTo>
                  <a:pt x="214" y="184"/>
                </a:lnTo>
                <a:lnTo>
                  <a:pt x="222" y="200"/>
                </a:lnTo>
                <a:lnTo>
                  <a:pt x="222" y="224"/>
                </a:lnTo>
                <a:lnTo>
                  <a:pt x="214" y="232"/>
                </a:lnTo>
                <a:lnTo>
                  <a:pt x="229" y="240"/>
                </a:lnTo>
                <a:lnTo>
                  <a:pt x="222" y="256"/>
                </a:lnTo>
                <a:lnTo>
                  <a:pt x="192" y="264"/>
                </a:lnTo>
                <a:lnTo>
                  <a:pt x="185" y="288"/>
                </a:lnTo>
                <a:lnTo>
                  <a:pt x="163" y="288"/>
                </a:lnTo>
                <a:lnTo>
                  <a:pt x="155" y="288"/>
                </a:lnTo>
                <a:lnTo>
                  <a:pt x="148" y="312"/>
                </a:lnTo>
                <a:lnTo>
                  <a:pt x="118" y="320"/>
                </a:lnTo>
                <a:lnTo>
                  <a:pt x="96" y="352"/>
                </a:lnTo>
                <a:lnTo>
                  <a:pt x="74" y="344"/>
                </a:lnTo>
                <a:lnTo>
                  <a:pt x="74" y="328"/>
                </a:lnTo>
                <a:lnTo>
                  <a:pt x="44" y="328"/>
                </a:lnTo>
                <a:lnTo>
                  <a:pt x="44" y="312"/>
                </a:lnTo>
                <a:lnTo>
                  <a:pt x="30" y="304"/>
                </a:lnTo>
                <a:lnTo>
                  <a:pt x="30" y="288"/>
                </a:lnTo>
                <a:lnTo>
                  <a:pt x="22" y="288"/>
                </a:lnTo>
                <a:lnTo>
                  <a:pt x="0" y="264"/>
                </a:lnTo>
                <a:lnTo>
                  <a:pt x="44" y="248"/>
                </a:lnTo>
                <a:lnTo>
                  <a:pt x="44" y="216"/>
                </a:lnTo>
                <a:lnTo>
                  <a:pt x="59" y="200"/>
                </a:lnTo>
                <a:lnTo>
                  <a:pt x="52" y="168"/>
                </a:lnTo>
                <a:lnTo>
                  <a:pt x="74" y="160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74" name="Freeform 274" descr="Dark downward diagonal"/>
          <p:cNvSpPr>
            <a:spLocks/>
          </p:cNvSpPr>
          <p:nvPr/>
        </p:nvSpPr>
        <p:spPr bwMode="auto">
          <a:xfrm>
            <a:off x="7743825" y="4479925"/>
            <a:ext cx="322263" cy="784225"/>
          </a:xfrm>
          <a:custGeom>
            <a:avLst/>
            <a:gdLst>
              <a:gd name="T0" fmla="*/ 2147483647 w 202"/>
              <a:gd name="T1" fmla="*/ 2147483647 h 494"/>
              <a:gd name="T2" fmla="*/ 2147483647 w 202"/>
              <a:gd name="T3" fmla="*/ 2147483647 h 494"/>
              <a:gd name="T4" fmla="*/ 2147483647 w 202"/>
              <a:gd name="T5" fmla="*/ 2147483647 h 494"/>
              <a:gd name="T6" fmla="*/ 2147483647 w 202"/>
              <a:gd name="T7" fmla="*/ 2147483647 h 494"/>
              <a:gd name="T8" fmla="*/ 2147483647 w 202"/>
              <a:gd name="T9" fmla="*/ 2147483647 h 494"/>
              <a:gd name="T10" fmla="*/ 2147483647 w 202"/>
              <a:gd name="T11" fmla="*/ 2147483647 h 494"/>
              <a:gd name="T12" fmla="*/ 2147483647 w 202"/>
              <a:gd name="T13" fmla="*/ 2147483647 h 494"/>
              <a:gd name="T14" fmla="*/ 2147483647 w 202"/>
              <a:gd name="T15" fmla="*/ 2147483647 h 494"/>
              <a:gd name="T16" fmla="*/ 2147483647 w 202"/>
              <a:gd name="T17" fmla="*/ 2147483647 h 494"/>
              <a:gd name="T18" fmla="*/ 2147483647 w 202"/>
              <a:gd name="T19" fmla="*/ 2147483647 h 494"/>
              <a:gd name="T20" fmla="*/ 2147483647 w 202"/>
              <a:gd name="T21" fmla="*/ 2147483647 h 494"/>
              <a:gd name="T22" fmla="*/ 2147483647 w 202"/>
              <a:gd name="T23" fmla="*/ 0 h 494"/>
              <a:gd name="T24" fmla="*/ 2147483647 w 202"/>
              <a:gd name="T25" fmla="*/ 2147483647 h 494"/>
              <a:gd name="T26" fmla="*/ 2147483647 w 202"/>
              <a:gd name="T27" fmla="*/ 2147483647 h 494"/>
              <a:gd name="T28" fmla="*/ 2147483647 w 202"/>
              <a:gd name="T29" fmla="*/ 2147483647 h 494"/>
              <a:gd name="T30" fmla="*/ 2147483647 w 202"/>
              <a:gd name="T31" fmla="*/ 2147483647 h 494"/>
              <a:gd name="T32" fmla="*/ 2147483647 w 202"/>
              <a:gd name="T33" fmla="*/ 2147483647 h 494"/>
              <a:gd name="T34" fmla="*/ 2147483647 w 202"/>
              <a:gd name="T35" fmla="*/ 2147483647 h 494"/>
              <a:gd name="T36" fmla="*/ 2147483647 w 202"/>
              <a:gd name="T37" fmla="*/ 2147483647 h 494"/>
              <a:gd name="T38" fmla="*/ 2147483647 w 202"/>
              <a:gd name="T39" fmla="*/ 2147483647 h 494"/>
              <a:gd name="T40" fmla="*/ 2147483647 w 202"/>
              <a:gd name="T41" fmla="*/ 2147483647 h 494"/>
              <a:gd name="T42" fmla="*/ 2147483647 w 202"/>
              <a:gd name="T43" fmla="*/ 2147483647 h 494"/>
              <a:gd name="T44" fmla="*/ 2147483647 w 202"/>
              <a:gd name="T45" fmla="*/ 2147483647 h 494"/>
              <a:gd name="T46" fmla="*/ 2147483647 w 202"/>
              <a:gd name="T47" fmla="*/ 2147483647 h 494"/>
              <a:gd name="T48" fmla="*/ 0 w 202"/>
              <a:gd name="T49" fmla="*/ 2147483647 h 494"/>
              <a:gd name="T50" fmla="*/ 0 w 202"/>
              <a:gd name="T51" fmla="*/ 2147483647 h 494"/>
              <a:gd name="T52" fmla="*/ 2147483647 w 202"/>
              <a:gd name="T53" fmla="*/ 2147483647 h 494"/>
              <a:gd name="T54" fmla="*/ 2147483647 w 202"/>
              <a:gd name="T55" fmla="*/ 2147483647 h 494"/>
              <a:gd name="T56" fmla="*/ 2147483647 w 202"/>
              <a:gd name="T57" fmla="*/ 2147483647 h 4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02"/>
              <a:gd name="T88" fmla="*/ 0 h 494"/>
              <a:gd name="T89" fmla="*/ 202 w 202"/>
              <a:gd name="T90" fmla="*/ 494 h 49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02" h="494">
                <a:moveTo>
                  <a:pt x="22" y="195"/>
                </a:moveTo>
                <a:lnTo>
                  <a:pt x="47" y="190"/>
                </a:lnTo>
                <a:lnTo>
                  <a:pt x="39" y="159"/>
                </a:lnTo>
                <a:lnTo>
                  <a:pt x="67" y="158"/>
                </a:lnTo>
                <a:lnTo>
                  <a:pt x="124" y="123"/>
                </a:lnTo>
                <a:lnTo>
                  <a:pt x="116" y="89"/>
                </a:lnTo>
                <a:lnTo>
                  <a:pt x="140" y="73"/>
                </a:lnTo>
                <a:lnTo>
                  <a:pt x="140" y="50"/>
                </a:lnTo>
                <a:lnTo>
                  <a:pt x="109" y="42"/>
                </a:lnTo>
                <a:lnTo>
                  <a:pt x="93" y="26"/>
                </a:lnTo>
                <a:lnTo>
                  <a:pt x="109" y="14"/>
                </a:lnTo>
                <a:lnTo>
                  <a:pt x="129" y="0"/>
                </a:lnTo>
                <a:lnTo>
                  <a:pt x="148" y="34"/>
                </a:lnTo>
                <a:lnTo>
                  <a:pt x="171" y="34"/>
                </a:lnTo>
                <a:lnTo>
                  <a:pt x="195" y="104"/>
                </a:lnTo>
                <a:lnTo>
                  <a:pt x="202" y="159"/>
                </a:lnTo>
                <a:lnTo>
                  <a:pt x="195" y="221"/>
                </a:lnTo>
                <a:lnTo>
                  <a:pt x="195" y="385"/>
                </a:lnTo>
                <a:lnTo>
                  <a:pt x="125" y="447"/>
                </a:lnTo>
                <a:lnTo>
                  <a:pt x="77" y="432"/>
                </a:lnTo>
                <a:lnTo>
                  <a:pt x="77" y="478"/>
                </a:lnTo>
                <a:lnTo>
                  <a:pt x="54" y="494"/>
                </a:lnTo>
                <a:lnTo>
                  <a:pt x="47" y="494"/>
                </a:lnTo>
                <a:lnTo>
                  <a:pt x="54" y="439"/>
                </a:lnTo>
                <a:lnTo>
                  <a:pt x="0" y="369"/>
                </a:lnTo>
                <a:lnTo>
                  <a:pt x="0" y="330"/>
                </a:lnTo>
                <a:lnTo>
                  <a:pt x="47" y="315"/>
                </a:lnTo>
                <a:lnTo>
                  <a:pt x="39" y="237"/>
                </a:lnTo>
                <a:lnTo>
                  <a:pt x="23" y="19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latin typeface="+mn-lt"/>
              <a:cs typeface="+mn-cs"/>
            </a:endParaRPr>
          </a:p>
        </p:txBody>
      </p:sp>
      <p:sp>
        <p:nvSpPr>
          <p:cNvPr id="75" name="Freeform 275"/>
          <p:cNvSpPr>
            <a:spLocks/>
          </p:cNvSpPr>
          <p:nvPr/>
        </p:nvSpPr>
        <p:spPr bwMode="auto">
          <a:xfrm>
            <a:off x="4714875" y="4849812"/>
            <a:ext cx="261938" cy="434975"/>
          </a:xfrm>
          <a:custGeom>
            <a:avLst/>
            <a:gdLst>
              <a:gd name="T0" fmla="*/ 2147483647 w 166"/>
              <a:gd name="T1" fmla="*/ 2147483647 h 273"/>
              <a:gd name="T2" fmla="*/ 2147483647 w 166"/>
              <a:gd name="T3" fmla="*/ 0 h 273"/>
              <a:gd name="T4" fmla="*/ 2147483647 w 166"/>
              <a:gd name="T5" fmla="*/ 2147483647 h 273"/>
              <a:gd name="T6" fmla="*/ 2147483647 w 166"/>
              <a:gd name="T7" fmla="*/ 2147483647 h 273"/>
              <a:gd name="T8" fmla="*/ 2147483647 w 166"/>
              <a:gd name="T9" fmla="*/ 2147483647 h 273"/>
              <a:gd name="T10" fmla="*/ 2147483647 w 166"/>
              <a:gd name="T11" fmla="*/ 2147483647 h 273"/>
              <a:gd name="T12" fmla="*/ 2147483647 w 166"/>
              <a:gd name="T13" fmla="*/ 2147483647 h 273"/>
              <a:gd name="T14" fmla="*/ 2147483647 w 166"/>
              <a:gd name="T15" fmla="*/ 2147483647 h 273"/>
              <a:gd name="T16" fmla="*/ 2147483647 w 166"/>
              <a:gd name="T17" fmla="*/ 2147483647 h 273"/>
              <a:gd name="T18" fmla="*/ 2147483647 w 166"/>
              <a:gd name="T19" fmla="*/ 2147483647 h 273"/>
              <a:gd name="T20" fmla="*/ 2147483647 w 166"/>
              <a:gd name="T21" fmla="*/ 2147483647 h 273"/>
              <a:gd name="T22" fmla="*/ 2147483647 w 166"/>
              <a:gd name="T23" fmla="*/ 2147483647 h 273"/>
              <a:gd name="T24" fmla="*/ 2147483647 w 166"/>
              <a:gd name="T25" fmla="*/ 2147483647 h 273"/>
              <a:gd name="T26" fmla="*/ 2147483647 w 166"/>
              <a:gd name="T27" fmla="*/ 2147483647 h 273"/>
              <a:gd name="T28" fmla="*/ 0 w 166"/>
              <a:gd name="T29" fmla="*/ 2147483647 h 273"/>
              <a:gd name="T30" fmla="*/ 2147483647 w 166"/>
              <a:gd name="T31" fmla="*/ 2147483647 h 273"/>
              <a:gd name="T32" fmla="*/ 2147483647 w 166"/>
              <a:gd name="T33" fmla="*/ 2147483647 h 273"/>
              <a:gd name="T34" fmla="*/ 2147483647 w 166"/>
              <a:gd name="T35" fmla="*/ 2147483647 h 273"/>
              <a:gd name="T36" fmla="*/ 2147483647 w 166"/>
              <a:gd name="T37" fmla="*/ 2147483647 h 273"/>
              <a:gd name="T38" fmla="*/ 2147483647 w 166"/>
              <a:gd name="T39" fmla="*/ 2147483647 h 273"/>
              <a:gd name="T40" fmla="*/ 2147483647 w 166"/>
              <a:gd name="T41" fmla="*/ 2147483647 h 273"/>
              <a:gd name="T42" fmla="*/ 2147483647 w 166"/>
              <a:gd name="T43" fmla="*/ 2147483647 h 273"/>
              <a:gd name="T44" fmla="*/ 2147483647 w 166"/>
              <a:gd name="T45" fmla="*/ 2147483647 h 273"/>
              <a:gd name="T46" fmla="*/ 2147483647 w 166"/>
              <a:gd name="T47" fmla="*/ 2147483647 h 27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6"/>
              <a:gd name="T73" fmla="*/ 0 h 273"/>
              <a:gd name="T74" fmla="*/ 166 w 166"/>
              <a:gd name="T75" fmla="*/ 273 h 27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6" h="273">
                <a:moveTo>
                  <a:pt x="28" y="1"/>
                </a:moveTo>
                <a:lnTo>
                  <a:pt x="40" y="0"/>
                </a:lnTo>
                <a:lnTo>
                  <a:pt x="61" y="12"/>
                </a:lnTo>
                <a:lnTo>
                  <a:pt x="89" y="15"/>
                </a:lnTo>
                <a:lnTo>
                  <a:pt x="139" y="53"/>
                </a:lnTo>
                <a:lnTo>
                  <a:pt x="166" y="130"/>
                </a:lnTo>
                <a:lnTo>
                  <a:pt x="139" y="139"/>
                </a:lnTo>
                <a:lnTo>
                  <a:pt x="128" y="171"/>
                </a:lnTo>
                <a:lnTo>
                  <a:pt x="115" y="198"/>
                </a:lnTo>
                <a:lnTo>
                  <a:pt x="95" y="205"/>
                </a:lnTo>
                <a:lnTo>
                  <a:pt x="84" y="246"/>
                </a:lnTo>
                <a:lnTo>
                  <a:pt x="72" y="240"/>
                </a:lnTo>
                <a:lnTo>
                  <a:pt x="54" y="231"/>
                </a:lnTo>
                <a:lnTo>
                  <a:pt x="32" y="273"/>
                </a:lnTo>
                <a:lnTo>
                  <a:pt x="0" y="234"/>
                </a:lnTo>
                <a:lnTo>
                  <a:pt x="44" y="184"/>
                </a:lnTo>
                <a:lnTo>
                  <a:pt x="63" y="150"/>
                </a:lnTo>
                <a:lnTo>
                  <a:pt x="47" y="115"/>
                </a:lnTo>
                <a:lnTo>
                  <a:pt x="54" y="67"/>
                </a:lnTo>
                <a:lnTo>
                  <a:pt x="30" y="67"/>
                </a:lnTo>
                <a:lnTo>
                  <a:pt x="33" y="46"/>
                </a:lnTo>
                <a:lnTo>
                  <a:pt x="47" y="22"/>
                </a:lnTo>
                <a:lnTo>
                  <a:pt x="34" y="16"/>
                </a:lnTo>
                <a:lnTo>
                  <a:pt x="28" y="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latin typeface="+mn-lt"/>
              <a:cs typeface="+mn-cs"/>
            </a:endParaRPr>
          </a:p>
        </p:txBody>
      </p:sp>
      <p:sp>
        <p:nvSpPr>
          <p:cNvPr id="76" name="Freeform 276" descr="Dark downward diagonal"/>
          <p:cNvSpPr>
            <a:spLocks/>
          </p:cNvSpPr>
          <p:nvPr/>
        </p:nvSpPr>
        <p:spPr bwMode="auto">
          <a:xfrm>
            <a:off x="7151688" y="2341562"/>
            <a:ext cx="698500" cy="977900"/>
          </a:xfrm>
          <a:custGeom>
            <a:avLst/>
            <a:gdLst>
              <a:gd name="T0" fmla="*/ 2147483647 w 440"/>
              <a:gd name="T1" fmla="*/ 2147483647 h 615"/>
              <a:gd name="T2" fmla="*/ 2147483647 w 440"/>
              <a:gd name="T3" fmla="*/ 2147483647 h 615"/>
              <a:gd name="T4" fmla="*/ 2147483647 w 440"/>
              <a:gd name="T5" fmla="*/ 2147483647 h 615"/>
              <a:gd name="T6" fmla="*/ 2147483647 w 440"/>
              <a:gd name="T7" fmla="*/ 2147483647 h 615"/>
              <a:gd name="T8" fmla="*/ 2147483647 w 440"/>
              <a:gd name="T9" fmla="*/ 2147483647 h 615"/>
              <a:gd name="T10" fmla="*/ 2147483647 w 440"/>
              <a:gd name="T11" fmla="*/ 2147483647 h 615"/>
              <a:gd name="T12" fmla="*/ 2147483647 w 440"/>
              <a:gd name="T13" fmla="*/ 2147483647 h 615"/>
              <a:gd name="T14" fmla="*/ 2147483647 w 440"/>
              <a:gd name="T15" fmla="*/ 0 h 615"/>
              <a:gd name="T16" fmla="*/ 2147483647 w 440"/>
              <a:gd name="T17" fmla="*/ 2147483647 h 615"/>
              <a:gd name="T18" fmla="*/ 2147483647 w 440"/>
              <a:gd name="T19" fmla="*/ 2147483647 h 615"/>
              <a:gd name="T20" fmla="*/ 2147483647 w 440"/>
              <a:gd name="T21" fmla="*/ 2147483647 h 615"/>
              <a:gd name="T22" fmla="*/ 2147483647 w 440"/>
              <a:gd name="T23" fmla="*/ 2147483647 h 615"/>
              <a:gd name="T24" fmla="*/ 2147483647 w 440"/>
              <a:gd name="T25" fmla="*/ 2147483647 h 615"/>
              <a:gd name="T26" fmla="*/ 2147483647 w 440"/>
              <a:gd name="T27" fmla="*/ 2147483647 h 615"/>
              <a:gd name="T28" fmla="*/ 2147483647 w 440"/>
              <a:gd name="T29" fmla="*/ 2147483647 h 615"/>
              <a:gd name="T30" fmla="*/ 2147483647 w 440"/>
              <a:gd name="T31" fmla="*/ 2147483647 h 615"/>
              <a:gd name="T32" fmla="*/ 2147483647 w 440"/>
              <a:gd name="T33" fmla="*/ 2147483647 h 615"/>
              <a:gd name="T34" fmla="*/ 2147483647 w 440"/>
              <a:gd name="T35" fmla="*/ 2147483647 h 615"/>
              <a:gd name="T36" fmla="*/ 2147483647 w 440"/>
              <a:gd name="T37" fmla="*/ 2147483647 h 615"/>
              <a:gd name="T38" fmla="*/ 2147483647 w 440"/>
              <a:gd name="T39" fmla="*/ 2147483647 h 615"/>
              <a:gd name="T40" fmla="*/ 2147483647 w 440"/>
              <a:gd name="T41" fmla="*/ 2147483647 h 615"/>
              <a:gd name="T42" fmla="*/ 2147483647 w 440"/>
              <a:gd name="T43" fmla="*/ 2147483647 h 615"/>
              <a:gd name="T44" fmla="*/ 2147483647 w 440"/>
              <a:gd name="T45" fmla="*/ 2147483647 h 615"/>
              <a:gd name="T46" fmla="*/ 2147483647 w 440"/>
              <a:gd name="T47" fmla="*/ 2147483647 h 615"/>
              <a:gd name="T48" fmla="*/ 2147483647 w 440"/>
              <a:gd name="T49" fmla="*/ 2147483647 h 615"/>
              <a:gd name="T50" fmla="*/ 2147483647 w 440"/>
              <a:gd name="T51" fmla="*/ 2147483647 h 615"/>
              <a:gd name="T52" fmla="*/ 2147483647 w 440"/>
              <a:gd name="T53" fmla="*/ 2147483647 h 615"/>
              <a:gd name="T54" fmla="*/ 2147483647 w 440"/>
              <a:gd name="T55" fmla="*/ 2147483647 h 615"/>
              <a:gd name="T56" fmla="*/ 2147483647 w 440"/>
              <a:gd name="T57" fmla="*/ 2147483647 h 615"/>
              <a:gd name="T58" fmla="*/ 2147483647 w 440"/>
              <a:gd name="T59" fmla="*/ 2147483647 h 615"/>
              <a:gd name="T60" fmla="*/ 2147483647 w 440"/>
              <a:gd name="T61" fmla="*/ 2147483647 h 615"/>
              <a:gd name="T62" fmla="*/ 2147483647 w 440"/>
              <a:gd name="T63" fmla="*/ 2147483647 h 615"/>
              <a:gd name="T64" fmla="*/ 2147483647 w 440"/>
              <a:gd name="T65" fmla="*/ 2147483647 h 615"/>
              <a:gd name="T66" fmla="*/ 2147483647 w 440"/>
              <a:gd name="T67" fmla="*/ 2147483647 h 615"/>
              <a:gd name="T68" fmla="*/ 2147483647 w 440"/>
              <a:gd name="T69" fmla="*/ 2147483647 h 615"/>
              <a:gd name="T70" fmla="*/ 2147483647 w 440"/>
              <a:gd name="T71" fmla="*/ 2147483647 h 615"/>
              <a:gd name="T72" fmla="*/ 2147483647 w 440"/>
              <a:gd name="T73" fmla="*/ 2147483647 h 615"/>
              <a:gd name="T74" fmla="*/ 2147483647 w 440"/>
              <a:gd name="T75" fmla="*/ 2147483647 h 615"/>
              <a:gd name="T76" fmla="*/ 2147483647 w 440"/>
              <a:gd name="T77" fmla="*/ 2147483647 h 615"/>
              <a:gd name="T78" fmla="*/ 2147483647 w 440"/>
              <a:gd name="T79" fmla="*/ 2147483647 h 615"/>
              <a:gd name="T80" fmla="*/ 2147483647 w 440"/>
              <a:gd name="T81" fmla="*/ 2147483647 h 615"/>
              <a:gd name="T82" fmla="*/ 0 w 440"/>
              <a:gd name="T83" fmla="*/ 2147483647 h 615"/>
              <a:gd name="T84" fmla="*/ 2147483647 w 440"/>
              <a:gd name="T85" fmla="*/ 2147483647 h 615"/>
              <a:gd name="T86" fmla="*/ 2147483647 w 440"/>
              <a:gd name="T87" fmla="*/ 2147483647 h 615"/>
              <a:gd name="T88" fmla="*/ 2147483647 w 440"/>
              <a:gd name="T89" fmla="*/ 2147483647 h 615"/>
              <a:gd name="T90" fmla="*/ 2147483647 w 440"/>
              <a:gd name="T91" fmla="*/ 2147483647 h 615"/>
              <a:gd name="T92" fmla="*/ 2147483647 w 440"/>
              <a:gd name="T93" fmla="*/ 2147483647 h 615"/>
              <a:gd name="T94" fmla="*/ 2147483647 w 440"/>
              <a:gd name="T95" fmla="*/ 2147483647 h 615"/>
              <a:gd name="T96" fmla="*/ 2147483647 w 440"/>
              <a:gd name="T97" fmla="*/ 2147483647 h 615"/>
              <a:gd name="T98" fmla="*/ 2147483647 w 440"/>
              <a:gd name="T99" fmla="*/ 2147483647 h 615"/>
              <a:gd name="T100" fmla="*/ 2147483647 w 440"/>
              <a:gd name="T101" fmla="*/ 2147483647 h 615"/>
              <a:gd name="T102" fmla="*/ 2147483647 w 440"/>
              <a:gd name="T103" fmla="*/ 2147483647 h 615"/>
              <a:gd name="T104" fmla="*/ 2147483647 w 440"/>
              <a:gd name="T105" fmla="*/ 2147483647 h 61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40"/>
              <a:gd name="T160" fmla="*/ 0 h 615"/>
              <a:gd name="T161" fmla="*/ 440 w 440"/>
              <a:gd name="T162" fmla="*/ 615 h 61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40" h="615">
                <a:moveTo>
                  <a:pt x="102" y="63"/>
                </a:moveTo>
                <a:lnTo>
                  <a:pt x="145" y="81"/>
                </a:lnTo>
                <a:lnTo>
                  <a:pt x="145" y="78"/>
                </a:lnTo>
                <a:lnTo>
                  <a:pt x="199" y="45"/>
                </a:lnTo>
                <a:lnTo>
                  <a:pt x="200" y="47"/>
                </a:lnTo>
                <a:lnTo>
                  <a:pt x="217" y="48"/>
                </a:lnTo>
                <a:lnTo>
                  <a:pt x="244" y="24"/>
                </a:lnTo>
                <a:lnTo>
                  <a:pt x="254" y="0"/>
                </a:lnTo>
                <a:lnTo>
                  <a:pt x="283" y="32"/>
                </a:lnTo>
                <a:lnTo>
                  <a:pt x="291" y="47"/>
                </a:lnTo>
                <a:lnTo>
                  <a:pt x="307" y="55"/>
                </a:lnTo>
                <a:lnTo>
                  <a:pt x="330" y="79"/>
                </a:lnTo>
                <a:lnTo>
                  <a:pt x="353" y="102"/>
                </a:lnTo>
                <a:lnTo>
                  <a:pt x="385" y="94"/>
                </a:lnTo>
                <a:lnTo>
                  <a:pt x="425" y="133"/>
                </a:lnTo>
                <a:lnTo>
                  <a:pt x="440" y="226"/>
                </a:lnTo>
                <a:lnTo>
                  <a:pt x="409" y="218"/>
                </a:lnTo>
                <a:lnTo>
                  <a:pt x="369" y="172"/>
                </a:lnTo>
                <a:lnTo>
                  <a:pt x="369" y="203"/>
                </a:lnTo>
                <a:lnTo>
                  <a:pt x="330" y="250"/>
                </a:lnTo>
                <a:lnTo>
                  <a:pt x="346" y="320"/>
                </a:lnTo>
                <a:lnTo>
                  <a:pt x="377" y="405"/>
                </a:lnTo>
                <a:lnTo>
                  <a:pt x="416" y="421"/>
                </a:lnTo>
                <a:lnTo>
                  <a:pt x="409" y="444"/>
                </a:lnTo>
                <a:lnTo>
                  <a:pt x="377" y="452"/>
                </a:lnTo>
                <a:lnTo>
                  <a:pt x="393" y="491"/>
                </a:lnTo>
                <a:lnTo>
                  <a:pt x="346" y="529"/>
                </a:lnTo>
                <a:lnTo>
                  <a:pt x="353" y="491"/>
                </a:lnTo>
                <a:lnTo>
                  <a:pt x="307" y="514"/>
                </a:lnTo>
                <a:lnTo>
                  <a:pt x="275" y="553"/>
                </a:lnTo>
                <a:lnTo>
                  <a:pt x="291" y="576"/>
                </a:lnTo>
                <a:lnTo>
                  <a:pt x="260" y="584"/>
                </a:lnTo>
                <a:lnTo>
                  <a:pt x="235" y="615"/>
                </a:lnTo>
                <a:lnTo>
                  <a:pt x="235" y="592"/>
                </a:lnTo>
                <a:lnTo>
                  <a:pt x="189" y="584"/>
                </a:lnTo>
                <a:lnTo>
                  <a:pt x="165" y="607"/>
                </a:lnTo>
                <a:lnTo>
                  <a:pt x="158" y="545"/>
                </a:lnTo>
                <a:lnTo>
                  <a:pt x="102" y="514"/>
                </a:lnTo>
                <a:lnTo>
                  <a:pt x="63" y="545"/>
                </a:lnTo>
                <a:lnTo>
                  <a:pt x="63" y="514"/>
                </a:lnTo>
                <a:lnTo>
                  <a:pt x="9" y="444"/>
                </a:lnTo>
                <a:lnTo>
                  <a:pt x="0" y="413"/>
                </a:lnTo>
                <a:lnTo>
                  <a:pt x="40" y="382"/>
                </a:lnTo>
                <a:lnTo>
                  <a:pt x="16" y="351"/>
                </a:lnTo>
                <a:lnTo>
                  <a:pt x="63" y="327"/>
                </a:lnTo>
                <a:lnTo>
                  <a:pt x="87" y="320"/>
                </a:lnTo>
                <a:lnTo>
                  <a:pt x="110" y="257"/>
                </a:lnTo>
                <a:lnTo>
                  <a:pt x="79" y="242"/>
                </a:lnTo>
                <a:lnTo>
                  <a:pt x="87" y="211"/>
                </a:lnTo>
                <a:lnTo>
                  <a:pt x="63" y="195"/>
                </a:lnTo>
                <a:lnTo>
                  <a:pt x="56" y="149"/>
                </a:lnTo>
                <a:lnTo>
                  <a:pt x="95" y="110"/>
                </a:lnTo>
                <a:lnTo>
                  <a:pt x="102" y="63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latin typeface="+mn-lt"/>
              <a:cs typeface="+mn-cs"/>
            </a:endParaRPr>
          </a:p>
        </p:txBody>
      </p:sp>
      <p:sp>
        <p:nvSpPr>
          <p:cNvPr id="21579" name="Freeform 277"/>
          <p:cNvSpPr>
            <a:spLocks/>
          </p:cNvSpPr>
          <p:nvPr/>
        </p:nvSpPr>
        <p:spPr bwMode="auto">
          <a:xfrm>
            <a:off x="4449763" y="2463800"/>
            <a:ext cx="1190625" cy="1144587"/>
          </a:xfrm>
          <a:custGeom>
            <a:avLst/>
            <a:gdLst>
              <a:gd name="T0" fmla="*/ 2147483647 w 750"/>
              <a:gd name="T1" fmla="*/ 2147483647 h 722"/>
              <a:gd name="T2" fmla="*/ 2147483647 w 750"/>
              <a:gd name="T3" fmla="*/ 2147483647 h 722"/>
              <a:gd name="T4" fmla="*/ 2147483647 w 750"/>
              <a:gd name="T5" fmla="*/ 2147483647 h 722"/>
              <a:gd name="T6" fmla="*/ 2147483647 w 750"/>
              <a:gd name="T7" fmla="*/ 2147483647 h 722"/>
              <a:gd name="T8" fmla="*/ 2147483647 w 750"/>
              <a:gd name="T9" fmla="*/ 2147483647 h 722"/>
              <a:gd name="T10" fmla="*/ 2147483647 w 750"/>
              <a:gd name="T11" fmla="*/ 2147483647 h 722"/>
              <a:gd name="T12" fmla="*/ 2147483647 w 750"/>
              <a:gd name="T13" fmla="*/ 2147483647 h 722"/>
              <a:gd name="T14" fmla="*/ 2147483647 w 750"/>
              <a:gd name="T15" fmla="*/ 2147483647 h 722"/>
              <a:gd name="T16" fmla="*/ 2147483647 w 750"/>
              <a:gd name="T17" fmla="*/ 2147483647 h 722"/>
              <a:gd name="T18" fmla="*/ 0 w 750"/>
              <a:gd name="T19" fmla="*/ 2147483647 h 722"/>
              <a:gd name="T20" fmla="*/ 2147483647 w 750"/>
              <a:gd name="T21" fmla="*/ 2147483647 h 722"/>
              <a:gd name="T22" fmla="*/ 2147483647 w 750"/>
              <a:gd name="T23" fmla="*/ 2147483647 h 722"/>
              <a:gd name="T24" fmla="*/ 2147483647 w 750"/>
              <a:gd name="T25" fmla="*/ 2147483647 h 722"/>
              <a:gd name="T26" fmla="*/ 2147483647 w 750"/>
              <a:gd name="T27" fmla="*/ 2147483647 h 722"/>
              <a:gd name="T28" fmla="*/ 2147483647 w 750"/>
              <a:gd name="T29" fmla="*/ 2147483647 h 722"/>
              <a:gd name="T30" fmla="*/ 2147483647 w 750"/>
              <a:gd name="T31" fmla="*/ 2147483647 h 722"/>
              <a:gd name="T32" fmla="*/ 2147483647 w 750"/>
              <a:gd name="T33" fmla="*/ 2147483647 h 722"/>
              <a:gd name="T34" fmla="*/ 2147483647 w 750"/>
              <a:gd name="T35" fmla="*/ 2147483647 h 722"/>
              <a:gd name="T36" fmla="*/ 2147483647 w 750"/>
              <a:gd name="T37" fmla="*/ 2147483647 h 722"/>
              <a:gd name="T38" fmla="*/ 2147483647 w 750"/>
              <a:gd name="T39" fmla="*/ 2147483647 h 722"/>
              <a:gd name="T40" fmla="*/ 2147483647 w 750"/>
              <a:gd name="T41" fmla="*/ 2147483647 h 722"/>
              <a:gd name="T42" fmla="*/ 2147483647 w 750"/>
              <a:gd name="T43" fmla="*/ 2147483647 h 722"/>
              <a:gd name="T44" fmla="*/ 2147483647 w 750"/>
              <a:gd name="T45" fmla="*/ 2147483647 h 722"/>
              <a:gd name="T46" fmla="*/ 2147483647 w 750"/>
              <a:gd name="T47" fmla="*/ 2147483647 h 722"/>
              <a:gd name="T48" fmla="*/ 2147483647 w 750"/>
              <a:gd name="T49" fmla="*/ 2147483647 h 722"/>
              <a:gd name="T50" fmla="*/ 2147483647 w 750"/>
              <a:gd name="T51" fmla="*/ 2147483647 h 722"/>
              <a:gd name="T52" fmla="*/ 2147483647 w 750"/>
              <a:gd name="T53" fmla="*/ 2147483647 h 722"/>
              <a:gd name="T54" fmla="*/ 2147483647 w 750"/>
              <a:gd name="T55" fmla="*/ 2147483647 h 722"/>
              <a:gd name="T56" fmla="*/ 2147483647 w 750"/>
              <a:gd name="T57" fmla="*/ 2147483647 h 722"/>
              <a:gd name="T58" fmla="*/ 2147483647 w 750"/>
              <a:gd name="T59" fmla="*/ 2147483647 h 722"/>
              <a:gd name="T60" fmla="*/ 2147483647 w 750"/>
              <a:gd name="T61" fmla="*/ 2147483647 h 722"/>
              <a:gd name="T62" fmla="*/ 2147483647 w 750"/>
              <a:gd name="T63" fmla="*/ 2147483647 h 722"/>
              <a:gd name="T64" fmla="*/ 2147483647 w 750"/>
              <a:gd name="T65" fmla="*/ 2147483647 h 722"/>
              <a:gd name="T66" fmla="*/ 2147483647 w 750"/>
              <a:gd name="T67" fmla="*/ 2147483647 h 722"/>
              <a:gd name="T68" fmla="*/ 2147483647 w 750"/>
              <a:gd name="T69" fmla="*/ 2147483647 h 722"/>
              <a:gd name="T70" fmla="*/ 2147483647 w 750"/>
              <a:gd name="T71" fmla="*/ 2147483647 h 7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50"/>
              <a:gd name="T109" fmla="*/ 0 h 722"/>
              <a:gd name="T110" fmla="*/ 750 w 750"/>
              <a:gd name="T111" fmla="*/ 722 h 7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50" h="722">
                <a:moveTo>
                  <a:pt x="635" y="558"/>
                </a:moveTo>
                <a:lnTo>
                  <a:pt x="606" y="562"/>
                </a:lnTo>
                <a:lnTo>
                  <a:pt x="583" y="569"/>
                </a:lnTo>
                <a:lnTo>
                  <a:pt x="539" y="562"/>
                </a:lnTo>
                <a:lnTo>
                  <a:pt x="510" y="550"/>
                </a:lnTo>
                <a:lnTo>
                  <a:pt x="483" y="546"/>
                </a:lnTo>
                <a:lnTo>
                  <a:pt x="427" y="570"/>
                </a:lnTo>
                <a:lnTo>
                  <a:pt x="404" y="598"/>
                </a:lnTo>
                <a:lnTo>
                  <a:pt x="347" y="654"/>
                </a:lnTo>
                <a:lnTo>
                  <a:pt x="287" y="718"/>
                </a:lnTo>
                <a:lnTo>
                  <a:pt x="247" y="722"/>
                </a:lnTo>
                <a:lnTo>
                  <a:pt x="211" y="722"/>
                </a:lnTo>
                <a:lnTo>
                  <a:pt x="175" y="717"/>
                </a:lnTo>
                <a:lnTo>
                  <a:pt x="163" y="677"/>
                </a:lnTo>
                <a:lnTo>
                  <a:pt x="123" y="713"/>
                </a:lnTo>
                <a:lnTo>
                  <a:pt x="89" y="661"/>
                </a:lnTo>
                <a:lnTo>
                  <a:pt x="80" y="589"/>
                </a:lnTo>
                <a:lnTo>
                  <a:pt x="33" y="591"/>
                </a:lnTo>
                <a:lnTo>
                  <a:pt x="10" y="560"/>
                </a:lnTo>
                <a:lnTo>
                  <a:pt x="0" y="520"/>
                </a:lnTo>
                <a:lnTo>
                  <a:pt x="63" y="506"/>
                </a:lnTo>
                <a:lnTo>
                  <a:pt x="51" y="473"/>
                </a:lnTo>
                <a:lnTo>
                  <a:pt x="30" y="437"/>
                </a:lnTo>
                <a:lnTo>
                  <a:pt x="50" y="416"/>
                </a:lnTo>
                <a:lnTo>
                  <a:pt x="24" y="392"/>
                </a:lnTo>
                <a:lnTo>
                  <a:pt x="23" y="349"/>
                </a:lnTo>
                <a:lnTo>
                  <a:pt x="42" y="342"/>
                </a:lnTo>
                <a:lnTo>
                  <a:pt x="42" y="365"/>
                </a:lnTo>
                <a:lnTo>
                  <a:pt x="65" y="404"/>
                </a:lnTo>
                <a:lnTo>
                  <a:pt x="105" y="435"/>
                </a:lnTo>
                <a:lnTo>
                  <a:pt x="89" y="482"/>
                </a:lnTo>
                <a:lnTo>
                  <a:pt x="105" y="505"/>
                </a:lnTo>
                <a:lnTo>
                  <a:pt x="80" y="529"/>
                </a:lnTo>
                <a:lnTo>
                  <a:pt x="112" y="521"/>
                </a:lnTo>
                <a:lnTo>
                  <a:pt x="120" y="428"/>
                </a:lnTo>
                <a:lnTo>
                  <a:pt x="80" y="365"/>
                </a:lnTo>
                <a:lnTo>
                  <a:pt x="57" y="303"/>
                </a:lnTo>
                <a:lnTo>
                  <a:pt x="183" y="303"/>
                </a:lnTo>
                <a:lnTo>
                  <a:pt x="183" y="233"/>
                </a:lnTo>
                <a:lnTo>
                  <a:pt x="247" y="171"/>
                </a:lnTo>
                <a:lnTo>
                  <a:pt x="317" y="156"/>
                </a:lnTo>
                <a:lnTo>
                  <a:pt x="333" y="132"/>
                </a:lnTo>
                <a:lnTo>
                  <a:pt x="364" y="132"/>
                </a:lnTo>
                <a:lnTo>
                  <a:pt x="364" y="156"/>
                </a:lnTo>
                <a:lnTo>
                  <a:pt x="412" y="117"/>
                </a:lnTo>
                <a:lnTo>
                  <a:pt x="412" y="93"/>
                </a:lnTo>
                <a:lnTo>
                  <a:pt x="459" y="93"/>
                </a:lnTo>
                <a:lnTo>
                  <a:pt x="435" y="47"/>
                </a:lnTo>
                <a:lnTo>
                  <a:pt x="459" y="0"/>
                </a:lnTo>
                <a:lnTo>
                  <a:pt x="521" y="8"/>
                </a:lnTo>
                <a:lnTo>
                  <a:pt x="498" y="39"/>
                </a:lnTo>
                <a:lnTo>
                  <a:pt x="537" y="39"/>
                </a:lnTo>
                <a:lnTo>
                  <a:pt x="529" y="78"/>
                </a:lnTo>
                <a:lnTo>
                  <a:pt x="577" y="54"/>
                </a:lnTo>
                <a:lnTo>
                  <a:pt x="656" y="62"/>
                </a:lnTo>
                <a:lnTo>
                  <a:pt x="663" y="101"/>
                </a:lnTo>
                <a:lnTo>
                  <a:pt x="679" y="140"/>
                </a:lnTo>
                <a:lnTo>
                  <a:pt x="616" y="233"/>
                </a:lnTo>
                <a:lnTo>
                  <a:pt x="568" y="319"/>
                </a:lnTo>
                <a:lnTo>
                  <a:pt x="663" y="257"/>
                </a:lnTo>
                <a:lnTo>
                  <a:pt x="640" y="241"/>
                </a:lnTo>
                <a:lnTo>
                  <a:pt x="671" y="210"/>
                </a:lnTo>
                <a:lnTo>
                  <a:pt x="679" y="233"/>
                </a:lnTo>
                <a:lnTo>
                  <a:pt x="671" y="272"/>
                </a:lnTo>
                <a:lnTo>
                  <a:pt x="687" y="319"/>
                </a:lnTo>
                <a:lnTo>
                  <a:pt x="726" y="350"/>
                </a:lnTo>
                <a:lnTo>
                  <a:pt x="726" y="381"/>
                </a:lnTo>
                <a:lnTo>
                  <a:pt x="750" y="404"/>
                </a:lnTo>
                <a:lnTo>
                  <a:pt x="703" y="467"/>
                </a:lnTo>
                <a:lnTo>
                  <a:pt x="703" y="513"/>
                </a:lnTo>
                <a:lnTo>
                  <a:pt x="671" y="521"/>
                </a:lnTo>
                <a:lnTo>
                  <a:pt x="640" y="552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21580" name="Freeform 278"/>
          <p:cNvSpPr>
            <a:spLocks/>
          </p:cNvSpPr>
          <p:nvPr/>
        </p:nvSpPr>
        <p:spPr bwMode="auto">
          <a:xfrm>
            <a:off x="4794250" y="3322637"/>
            <a:ext cx="914400" cy="1127125"/>
          </a:xfrm>
          <a:custGeom>
            <a:avLst/>
            <a:gdLst>
              <a:gd name="T0" fmla="*/ 2147483647 w 576"/>
              <a:gd name="T1" fmla="*/ 2147483647 h 711"/>
              <a:gd name="T2" fmla="*/ 2147483647 w 576"/>
              <a:gd name="T3" fmla="*/ 2147483647 h 711"/>
              <a:gd name="T4" fmla="*/ 2147483647 w 576"/>
              <a:gd name="T5" fmla="*/ 2147483647 h 711"/>
              <a:gd name="T6" fmla="*/ 2147483647 w 576"/>
              <a:gd name="T7" fmla="*/ 2147483647 h 711"/>
              <a:gd name="T8" fmla="*/ 2147483647 w 576"/>
              <a:gd name="T9" fmla="*/ 2147483647 h 711"/>
              <a:gd name="T10" fmla="*/ 2147483647 w 576"/>
              <a:gd name="T11" fmla="*/ 2147483647 h 711"/>
              <a:gd name="T12" fmla="*/ 2147483647 w 576"/>
              <a:gd name="T13" fmla="*/ 2147483647 h 711"/>
              <a:gd name="T14" fmla="*/ 2147483647 w 576"/>
              <a:gd name="T15" fmla="*/ 2147483647 h 711"/>
              <a:gd name="T16" fmla="*/ 2147483647 w 576"/>
              <a:gd name="T17" fmla="*/ 2147483647 h 711"/>
              <a:gd name="T18" fmla="*/ 2147483647 w 576"/>
              <a:gd name="T19" fmla="*/ 2147483647 h 711"/>
              <a:gd name="T20" fmla="*/ 2147483647 w 576"/>
              <a:gd name="T21" fmla="*/ 2147483647 h 711"/>
              <a:gd name="T22" fmla="*/ 2147483647 w 576"/>
              <a:gd name="T23" fmla="*/ 2147483647 h 711"/>
              <a:gd name="T24" fmla="*/ 2147483647 w 576"/>
              <a:gd name="T25" fmla="*/ 0 h 711"/>
              <a:gd name="T26" fmla="*/ 2147483647 w 576"/>
              <a:gd name="T27" fmla="*/ 2147483647 h 711"/>
              <a:gd name="T28" fmla="*/ 2147483647 w 576"/>
              <a:gd name="T29" fmla="*/ 2147483647 h 711"/>
              <a:gd name="T30" fmla="*/ 2147483647 w 576"/>
              <a:gd name="T31" fmla="*/ 2147483647 h 711"/>
              <a:gd name="T32" fmla="*/ 2147483647 w 576"/>
              <a:gd name="T33" fmla="*/ 2147483647 h 711"/>
              <a:gd name="T34" fmla="*/ 2147483647 w 576"/>
              <a:gd name="T35" fmla="*/ 2147483647 h 711"/>
              <a:gd name="T36" fmla="*/ 2147483647 w 576"/>
              <a:gd name="T37" fmla="*/ 2147483647 h 711"/>
              <a:gd name="T38" fmla="*/ 2147483647 w 576"/>
              <a:gd name="T39" fmla="*/ 2147483647 h 711"/>
              <a:gd name="T40" fmla="*/ 2147483647 w 576"/>
              <a:gd name="T41" fmla="*/ 2147483647 h 711"/>
              <a:gd name="T42" fmla="*/ 2147483647 w 576"/>
              <a:gd name="T43" fmla="*/ 2147483647 h 711"/>
              <a:gd name="T44" fmla="*/ 2147483647 w 576"/>
              <a:gd name="T45" fmla="*/ 2147483647 h 711"/>
              <a:gd name="T46" fmla="*/ 2147483647 w 576"/>
              <a:gd name="T47" fmla="*/ 2147483647 h 711"/>
              <a:gd name="T48" fmla="*/ 2147483647 w 576"/>
              <a:gd name="T49" fmla="*/ 2147483647 h 711"/>
              <a:gd name="T50" fmla="*/ 2147483647 w 576"/>
              <a:gd name="T51" fmla="*/ 2147483647 h 711"/>
              <a:gd name="T52" fmla="*/ 2147483647 w 576"/>
              <a:gd name="T53" fmla="*/ 2147483647 h 711"/>
              <a:gd name="T54" fmla="*/ 2147483647 w 576"/>
              <a:gd name="T55" fmla="*/ 2147483647 h 711"/>
              <a:gd name="T56" fmla="*/ 2147483647 w 576"/>
              <a:gd name="T57" fmla="*/ 2147483647 h 711"/>
              <a:gd name="T58" fmla="*/ 2147483647 w 576"/>
              <a:gd name="T59" fmla="*/ 2147483647 h 711"/>
              <a:gd name="T60" fmla="*/ 2147483647 w 576"/>
              <a:gd name="T61" fmla="*/ 2147483647 h 711"/>
              <a:gd name="T62" fmla="*/ 2147483647 w 576"/>
              <a:gd name="T63" fmla="*/ 2147483647 h 711"/>
              <a:gd name="T64" fmla="*/ 2147483647 w 576"/>
              <a:gd name="T65" fmla="*/ 2147483647 h 71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76"/>
              <a:gd name="T100" fmla="*/ 0 h 711"/>
              <a:gd name="T101" fmla="*/ 576 w 576"/>
              <a:gd name="T102" fmla="*/ 711 h 71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76" h="711">
                <a:moveTo>
                  <a:pt x="226" y="684"/>
                </a:moveTo>
                <a:lnTo>
                  <a:pt x="206" y="656"/>
                </a:lnTo>
                <a:lnTo>
                  <a:pt x="206" y="604"/>
                </a:lnTo>
                <a:lnTo>
                  <a:pt x="160" y="572"/>
                </a:lnTo>
                <a:lnTo>
                  <a:pt x="91" y="608"/>
                </a:lnTo>
                <a:lnTo>
                  <a:pt x="69" y="568"/>
                </a:lnTo>
                <a:lnTo>
                  <a:pt x="74" y="548"/>
                </a:lnTo>
                <a:lnTo>
                  <a:pt x="70" y="528"/>
                </a:lnTo>
                <a:lnTo>
                  <a:pt x="42" y="520"/>
                </a:lnTo>
                <a:lnTo>
                  <a:pt x="81" y="492"/>
                </a:lnTo>
                <a:lnTo>
                  <a:pt x="93" y="448"/>
                </a:lnTo>
                <a:lnTo>
                  <a:pt x="121" y="426"/>
                </a:lnTo>
                <a:lnTo>
                  <a:pt x="109" y="396"/>
                </a:lnTo>
                <a:lnTo>
                  <a:pt x="97" y="376"/>
                </a:lnTo>
                <a:lnTo>
                  <a:pt x="63" y="371"/>
                </a:lnTo>
                <a:lnTo>
                  <a:pt x="12" y="359"/>
                </a:lnTo>
                <a:lnTo>
                  <a:pt x="10" y="312"/>
                </a:lnTo>
                <a:lnTo>
                  <a:pt x="22" y="288"/>
                </a:lnTo>
                <a:lnTo>
                  <a:pt x="0" y="251"/>
                </a:lnTo>
                <a:lnTo>
                  <a:pt x="76" y="215"/>
                </a:lnTo>
                <a:lnTo>
                  <a:pt x="74" y="188"/>
                </a:lnTo>
                <a:lnTo>
                  <a:pt x="75" y="181"/>
                </a:lnTo>
                <a:lnTo>
                  <a:pt x="142" y="104"/>
                </a:lnTo>
                <a:lnTo>
                  <a:pt x="194" y="54"/>
                </a:lnTo>
                <a:lnTo>
                  <a:pt x="206" y="30"/>
                </a:lnTo>
                <a:lnTo>
                  <a:pt x="270" y="0"/>
                </a:lnTo>
                <a:lnTo>
                  <a:pt x="323" y="19"/>
                </a:lnTo>
                <a:lnTo>
                  <a:pt x="366" y="28"/>
                </a:lnTo>
                <a:lnTo>
                  <a:pt x="406" y="20"/>
                </a:lnTo>
                <a:lnTo>
                  <a:pt x="427" y="11"/>
                </a:lnTo>
                <a:lnTo>
                  <a:pt x="450" y="42"/>
                </a:lnTo>
                <a:lnTo>
                  <a:pt x="466" y="81"/>
                </a:lnTo>
                <a:lnTo>
                  <a:pt x="466" y="112"/>
                </a:lnTo>
                <a:lnTo>
                  <a:pt x="481" y="135"/>
                </a:lnTo>
                <a:lnTo>
                  <a:pt x="450" y="174"/>
                </a:lnTo>
                <a:lnTo>
                  <a:pt x="474" y="182"/>
                </a:lnTo>
                <a:lnTo>
                  <a:pt x="481" y="221"/>
                </a:lnTo>
                <a:lnTo>
                  <a:pt x="506" y="252"/>
                </a:lnTo>
                <a:lnTo>
                  <a:pt x="490" y="283"/>
                </a:lnTo>
                <a:lnTo>
                  <a:pt x="497" y="322"/>
                </a:lnTo>
                <a:lnTo>
                  <a:pt x="568" y="322"/>
                </a:lnTo>
                <a:lnTo>
                  <a:pt x="576" y="345"/>
                </a:lnTo>
                <a:lnTo>
                  <a:pt x="568" y="353"/>
                </a:lnTo>
                <a:lnTo>
                  <a:pt x="545" y="353"/>
                </a:lnTo>
                <a:lnTo>
                  <a:pt x="537" y="400"/>
                </a:lnTo>
                <a:lnTo>
                  <a:pt x="521" y="415"/>
                </a:lnTo>
                <a:lnTo>
                  <a:pt x="545" y="454"/>
                </a:lnTo>
                <a:lnTo>
                  <a:pt x="537" y="485"/>
                </a:lnTo>
                <a:lnTo>
                  <a:pt x="506" y="540"/>
                </a:lnTo>
                <a:lnTo>
                  <a:pt x="513" y="579"/>
                </a:lnTo>
                <a:lnTo>
                  <a:pt x="545" y="602"/>
                </a:lnTo>
                <a:lnTo>
                  <a:pt x="552" y="625"/>
                </a:lnTo>
                <a:lnTo>
                  <a:pt x="537" y="641"/>
                </a:lnTo>
                <a:lnTo>
                  <a:pt x="552" y="672"/>
                </a:lnTo>
                <a:lnTo>
                  <a:pt x="545" y="711"/>
                </a:lnTo>
                <a:lnTo>
                  <a:pt x="497" y="695"/>
                </a:lnTo>
                <a:lnTo>
                  <a:pt x="474" y="672"/>
                </a:lnTo>
                <a:lnTo>
                  <a:pt x="466" y="672"/>
                </a:lnTo>
                <a:lnTo>
                  <a:pt x="414" y="644"/>
                </a:lnTo>
                <a:lnTo>
                  <a:pt x="398" y="664"/>
                </a:lnTo>
                <a:lnTo>
                  <a:pt x="357" y="648"/>
                </a:lnTo>
                <a:lnTo>
                  <a:pt x="330" y="668"/>
                </a:lnTo>
                <a:lnTo>
                  <a:pt x="313" y="680"/>
                </a:lnTo>
                <a:lnTo>
                  <a:pt x="297" y="688"/>
                </a:lnTo>
                <a:lnTo>
                  <a:pt x="279" y="687"/>
                </a:lnTo>
                <a:lnTo>
                  <a:pt x="255" y="666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79" name="Freeform 279"/>
          <p:cNvSpPr>
            <a:spLocks/>
          </p:cNvSpPr>
          <p:nvPr/>
        </p:nvSpPr>
        <p:spPr bwMode="auto">
          <a:xfrm>
            <a:off x="3660775" y="2935287"/>
            <a:ext cx="1036638" cy="1211263"/>
          </a:xfrm>
          <a:custGeom>
            <a:avLst/>
            <a:gdLst/>
            <a:ahLst/>
            <a:cxnLst>
              <a:cxn ang="0">
                <a:pos x="108" y="544"/>
              </a:cxn>
              <a:cxn ang="0">
                <a:pos x="38" y="507"/>
              </a:cxn>
              <a:cxn ang="0">
                <a:pos x="8" y="404"/>
              </a:cxn>
              <a:cxn ang="0">
                <a:pos x="18" y="397"/>
              </a:cxn>
              <a:cxn ang="0">
                <a:pos x="80" y="358"/>
              </a:cxn>
              <a:cxn ang="0">
                <a:pos x="174" y="311"/>
              </a:cxn>
              <a:cxn ang="0">
                <a:pos x="167" y="257"/>
              </a:cxn>
              <a:cxn ang="0">
                <a:pos x="181" y="241"/>
              </a:cxn>
              <a:cxn ang="0">
                <a:pos x="181" y="210"/>
              </a:cxn>
              <a:cxn ang="0">
                <a:pos x="260" y="264"/>
              </a:cxn>
              <a:cxn ang="0">
                <a:pos x="221" y="163"/>
              </a:cxn>
              <a:cxn ang="0">
                <a:pos x="253" y="86"/>
              </a:cxn>
              <a:cxn ang="0">
                <a:pos x="355" y="0"/>
              </a:cxn>
              <a:cxn ang="0">
                <a:pos x="402" y="16"/>
              </a:cxn>
              <a:cxn ang="0">
                <a:pos x="378" y="93"/>
              </a:cxn>
              <a:cxn ang="0">
                <a:pos x="346" y="257"/>
              </a:cxn>
              <a:cxn ang="0">
                <a:pos x="316" y="373"/>
              </a:cxn>
              <a:cxn ang="0">
                <a:pos x="229" y="381"/>
              </a:cxn>
              <a:cxn ang="0">
                <a:pos x="276" y="443"/>
              </a:cxn>
              <a:cxn ang="0">
                <a:pos x="394" y="350"/>
              </a:cxn>
              <a:cxn ang="0">
                <a:pos x="418" y="295"/>
              </a:cxn>
              <a:cxn ang="0">
                <a:pos x="434" y="365"/>
              </a:cxn>
              <a:cxn ang="0">
                <a:pos x="488" y="397"/>
              </a:cxn>
              <a:cxn ang="0">
                <a:pos x="472" y="319"/>
              </a:cxn>
              <a:cxn ang="0">
                <a:pos x="386" y="264"/>
              </a:cxn>
              <a:cxn ang="0">
                <a:pos x="418" y="163"/>
              </a:cxn>
              <a:cxn ang="0">
                <a:pos x="441" y="86"/>
              </a:cxn>
              <a:cxn ang="0">
                <a:pos x="457" y="101"/>
              </a:cxn>
              <a:cxn ang="0">
                <a:pos x="488" y="155"/>
              </a:cxn>
              <a:cxn ang="0">
                <a:pos x="472" y="101"/>
              </a:cxn>
              <a:cxn ang="0">
                <a:pos x="504" y="62"/>
              </a:cxn>
              <a:cxn ang="0">
                <a:pos x="520" y="93"/>
              </a:cxn>
              <a:cxn ang="0">
                <a:pos x="527" y="140"/>
              </a:cxn>
              <a:cxn ang="0">
                <a:pos x="559" y="210"/>
              </a:cxn>
              <a:cxn ang="0">
                <a:pos x="506" y="260"/>
              </a:cxn>
              <a:cxn ang="0">
                <a:pos x="575" y="289"/>
              </a:cxn>
              <a:cxn ang="0">
                <a:pos x="616" y="404"/>
              </a:cxn>
              <a:cxn ang="0">
                <a:pos x="612" y="472"/>
              </a:cxn>
              <a:cxn ang="0">
                <a:pos x="612" y="524"/>
              </a:cxn>
              <a:cxn ang="0">
                <a:pos x="606" y="583"/>
              </a:cxn>
              <a:cxn ang="0">
                <a:pos x="653" y="638"/>
              </a:cxn>
              <a:cxn ang="0">
                <a:pos x="637" y="708"/>
              </a:cxn>
              <a:cxn ang="0">
                <a:pos x="589" y="764"/>
              </a:cxn>
              <a:cxn ang="0">
                <a:pos x="524" y="704"/>
              </a:cxn>
              <a:cxn ang="0">
                <a:pos x="460" y="720"/>
              </a:cxn>
              <a:cxn ang="0">
                <a:pos x="374" y="687"/>
              </a:cxn>
              <a:cxn ang="0">
                <a:pos x="302" y="663"/>
              </a:cxn>
              <a:cxn ang="0">
                <a:pos x="217" y="631"/>
              </a:cxn>
              <a:cxn ang="0">
                <a:pos x="190" y="586"/>
              </a:cxn>
            </a:cxnLst>
            <a:rect l="0" t="0" r="r" b="b"/>
            <a:pathLst>
              <a:path w="653" h="764">
                <a:moveTo>
                  <a:pt x="182" y="535"/>
                </a:moveTo>
                <a:lnTo>
                  <a:pt x="108" y="544"/>
                </a:lnTo>
                <a:lnTo>
                  <a:pt x="90" y="503"/>
                </a:lnTo>
                <a:lnTo>
                  <a:pt x="38" y="507"/>
                </a:lnTo>
                <a:lnTo>
                  <a:pt x="0" y="464"/>
                </a:lnTo>
                <a:lnTo>
                  <a:pt x="8" y="404"/>
                </a:lnTo>
                <a:lnTo>
                  <a:pt x="4" y="403"/>
                </a:lnTo>
                <a:lnTo>
                  <a:pt x="18" y="397"/>
                </a:lnTo>
                <a:lnTo>
                  <a:pt x="32" y="389"/>
                </a:lnTo>
                <a:lnTo>
                  <a:pt x="80" y="358"/>
                </a:lnTo>
                <a:lnTo>
                  <a:pt x="119" y="350"/>
                </a:lnTo>
                <a:lnTo>
                  <a:pt x="174" y="311"/>
                </a:lnTo>
                <a:lnTo>
                  <a:pt x="167" y="288"/>
                </a:lnTo>
                <a:lnTo>
                  <a:pt x="167" y="257"/>
                </a:lnTo>
                <a:lnTo>
                  <a:pt x="174" y="257"/>
                </a:lnTo>
                <a:lnTo>
                  <a:pt x="181" y="241"/>
                </a:lnTo>
                <a:lnTo>
                  <a:pt x="167" y="225"/>
                </a:lnTo>
                <a:lnTo>
                  <a:pt x="181" y="210"/>
                </a:lnTo>
                <a:lnTo>
                  <a:pt x="229" y="280"/>
                </a:lnTo>
                <a:lnTo>
                  <a:pt x="260" y="264"/>
                </a:lnTo>
                <a:lnTo>
                  <a:pt x="229" y="194"/>
                </a:lnTo>
                <a:lnTo>
                  <a:pt x="221" y="163"/>
                </a:lnTo>
                <a:lnTo>
                  <a:pt x="253" y="163"/>
                </a:lnTo>
                <a:lnTo>
                  <a:pt x="253" y="86"/>
                </a:lnTo>
                <a:lnTo>
                  <a:pt x="292" y="78"/>
                </a:lnTo>
                <a:lnTo>
                  <a:pt x="355" y="0"/>
                </a:lnTo>
                <a:lnTo>
                  <a:pt x="371" y="16"/>
                </a:lnTo>
                <a:lnTo>
                  <a:pt x="402" y="16"/>
                </a:lnTo>
                <a:lnTo>
                  <a:pt x="418" y="47"/>
                </a:lnTo>
                <a:lnTo>
                  <a:pt x="378" y="93"/>
                </a:lnTo>
                <a:lnTo>
                  <a:pt x="378" y="163"/>
                </a:lnTo>
                <a:lnTo>
                  <a:pt x="346" y="257"/>
                </a:lnTo>
                <a:lnTo>
                  <a:pt x="371" y="319"/>
                </a:lnTo>
                <a:lnTo>
                  <a:pt x="316" y="373"/>
                </a:lnTo>
                <a:lnTo>
                  <a:pt x="269" y="404"/>
                </a:lnTo>
                <a:lnTo>
                  <a:pt x="229" y="381"/>
                </a:lnTo>
                <a:lnTo>
                  <a:pt x="229" y="404"/>
                </a:lnTo>
                <a:lnTo>
                  <a:pt x="276" y="443"/>
                </a:lnTo>
                <a:lnTo>
                  <a:pt x="339" y="412"/>
                </a:lnTo>
                <a:lnTo>
                  <a:pt x="394" y="350"/>
                </a:lnTo>
                <a:lnTo>
                  <a:pt x="386" y="303"/>
                </a:lnTo>
                <a:lnTo>
                  <a:pt x="418" y="295"/>
                </a:lnTo>
                <a:lnTo>
                  <a:pt x="441" y="342"/>
                </a:lnTo>
                <a:lnTo>
                  <a:pt x="434" y="365"/>
                </a:lnTo>
                <a:lnTo>
                  <a:pt x="465" y="404"/>
                </a:lnTo>
                <a:lnTo>
                  <a:pt x="488" y="397"/>
                </a:lnTo>
                <a:lnTo>
                  <a:pt x="457" y="365"/>
                </a:lnTo>
                <a:lnTo>
                  <a:pt x="472" y="319"/>
                </a:lnTo>
                <a:lnTo>
                  <a:pt x="441" y="272"/>
                </a:lnTo>
                <a:lnTo>
                  <a:pt x="386" y="264"/>
                </a:lnTo>
                <a:lnTo>
                  <a:pt x="386" y="233"/>
                </a:lnTo>
                <a:lnTo>
                  <a:pt x="418" y="163"/>
                </a:lnTo>
                <a:lnTo>
                  <a:pt x="409" y="109"/>
                </a:lnTo>
                <a:lnTo>
                  <a:pt x="441" y="86"/>
                </a:lnTo>
                <a:lnTo>
                  <a:pt x="449" y="31"/>
                </a:lnTo>
                <a:lnTo>
                  <a:pt x="457" y="101"/>
                </a:lnTo>
                <a:lnTo>
                  <a:pt x="457" y="140"/>
                </a:lnTo>
                <a:lnTo>
                  <a:pt x="488" y="155"/>
                </a:lnTo>
                <a:lnTo>
                  <a:pt x="496" y="140"/>
                </a:lnTo>
                <a:lnTo>
                  <a:pt x="472" y="101"/>
                </a:lnTo>
                <a:lnTo>
                  <a:pt x="504" y="117"/>
                </a:lnTo>
                <a:lnTo>
                  <a:pt x="504" y="62"/>
                </a:lnTo>
                <a:lnTo>
                  <a:pt x="520" y="54"/>
                </a:lnTo>
                <a:lnTo>
                  <a:pt x="520" y="93"/>
                </a:lnTo>
                <a:lnTo>
                  <a:pt x="547" y="116"/>
                </a:lnTo>
                <a:lnTo>
                  <a:pt x="527" y="140"/>
                </a:lnTo>
                <a:lnTo>
                  <a:pt x="551" y="179"/>
                </a:lnTo>
                <a:lnTo>
                  <a:pt x="559" y="210"/>
                </a:lnTo>
                <a:lnTo>
                  <a:pt x="500" y="223"/>
                </a:lnTo>
                <a:lnTo>
                  <a:pt x="506" y="260"/>
                </a:lnTo>
                <a:lnTo>
                  <a:pt x="535" y="295"/>
                </a:lnTo>
                <a:lnTo>
                  <a:pt x="575" y="289"/>
                </a:lnTo>
                <a:lnTo>
                  <a:pt x="587" y="367"/>
                </a:lnTo>
                <a:lnTo>
                  <a:pt x="616" y="404"/>
                </a:lnTo>
                <a:lnTo>
                  <a:pt x="620" y="440"/>
                </a:lnTo>
                <a:lnTo>
                  <a:pt x="612" y="472"/>
                </a:lnTo>
                <a:lnTo>
                  <a:pt x="608" y="500"/>
                </a:lnTo>
                <a:lnTo>
                  <a:pt x="612" y="524"/>
                </a:lnTo>
                <a:lnTo>
                  <a:pt x="606" y="544"/>
                </a:lnTo>
                <a:lnTo>
                  <a:pt x="606" y="583"/>
                </a:lnTo>
                <a:lnTo>
                  <a:pt x="645" y="599"/>
                </a:lnTo>
                <a:lnTo>
                  <a:pt x="653" y="638"/>
                </a:lnTo>
                <a:lnTo>
                  <a:pt x="614" y="669"/>
                </a:lnTo>
                <a:lnTo>
                  <a:pt x="637" y="708"/>
                </a:lnTo>
                <a:lnTo>
                  <a:pt x="606" y="723"/>
                </a:lnTo>
                <a:lnTo>
                  <a:pt x="589" y="764"/>
                </a:lnTo>
                <a:lnTo>
                  <a:pt x="564" y="732"/>
                </a:lnTo>
                <a:lnTo>
                  <a:pt x="524" y="704"/>
                </a:lnTo>
                <a:lnTo>
                  <a:pt x="476" y="692"/>
                </a:lnTo>
                <a:lnTo>
                  <a:pt x="460" y="720"/>
                </a:lnTo>
                <a:lnTo>
                  <a:pt x="398" y="715"/>
                </a:lnTo>
                <a:lnTo>
                  <a:pt x="374" y="687"/>
                </a:lnTo>
                <a:lnTo>
                  <a:pt x="344" y="668"/>
                </a:lnTo>
                <a:lnTo>
                  <a:pt x="302" y="663"/>
                </a:lnTo>
                <a:lnTo>
                  <a:pt x="258" y="627"/>
                </a:lnTo>
                <a:lnTo>
                  <a:pt x="217" y="631"/>
                </a:lnTo>
                <a:lnTo>
                  <a:pt x="209" y="613"/>
                </a:lnTo>
                <a:lnTo>
                  <a:pt x="190" y="586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>
              <a:latin typeface="+mn-lt"/>
              <a:cs typeface="+mn-cs"/>
            </a:endParaRPr>
          </a:p>
        </p:txBody>
      </p:sp>
      <p:sp>
        <p:nvSpPr>
          <p:cNvPr id="21582" name="Freeform 280"/>
          <p:cNvSpPr>
            <a:spLocks/>
          </p:cNvSpPr>
          <p:nvPr/>
        </p:nvSpPr>
        <p:spPr bwMode="auto">
          <a:xfrm>
            <a:off x="3429000" y="3568700"/>
            <a:ext cx="1233488" cy="876300"/>
          </a:xfrm>
          <a:custGeom>
            <a:avLst/>
            <a:gdLst>
              <a:gd name="T0" fmla="*/ 2147483647 w 777"/>
              <a:gd name="T1" fmla="*/ 2147483647 h 552"/>
              <a:gd name="T2" fmla="*/ 2147483647 w 777"/>
              <a:gd name="T3" fmla="*/ 2147483647 h 552"/>
              <a:gd name="T4" fmla="*/ 2147483647 w 777"/>
              <a:gd name="T5" fmla="*/ 2147483647 h 552"/>
              <a:gd name="T6" fmla="*/ 2147483647 w 777"/>
              <a:gd name="T7" fmla="*/ 2147483647 h 552"/>
              <a:gd name="T8" fmla="*/ 2147483647 w 777"/>
              <a:gd name="T9" fmla="*/ 2147483647 h 552"/>
              <a:gd name="T10" fmla="*/ 0 w 777"/>
              <a:gd name="T11" fmla="*/ 2147483647 h 552"/>
              <a:gd name="T12" fmla="*/ 2147483647 w 777"/>
              <a:gd name="T13" fmla="*/ 2147483647 h 552"/>
              <a:gd name="T14" fmla="*/ 2147483647 w 777"/>
              <a:gd name="T15" fmla="*/ 2147483647 h 552"/>
              <a:gd name="T16" fmla="*/ 2147483647 w 777"/>
              <a:gd name="T17" fmla="*/ 2147483647 h 552"/>
              <a:gd name="T18" fmla="*/ 2147483647 w 777"/>
              <a:gd name="T19" fmla="*/ 2147483647 h 552"/>
              <a:gd name="T20" fmla="*/ 2147483647 w 777"/>
              <a:gd name="T21" fmla="*/ 2147483647 h 552"/>
              <a:gd name="T22" fmla="*/ 2147483647 w 777"/>
              <a:gd name="T23" fmla="*/ 2147483647 h 552"/>
              <a:gd name="T24" fmla="*/ 2147483647 w 777"/>
              <a:gd name="T25" fmla="*/ 2147483647 h 552"/>
              <a:gd name="T26" fmla="*/ 2147483647 w 777"/>
              <a:gd name="T27" fmla="*/ 2147483647 h 552"/>
              <a:gd name="T28" fmla="*/ 2147483647 w 777"/>
              <a:gd name="T29" fmla="*/ 2147483647 h 552"/>
              <a:gd name="T30" fmla="*/ 2147483647 w 777"/>
              <a:gd name="T31" fmla="*/ 2147483647 h 552"/>
              <a:gd name="T32" fmla="*/ 2147483647 w 777"/>
              <a:gd name="T33" fmla="*/ 2147483647 h 552"/>
              <a:gd name="T34" fmla="*/ 2147483647 w 777"/>
              <a:gd name="T35" fmla="*/ 2147483647 h 552"/>
              <a:gd name="T36" fmla="*/ 2147483647 w 777"/>
              <a:gd name="T37" fmla="*/ 2147483647 h 552"/>
              <a:gd name="T38" fmla="*/ 2147483647 w 777"/>
              <a:gd name="T39" fmla="*/ 2147483647 h 552"/>
              <a:gd name="T40" fmla="*/ 2147483647 w 777"/>
              <a:gd name="T41" fmla="*/ 2147483647 h 552"/>
              <a:gd name="T42" fmla="*/ 2147483647 w 777"/>
              <a:gd name="T43" fmla="*/ 2147483647 h 552"/>
              <a:gd name="T44" fmla="*/ 2147483647 w 777"/>
              <a:gd name="T45" fmla="*/ 2147483647 h 552"/>
              <a:gd name="T46" fmla="*/ 2147483647 w 777"/>
              <a:gd name="T47" fmla="*/ 2147483647 h 552"/>
              <a:gd name="T48" fmla="*/ 2147483647 w 777"/>
              <a:gd name="T49" fmla="*/ 2147483647 h 552"/>
              <a:gd name="T50" fmla="*/ 2147483647 w 777"/>
              <a:gd name="T51" fmla="*/ 2147483647 h 552"/>
              <a:gd name="T52" fmla="*/ 2147483647 w 777"/>
              <a:gd name="T53" fmla="*/ 2147483647 h 552"/>
              <a:gd name="T54" fmla="*/ 2147483647 w 777"/>
              <a:gd name="T55" fmla="*/ 2147483647 h 552"/>
              <a:gd name="T56" fmla="*/ 2147483647 w 777"/>
              <a:gd name="T57" fmla="*/ 2147483647 h 552"/>
              <a:gd name="T58" fmla="*/ 2147483647 w 777"/>
              <a:gd name="T59" fmla="*/ 2147483647 h 552"/>
              <a:gd name="T60" fmla="*/ 2147483647 w 777"/>
              <a:gd name="T61" fmla="*/ 2147483647 h 552"/>
              <a:gd name="T62" fmla="*/ 2147483647 w 777"/>
              <a:gd name="T63" fmla="*/ 2147483647 h 55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777" h="552">
                <a:moveTo>
                  <a:pt x="250" y="418"/>
                </a:moveTo>
                <a:lnTo>
                  <a:pt x="205" y="445"/>
                </a:lnTo>
                <a:lnTo>
                  <a:pt x="153" y="435"/>
                </a:lnTo>
                <a:lnTo>
                  <a:pt x="110" y="466"/>
                </a:lnTo>
                <a:lnTo>
                  <a:pt x="95" y="419"/>
                </a:lnTo>
                <a:lnTo>
                  <a:pt x="55" y="388"/>
                </a:lnTo>
                <a:lnTo>
                  <a:pt x="63" y="357"/>
                </a:lnTo>
                <a:lnTo>
                  <a:pt x="55" y="326"/>
                </a:lnTo>
                <a:lnTo>
                  <a:pt x="55" y="279"/>
                </a:lnTo>
                <a:lnTo>
                  <a:pt x="39" y="233"/>
                </a:lnTo>
                <a:lnTo>
                  <a:pt x="7" y="202"/>
                </a:lnTo>
                <a:lnTo>
                  <a:pt x="0" y="186"/>
                </a:lnTo>
                <a:lnTo>
                  <a:pt x="7" y="178"/>
                </a:lnTo>
                <a:lnTo>
                  <a:pt x="32" y="93"/>
                </a:lnTo>
                <a:lnTo>
                  <a:pt x="63" y="69"/>
                </a:lnTo>
                <a:lnTo>
                  <a:pt x="63" y="38"/>
                </a:lnTo>
                <a:lnTo>
                  <a:pt x="86" y="15"/>
                </a:lnTo>
                <a:lnTo>
                  <a:pt x="110" y="23"/>
                </a:lnTo>
                <a:lnTo>
                  <a:pt x="126" y="23"/>
                </a:lnTo>
                <a:lnTo>
                  <a:pt x="151" y="3"/>
                </a:lnTo>
                <a:lnTo>
                  <a:pt x="158" y="0"/>
                </a:lnTo>
                <a:lnTo>
                  <a:pt x="146" y="66"/>
                </a:lnTo>
                <a:lnTo>
                  <a:pt x="186" y="108"/>
                </a:lnTo>
                <a:lnTo>
                  <a:pt x="240" y="102"/>
                </a:lnTo>
                <a:lnTo>
                  <a:pt x="253" y="150"/>
                </a:lnTo>
                <a:lnTo>
                  <a:pt x="318" y="138"/>
                </a:lnTo>
                <a:lnTo>
                  <a:pt x="330" y="132"/>
                </a:lnTo>
                <a:lnTo>
                  <a:pt x="337" y="186"/>
                </a:lnTo>
                <a:lnTo>
                  <a:pt x="366" y="230"/>
                </a:lnTo>
                <a:lnTo>
                  <a:pt x="406" y="226"/>
                </a:lnTo>
                <a:lnTo>
                  <a:pt x="450" y="262"/>
                </a:lnTo>
                <a:lnTo>
                  <a:pt x="486" y="270"/>
                </a:lnTo>
                <a:lnTo>
                  <a:pt x="520" y="288"/>
                </a:lnTo>
                <a:lnTo>
                  <a:pt x="552" y="318"/>
                </a:lnTo>
                <a:lnTo>
                  <a:pt x="606" y="318"/>
                </a:lnTo>
                <a:lnTo>
                  <a:pt x="626" y="294"/>
                </a:lnTo>
                <a:lnTo>
                  <a:pt x="648" y="298"/>
                </a:lnTo>
                <a:lnTo>
                  <a:pt x="618" y="298"/>
                </a:lnTo>
                <a:lnTo>
                  <a:pt x="670" y="306"/>
                </a:lnTo>
                <a:lnTo>
                  <a:pt x="708" y="333"/>
                </a:lnTo>
                <a:lnTo>
                  <a:pt x="733" y="367"/>
                </a:lnTo>
                <a:lnTo>
                  <a:pt x="738" y="388"/>
                </a:lnTo>
                <a:lnTo>
                  <a:pt x="777" y="404"/>
                </a:lnTo>
                <a:lnTo>
                  <a:pt x="777" y="419"/>
                </a:lnTo>
                <a:lnTo>
                  <a:pt x="730" y="443"/>
                </a:lnTo>
                <a:lnTo>
                  <a:pt x="723" y="458"/>
                </a:lnTo>
                <a:lnTo>
                  <a:pt x="691" y="435"/>
                </a:lnTo>
                <a:lnTo>
                  <a:pt x="675" y="443"/>
                </a:lnTo>
                <a:lnTo>
                  <a:pt x="651" y="466"/>
                </a:lnTo>
                <a:lnTo>
                  <a:pt x="621" y="450"/>
                </a:lnTo>
                <a:lnTo>
                  <a:pt x="605" y="443"/>
                </a:lnTo>
                <a:lnTo>
                  <a:pt x="574" y="443"/>
                </a:lnTo>
                <a:lnTo>
                  <a:pt x="549" y="427"/>
                </a:lnTo>
                <a:lnTo>
                  <a:pt x="495" y="427"/>
                </a:lnTo>
                <a:lnTo>
                  <a:pt x="472" y="466"/>
                </a:lnTo>
                <a:lnTo>
                  <a:pt x="479" y="489"/>
                </a:lnTo>
                <a:lnTo>
                  <a:pt x="440" y="497"/>
                </a:lnTo>
                <a:lnTo>
                  <a:pt x="432" y="513"/>
                </a:lnTo>
                <a:lnTo>
                  <a:pt x="400" y="552"/>
                </a:lnTo>
                <a:lnTo>
                  <a:pt x="400" y="544"/>
                </a:lnTo>
                <a:lnTo>
                  <a:pt x="370" y="534"/>
                </a:lnTo>
                <a:lnTo>
                  <a:pt x="354" y="530"/>
                </a:lnTo>
                <a:lnTo>
                  <a:pt x="338" y="526"/>
                </a:lnTo>
                <a:lnTo>
                  <a:pt x="314" y="470"/>
                </a:lnTo>
                <a:lnTo>
                  <a:pt x="294" y="434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21583" name="Freeform 281"/>
          <p:cNvSpPr>
            <a:spLocks/>
          </p:cNvSpPr>
          <p:nvPr/>
        </p:nvSpPr>
        <p:spPr bwMode="auto">
          <a:xfrm>
            <a:off x="3495675" y="4216400"/>
            <a:ext cx="573088" cy="473075"/>
          </a:xfrm>
          <a:custGeom>
            <a:avLst/>
            <a:gdLst>
              <a:gd name="T0" fmla="*/ 2147483647 w 361"/>
              <a:gd name="T1" fmla="*/ 2147483647 h 298"/>
              <a:gd name="T2" fmla="*/ 2147483647 w 361"/>
              <a:gd name="T3" fmla="*/ 2147483647 h 298"/>
              <a:gd name="T4" fmla="*/ 2147483647 w 361"/>
              <a:gd name="T5" fmla="*/ 2147483647 h 298"/>
              <a:gd name="T6" fmla="*/ 2147483647 w 361"/>
              <a:gd name="T7" fmla="*/ 2147483647 h 298"/>
              <a:gd name="T8" fmla="*/ 2147483647 w 361"/>
              <a:gd name="T9" fmla="*/ 0 h 298"/>
              <a:gd name="T10" fmla="*/ 2147483647 w 361"/>
              <a:gd name="T11" fmla="*/ 2147483647 h 298"/>
              <a:gd name="T12" fmla="*/ 2147483647 w 361"/>
              <a:gd name="T13" fmla="*/ 2147483647 h 298"/>
              <a:gd name="T14" fmla="*/ 2147483647 w 361"/>
              <a:gd name="T15" fmla="*/ 2147483647 h 298"/>
              <a:gd name="T16" fmla="*/ 2147483647 w 361"/>
              <a:gd name="T17" fmla="*/ 2147483647 h 298"/>
              <a:gd name="T18" fmla="*/ 2147483647 w 361"/>
              <a:gd name="T19" fmla="*/ 2147483647 h 298"/>
              <a:gd name="T20" fmla="*/ 2147483647 w 361"/>
              <a:gd name="T21" fmla="*/ 2147483647 h 298"/>
              <a:gd name="T22" fmla="*/ 2147483647 w 361"/>
              <a:gd name="T23" fmla="*/ 2147483647 h 298"/>
              <a:gd name="T24" fmla="*/ 2147483647 w 361"/>
              <a:gd name="T25" fmla="*/ 2147483647 h 298"/>
              <a:gd name="T26" fmla="*/ 2147483647 w 361"/>
              <a:gd name="T27" fmla="*/ 2147483647 h 298"/>
              <a:gd name="T28" fmla="*/ 2147483647 w 361"/>
              <a:gd name="T29" fmla="*/ 2147483647 h 298"/>
              <a:gd name="T30" fmla="*/ 2147483647 w 361"/>
              <a:gd name="T31" fmla="*/ 2147483647 h 298"/>
              <a:gd name="T32" fmla="*/ 2147483647 w 361"/>
              <a:gd name="T33" fmla="*/ 2147483647 h 298"/>
              <a:gd name="T34" fmla="*/ 2147483647 w 361"/>
              <a:gd name="T35" fmla="*/ 2147483647 h 298"/>
              <a:gd name="T36" fmla="*/ 2147483647 w 361"/>
              <a:gd name="T37" fmla="*/ 2147483647 h 298"/>
              <a:gd name="T38" fmla="*/ 2147483647 w 361"/>
              <a:gd name="T39" fmla="*/ 2147483647 h 298"/>
              <a:gd name="T40" fmla="*/ 2147483647 w 361"/>
              <a:gd name="T41" fmla="*/ 2147483647 h 298"/>
              <a:gd name="T42" fmla="*/ 2147483647 w 361"/>
              <a:gd name="T43" fmla="*/ 2147483647 h 298"/>
              <a:gd name="T44" fmla="*/ 2147483647 w 361"/>
              <a:gd name="T45" fmla="*/ 2147483647 h 298"/>
              <a:gd name="T46" fmla="*/ 2147483647 w 361"/>
              <a:gd name="T47" fmla="*/ 2147483647 h 298"/>
              <a:gd name="T48" fmla="*/ 2147483647 w 361"/>
              <a:gd name="T49" fmla="*/ 2147483647 h 298"/>
              <a:gd name="T50" fmla="*/ 2147483647 w 361"/>
              <a:gd name="T51" fmla="*/ 2147483647 h 298"/>
              <a:gd name="T52" fmla="*/ 2147483647 w 361"/>
              <a:gd name="T53" fmla="*/ 2147483647 h 298"/>
              <a:gd name="T54" fmla="*/ 2147483647 w 361"/>
              <a:gd name="T55" fmla="*/ 2147483647 h 298"/>
              <a:gd name="T56" fmla="*/ 2147483647 w 361"/>
              <a:gd name="T57" fmla="*/ 2147483647 h 298"/>
              <a:gd name="T58" fmla="*/ 2147483647 w 361"/>
              <a:gd name="T59" fmla="*/ 2147483647 h 298"/>
              <a:gd name="T60" fmla="*/ 0 w 361"/>
              <a:gd name="T61" fmla="*/ 2147483647 h 298"/>
              <a:gd name="T62" fmla="*/ 0 w 361"/>
              <a:gd name="T63" fmla="*/ 2147483647 h 298"/>
              <a:gd name="T64" fmla="*/ 2147483647 w 361"/>
              <a:gd name="T65" fmla="*/ 2147483647 h 298"/>
              <a:gd name="T66" fmla="*/ 2147483647 w 361"/>
              <a:gd name="T67" fmla="*/ 2147483647 h 298"/>
              <a:gd name="T68" fmla="*/ 2147483647 w 361"/>
              <a:gd name="T69" fmla="*/ 2147483647 h 298"/>
              <a:gd name="T70" fmla="*/ 2147483647 w 361"/>
              <a:gd name="T71" fmla="*/ 2147483647 h 29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61" h="298">
                <a:moveTo>
                  <a:pt x="63" y="57"/>
                </a:moveTo>
                <a:lnTo>
                  <a:pt x="63" y="57"/>
                </a:lnTo>
                <a:lnTo>
                  <a:pt x="115" y="25"/>
                </a:lnTo>
                <a:lnTo>
                  <a:pt x="168" y="37"/>
                </a:lnTo>
                <a:lnTo>
                  <a:pt x="208" y="0"/>
                </a:lnTo>
                <a:lnTo>
                  <a:pt x="252" y="28"/>
                </a:lnTo>
                <a:lnTo>
                  <a:pt x="279" y="75"/>
                </a:lnTo>
                <a:lnTo>
                  <a:pt x="296" y="117"/>
                </a:lnTo>
                <a:lnTo>
                  <a:pt x="356" y="137"/>
                </a:lnTo>
                <a:lnTo>
                  <a:pt x="361" y="143"/>
                </a:lnTo>
                <a:lnTo>
                  <a:pt x="361" y="135"/>
                </a:lnTo>
                <a:lnTo>
                  <a:pt x="322" y="166"/>
                </a:lnTo>
                <a:lnTo>
                  <a:pt x="298" y="150"/>
                </a:lnTo>
                <a:lnTo>
                  <a:pt x="282" y="166"/>
                </a:lnTo>
                <a:lnTo>
                  <a:pt x="236" y="150"/>
                </a:lnTo>
                <a:lnTo>
                  <a:pt x="236" y="119"/>
                </a:lnTo>
                <a:lnTo>
                  <a:pt x="228" y="111"/>
                </a:lnTo>
                <a:lnTo>
                  <a:pt x="196" y="135"/>
                </a:lnTo>
                <a:lnTo>
                  <a:pt x="196" y="174"/>
                </a:lnTo>
                <a:lnTo>
                  <a:pt x="220" y="197"/>
                </a:lnTo>
                <a:lnTo>
                  <a:pt x="220" y="228"/>
                </a:lnTo>
                <a:lnTo>
                  <a:pt x="189" y="236"/>
                </a:lnTo>
                <a:lnTo>
                  <a:pt x="189" y="259"/>
                </a:lnTo>
                <a:lnTo>
                  <a:pt x="165" y="267"/>
                </a:lnTo>
                <a:lnTo>
                  <a:pt x="157" y="298"/>
                </a:lnTo>
                <a:lnTo>
                  <a:pt x="87" y="275"/>
                </a:lnTo>
                <a:lnTo>
                  <a:pt x="79" y="251"/>
                </a:lnTo>
                <a:lnTo>
                  <a:pt x="56" y="244"/>
                </a:lnTo>
                <a:lnTo>
                  <a:pt x="47" y="220"/>
                </a:lnTo>
                <a:lnTo>
                  <a:pt x="16" y="220"/>
                </a:lnTo>
                <a:lnTo>
                  <a:pt x="0" y="189"/>
                </a:lnTo>
                <a:lnTo>
                  <a:pt x="0" y="158"/>
                </a:lnTo>
                <a:lnTo>
                  <a:pt x="16" y="96"/>
                </a:lnTo>
                <a:lnTo>
                  <a:pt x="40" y="96"/>
                </a:lnTo>
                <a:lnTo>
                  <a:pt x="63" y="65"/>
                </a:lnTo>
                <a:lnTo>
                  <a:pt x="63" y="57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82" name="Freeform 282"/>
          <p:cNvSpPr>
            <a:spLocks/>
          </p:cNvSpPr>
          <p:nvPr/>
        </p:nvSpPr>
        <p:spPr bwMode="auto">
          <a:xfrm>
            <a:off x="4117975" y="4924425"/>
            <a:ext cx="660400" cy="407987"/>
          </a:xfrm>
          <a:custGeom>
            <a:avLst/>
            <a:gdLst>
              <a:gd name="T0" fmla="*/ 2147483647 w 416"/>
              <a:gd name="T1" fmla="*/ 2147483647 h 257"/>
              <a:gd name="T2" fmla="*/ 2147483647 w 416"/>
              <a:gd name="T3" fmla="*/ 2147483647 h 257"/>
              <a:gd name="T4" fmla="*/ 2147483647 w 416"/>
              <a:gd name="T5" fmla="*/ 2147483647 h 257"/>
              <a:gd name="T6" fmla="*/ 2147483647 w 416"/>
              <a:gd name="T7" fmla="*/ 2147483647 h 257"/>
              <a:gd name="T8" fmla="*/ 2147483647 w 416"/>
              <a:gd name="T9" fmla="*/ 2147483647 h 257"/>
              <a:gd name="T10" fmla="*/ 2147483647 w 416"/>
              <a:gd name="T11" fmla="*/ 2147483647 h 257"/>
              <a:gd name="T12" fmla="*/ 2147483647 w 416"/>
              <a:gd name="T13" fmla="*/ 2147483647 h 257"/>
              <a:gd name="T14" fmla="*/ 2147483647 w 416"/>
              <a:gd name="T15" fmla="*/ 2147483647 h 257"/>
              <a:gd name="T16" fmla="*/ 0 w 416"/>
              <a:gd name="T17" fmla="*/ 2147483647 h 257"/>
              <a:gd name="T18" fmla="*/ 2147483647 w 416"/>
              <a:gd name="T19" fmla="*/ 2147483647 h 257"/>
              <a:gd name="T20" fmla="*/ 2147483647 w 416"/>
              <a:gd name="T21" fmla="*/ 2147483647 h 257"/>
              <a:gd name="T22" fmla="*/ 2147483647 w 416"/>
              <a:gd name="T23" fmla="*/ 0 h 257"/>
              <a:gd name="T24" fmla="*/ 2147483647 w 416"/>
              <a:gd name="T25" fmla="*/ 2147483647 h 257"/>
              <a:gd name="T26" fmla="*/ 2147483647 w 416"/>
              <a:gd name="T27" fmla="*/ 2147483647 h 257"/>
              <a:gd name="T28" fmla="*/ 2147483647 w 416"/>
              <a:gd name="T29" fmla="*/ 2147483647 h 257"/>
              <a:gd name="T30" fmla="*/ 2147483647 w 416"/>
              <a:gd name="T31" fmla="*/ 2147483647 h 257"/>
              <a:gd name="T32" fmla="*/ 2147483647 w 416"/>
              <a:gd name="T33" fmla="*/ 2147483647 h 257"/>
              <a:gd name="T34" fmla="*/ 2147483647 w 416"/>
              <a:gd name="T35" fmla="*/ 2147483647 h 257"/>
              <a:gd name="T36" fmla="*/ 2147483647 w 416"/>
              <a:gd name="T37" fmla="*/ 0 h 257"/>
              <a:gd name="T38" fmla="*/ 2147483647 w 416"/>
              <a:gd name="T39" fmla="*/ 0 h 257"/>
              <a:gd name="T40" fmla="*/ 2147483647 w 416"/>
              <a:gd name="T41" fmla="*/ 2147483647 h 257"/>
              <a:gd name="T42" fmla="*/ 2147483647 w 416"/>
              <a:gd name="T43" fmla="*/ 2147483647 h 257"/>
              <a:gd name="T44" fmla="*/ 2147483647 w 416"/>
              <a:gd name="T45" fmla="*/ 2147483647 h 257"/>
              <a:gd name="T46" fmla="*/ 2147483647 w 416"/>
              <a:gd name="T47" fmla="*/ 2147483647 h 257"/>
              <a:gd name="T48" fmla="*/ 2147483647 w 416"/>
              <a:gd name="T49" fmla="*/ 2147483647 h 257"/>
              <a:gd name="T50" fmla="*/ 2147483647 w 416"/>
              <a:gd name="T51" fmla="*/ 2147483647 h 257"/>
              <a:gd name="T52" fmla="*/ 2147483647 w 416"/>
              <a:gd name="T53" fmla="*/ 2147483647 h 257"/>
              <a:gd name="T54" fmla="*/ 2147483647 w 416"/>
              <a:gd name="T55" fmla="*/ 2147483647 h 257"/>
              <a:gd name="T56" fmla="*/ 2147483647 w 416"/>
              <a:gd name="T57" fmla="*/ 2147483647 h 257"/>
              <a:gd name="T58" fmla="*/ 2147483647 w 416"/>
              <a:gd name="T59" fmla="*/ 2147483647 h 257"/>
              <a:gd name="T60" fmla="*/ 2147483647 w 416"/>
              <a:gd name="T61" fmla="*/ 2147483647 h 25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6"/>
              <a:gd name="T94" fmla="*/ 0 h 257"/>
              <a:gd name="T95" fmla="*/ 416 w 416"/>
              <a:gd name="T96" fmla="*/ 257 h 25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6" h="257">
                <a:moveTo>
                  <a:pt x="228" y="257"/>
                </a:moveTo>
                <a:lnTo>
                  <a:pt x="212" y="226"/>
                </a:lnTo>
                <a:lnTo>
                  <a:pt x="188" y="226"/>
                </a:lnTo>
                <a:lnTo>
                  <a:pt x="126" y="226"/>
                </a:lnTo>
                <a:lnTo>
                  <a:pt x="110" y="194"/>
                </a:lnTo>
                <a:lnTo>
                  <a:pt x="94" y="187"/>
                </a:lnTo>
                <a:lnTo>
                  <a:pt x="79" y="202"/>
                </a:lnTo>
                <a:lnTo>
                  <a:pt x="55" y="202"/>
                </a:lnTo>
                <a:lnTo>
                  <a:pt x="0" y="31"/>
                </a:lnTo>
                <a:lnTo>
                  <a:pt x="23" y="23"/>
                </a:lnTo>
                <a:lnTo>
                  <a:pt x="47" y="31"/>
                </a:lnTo>
                <a:lnTo>
                  <a:pt x="118" y="0"/>
                </a:lnTo>
                <a:lnTo>
                  <a:pt x="149" y="16"/>
                </a:lnTo>
                <a:lnTo>
                  <a:pt x="156" y="39"/>
                </a:lnTo>
                <a:lnTo>
                  <a:pt x="181" y="54"/>
                </a:lnTo>
                <a:lnTo>
                  <a:pt x="212" y="31"/>
                </a:lnTo>
                <a:lnTo>
                  <a:pt x="259" y="31"/>
                </a:lnTo>
                <a:lnTo>
                  <a:pt x="267" y="16"/>
                </a:lnTo>
                <a:lnTo>
                  <a:pt x="282" y="0"/>
                </a:lnTo>
                <a:lnTo>
                  <a:pt x="291" y="0"/>
                </a:lnTo>
                <a:lnTo>
                  <a:pt x="306" y="31"/>
                </a:lnTo>
                <a:lnTo>
                  <a:pt x="345" y="62"/>
                </a:lnTo>
                <a:lnTo>
                  <a:pt x="346" y="95"/>
                </a:lnTo>
                <a:lnTo>
                  <a:pt x="356" y="118"/>
                </a:lnTo>
                <a:lnTo>
                  <a:pt x="416" y="142"/>
                </a:lnTo>
                <a:lnTo>
                  <a:pt x="385" y="142"/>
                </a:lnTo>
                <a:lnTo>
                  <a:pt x="344" y="142"/>
                </a:lnTo>
                <a:lnTo>
                  <a:pt x="304" y="198"/>
                </a:lnTo>
                <a:lnTo>
                  <a:pt x="242" y="197"/>
                </a:lnTo>
                <a:lnTo>
                  <a:pt x="227" y="244"/>
                </a:lnTo>
                <a:lnTo>
                  <a:pt x="228" y="257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flat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latin typeface="+mn-lt"/>
              <a:cs typeface="+mn-cs"/>
            </a:endParaRPr>
          </a:p>
        </p:txBody>
      </p:sp>
      <p:sp>
        <p:nvSpPr>
          <p:cNvPr id="83" name="Freeform 283" descr="Dark downward diagonal"/>
          <p:cNvSpPr>
            <a:spLocks/>
          </p:cNvSpPr>
          <p:nvPr/>
        </p:nvSpPr>
        <p:spPr bwMode="auto">
          <a:xfrm>
            <a:off x="7454900" y="4603750"/>
            <a:ext cx="274638" cy="214312"/>
          </a:xfrm>
          <a:custGeom>
            <a:avLst/>
            <a:gdLst>
              <a:gd name="T0" fmla="*/ 2147483647 w 173"/>
              <a:gd name="T1" fmla="*/ 2147483647 h 135"/>
              <a:gd name="T2" fmla="*/ 2147483647 w 173"/>
              <a:gd name="T3" fmla="*/ 2147483647 h 135"/>
              <a:gd name="T4" fmla="*/ 2147483647 w 173"/>
              <a:gd name="T5" fmla="*/ 2147483647 h 135"/>
              <a:gd name="T6" fmla="*/ 2147483647 w 173"/>
              <a:gd name="T7" fmla="*/ 2147483647 h 135"/>
              <a:gd name="T8" fmla="*/ 0 w 173"/>
              <a:gd name="T9" fmla="*/ 2147483647 h 135"/>
              <a:gd name="T10" fmla="*/ 2147483647 w 173"/>
              <a:gd name="T11" fmla="*/ 2147483647 h 135"/>
              <a:gd name="T12" fmla="*/ 2147483647 w 173"/>
              <a:gd name="T13" fmla="*/ 2147483647 h 135"/>
              <a:gd name="T14" fmla="*/ 2147483647 w 173"/>
              <a:gd name="T15" fmla="*/ 0 h 135"/>
              <a:gd name="T16" fmla="*/ 2147483647 w 173"/>
              <a:gd name="T17" fmla="*/ 0 h 135"/>
              <a:gd name="T18" fmla="*/ 2147483647 w 173"/>
              <a:gd name="T19" fmla="*/ 2147483647 h 135"/>
              <a:gd name="T20" fmla="*/ 2147483647 w 173"/>
              <a:gd name="T21" fmla="*/ 2147483647 h 135"/>
              <a:gd name="T22" fmla="*/ 2147483647 w 173"/>
              <a:gd name="T23" fmla="*/ 2147483647 h 1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3"/>
              <a:gd name="T37" fmla="*/ 0 h 135"/>
              <a:gd name="T38" fmla="*/ 173 w 173"/>
              <a:gd name="T39" fmla="*/ 135 h 1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3" h="135">
                <a:moveTo>
                  <a:pt x="173" y="26"/>
                </a:moveTo>
                <a:lnTo>
                  <a:pt x="125" y="65"/>
                </a:lnTo>
                <a:lnTo>
                  <a:pt x="118" y="96"/>
                </a:lnTo>
                <a:lnTo>
                  <a:pt x="63" y="135"/>
                </a:lnTo>
                <a:lnTo>
                  <a:pt x="0" y="88"/>
                </a:lnTo>
                <a:lnTo>
                  <a:pt x="16" y="49"/>
                </a:lnTo>
                <a:lnTo>
                  <a:pt x="62" y="15"/>
                </a:lnTo>
                <a:lnTo>
                  <a:pt x="96" y="0"/>
                </a:lnTo>
                <a:lnTo>
                  <a:pt x="104" y="0"/>
                </a:lnTo>
                <a:lnTo>
                  <a:pt x="136" y="8"/>
                </a:lnTo>
                <a:lnTo>
                  <a:pt x="156" y="8"/>
                </a:lnTo>
                <a:lnTo>
                  <a:pt x="164" y="17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latin typeface="+mn-lt"/>
              <a:cs typeface="+mn-cs"/>
            </a:endParaRPr>
          </a:p>
        </p:txBody>
      </p:sp>
      <p:sp>
        <p:nvSpPr>
          <p:cNvPr id="84" name="Freeform 284" descr="Dark downward diagonal"/>
          <p:cNvSpPr>
            <a:spLocks/>
          </p:cNvSpPr>
          <p:nvPr/>
        </p:nvSpPr>
        <p:spPr bwMode="auto">
          <a:xfrm>
            <a:off x="6991350" y="3157537"/>
            <a:ext cx="1036638" cy="1630363"/>
          </a:xfrm>
          <a:custGeom>
            <a:avLst/>
            <a:gdLst>
              <a:gd name="T0" fmla="*/ 2147483647 w 653"/>
              <a:gd name="T1" fmla="*/ 2147483647 h 1027"/>
              <a:gd name="T2" fmla="*/ 2147483647 w 653"/>
              <a:gd name="T3" fmla="*/ 2147483647 h 1027"/>
              <a:gd name="T4" fmla="*/ 2147483647 w 653"/>
              <a:gd name="T5" fmla="*/ 2147483647 h 1027"/>
              <a:gd name="T6" fmla="*/ 2147483647 w 653"/>
              <a:gd name="T7" fmla="*/ 2147483647 h 1027"/>
              <a:gd name="T8" fmla="*/ 2147483647 w 653"/>
              <a:gd name="T9" fmla="*/ 2147483647 h 1027"/>
              <a:gd name="T10" fmla="*/ 2147483647 w 653"/>
              <a:gd name="T11" fmla="*/ 2147483647 h 1027"/>
              <a:gd name="T12" fmla="*/ 2147483647 w 653"/>
              <a:gd name="T13" fmla="*/ 2147483647 h 1027"/>
              <a:gd name="T14" fmla="*/ 2147483647 w 653"/>
              <a:gd name="T15" fmla="*/ 2147483647 h 1027"/>
              <a:gd name="T16" fmla="*/ 2147483647 w 653"/>
              <a:gd name="T17" fmla="*/ 2147483647 h 1027"/>
              <a:gd name="T18" fmla="*/ 2147483647 w 653"/>
              <a:gd name="T19" fmla="*/ 2147483647 h 1027"/>
              <a:gd name="T20" fmla="*/ 2147483647 w 653"/>
              <a:gd name="T21" fmla="*/ 2147483647 h 1027"/>
              <a:gd name="T22" fmla="*/ 2147483647 w 653"/>
              <a:gd name="T23" fmla="*/ 2147483647 h 1027"/>
              <a:gd name="T24" fmla="*/ 2147483647 w 653"/>
              <a:gd name="T25" fmla="*/ 2147483647 h 1027"/>
              <a:gd name="T26" fmla="*/ 2147483647 w 653"/>
              <a:gd name="T27" fmla="*/ 2147483647 h 1027"/>
              <a:gd name="T28" fmla="*/ 2147483647 w 653"/>
              <a:gd name="T29" fmla="*/ 2147483647 h 1027"/>
              <a:gd name="T30" fmla="*/ 2147483647 w 653"/>
              <a:gd name="T31" fmla="*/ 2147483647 h 1027"/>
              <a:gd name="T32" fmla="*/ 2147483647 w 653"/>
              <a:gd name="T33" fmla="*/ 2147483647 h 1027"/>
              <a:gd name="T34" fmla="*/ 2147483647 w 653"/>
              <a:gd name="T35" fmla="*/ 2147483647 h 1027"/>
              <a:gd name="T36" fmla="*/ 2147483647 w 653"/>
              <a:gd name="T37" fmla="*/ 2147483647 h 1027"/>
              <a:gd name="T38" fmla="*/ 2147483647 w 653"/>
              <a:gd name="T39" fmla="*/ 2147483647 h 1027"/>
              <a:gd name="T40" fmla="*/ 2147483647 w 653"/>
              <a:gd name="T41" fmla="*/ 2147483647 h 1027"/>
              <a:gd name="T42" fmla="*/ 2147483647 w 653"/>
              <a:gd name="T43" fmla="*/ 2147483647 h 1027"/>
              <a:gd name="T44" fmla="*/ 2147483647 w 653"/>
              <a:gd name="T45" fmla="*/ 2147483647 h 1027"/>
              <a:gd name="T46" fmla="*/ 2147483647 w 653"/>
              <a:gd name="T47" fmla="*/ 2147483647 h 1027"/>
              <a:gd name="T48" fmla="*/ 2147483647 w 653"/>
              <a:gd name="T49" fmla="*/ 0 h 1027"/>
              <a:gd name="T50" fmla="*/ 2147483647 w 653"/>
              <a:gd name="T51" fmla="*/ 2147483647 h 1027"/>
              <a:gd name="T52" fmla="*/ 2147483647 w 653"/>
              <a:gd name="T53" fmla="*/ 2147483647 h 1027"/>
              <a:gd name="T54" fmla="*/ 2147483647 w 653"/>
              <a:gd name="T55" fmla="*/ 2147483647 h 1027"/>
              <a:gd name="T56" fmla="*/ 2147483647 w 653"/>
              <a:gd name="T57" fmla="*/ 2147483647 h 1027"/>
              <a:gd name="T58" fmla="*/ 2147483647 w 653"/>
              <a:gd name="T59" fmla="*/ 2147483647 h 1027"/>
              <a:gd name="T60" fmla="*/ 2147483647 w 653"/>
              <a:gd name="T61" fmla="*/ 2147483647 h 1027"/>
              <a:gd name="T62" fmla="*/ 2147483647 w 653"/>
              <a:gd name="T63" fmla="*/ 2147483647 h 1027"/>
              <a:gd name="T64" fmla="*/ 2147483647 w 653"/>
              <a:gd name="T65" fmla="*/ 2147483647 h 1027"/>
              <a:gd name="T66" fmla="*/ 2147483647 w 653"/>
              <a:gd name="T67" fmla="*/ 2147483647 h 1027"/>
              <a:gd name="T68" fmla="*/ 2147483647 w 653"/>
              <a:gd name="T69" fmla="*/ 2147483647 h 1027"/>
              <a:gd name="T70" fmla="*/ 2147483647 w 653"/>
              <a:gd name="T71" fmla="*/ 2147483647 h 1027"/>
              <a:gd name="T72" fmla="*/ 2147483647 w 653"/>
              <a:gd name="T73" fmla="*/ 2147483647 h 1027"/>
              <a:gd name="T74" fmla="*/ 2147483647 w 653"/>
              <a:gd name="T75" fmla="*/ 2147483647 h 1027"/>
              <a:gd name="T76" fmla="*/ 2147483647 w 653"/>
              <a:gd name="T77" fmla="*/ 2147483647 h 1027"/>
              <a:gd name="T78" fmla="*/ 2147483647 w 653"/>
              <a:gd name="T79" fmla="*/ 2147483647 h 1027"/>
              <a:gd name="T80" fmla="*/ 2147483647 w 653"/>
              <a:gd name="T81" fmla="*/ 2147483647 h 1027"/>
              <a:gd name="T82" fmla="*/ 2147483647 w 653"/>
              <a:gd name="T83" fmla="*/ 2147483647 h 1027"/>
              <a:gd name="T84" fmla="*/ 2147483647 w 653"/>
              <a:gd name="T85" fmla="*/ 2147483647 h 1027"/>
              <a:gd name="T86" fmla="*/ 2147483647 w 653"/>
              <a:gd name="T87" fmla="*/ 2147483647 h 1027"/>
              <a:gd name="T88" fmla="*/ 2147483647 w 653"/>
              <a:gd name="T89" fmla="*/ 2147483647 h 1027"/>
              <a:gd name="T90" fmla="*/ 2147483647 w 653"/>
              <a:gd name="T91" fmla="*/ 2147483647 h 102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53"/>
              <a:gd name="T139" fmla="*/ 0 h 1027"/>
              <a:gd name="T140" fmla="*/ 653 w 653"/>
              <a:gd name="T141" fmla="*/ 1027 h 102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53" h="1027">
                <a:moveTo>
                  <a:pt x="472" y="957"/>
                </a:moveTo>
                <a:lnTo>
                  <a:pt x="464" y="941"/>
                </a:lnTo>
                <a:lnTo>
                  <a:pt x="450" y="917"/>
                </a:lnTo>
                <a:lnTo>
                  <a:pt x="418" y="919"/>
                </a:lnTo>
                <a:lnTo>
                  <a:pt x="396" y="910"/>
                </a:lnTo>
                <a:lnTo>
                  <a:pt x="350" y="927"/>
                </a:lnTo>
                <a:lnTo>
                  <a:pt x="307" y="964"/>
                </a:lnTo>
                <a:lnTo>
                  <a:pt x="283" y="910"/>
                </a:lnTo>
                <a:lnTo>
                  <a:pt x="236" y="902"/>
                </a:lnTo>
                <a:lnTo>
                  <a:pt x="236" y="848"/>
                </a:lnTo>
                <a:lnTo>
                  <a:pt x="228" y="840"/>
                </a:lnTo>
                <a:lnTo>
                  <a:pt x="251" y="817"/>
                </a:lnTo>
                <a:lnTo>
                  <a:pt x="251" y="786"/>
                </a:lnTo>
                <a:lnTo>
                  <a:pt x="276" y="770"/>
                </a:lnTo>
                <a:lnTo>
                  <a:pt x="260" y="747"/>
                </a:lnTo>
                <a:lnTo>
                  <a:pt x="299" y="731"/>
                </a:lnTo>
                <a:lnTo>
                  <a:pt x="291" y="692"/>
                </a:lnTo>
                <a:lnTo>
                  <a:pt x="267" y="661"/>
                </a:lnTo>
                <a:lnTo>
                  <a:pt x="260" y="692"/>
                </a:lnTo>
                <a:lnTo>
                  <a:pt x="228" y="692"/>
                </a:lnTo>
                <a:lnTo>
                  <a:pt x="212" y="731"/>
                </a:lnTo>
                <a:lnTo>
                  <a:pt x="181" y="754"/>
                </a:lnTo>
                <a:lnTo>
                  <a:pt x="149" y="731"/>
                </a:lnTo>
                <a:lnTo>
                  <a:pt x="126" y="739"/>
                </a:lnTo>
                <a:lnTo>
                  <a:pt x="110" y="716"/>
                </a:lnTo>
                <a:lnTo>
                  <a:pt x="118" y="700"/>
                </a:lnTo>
                <a:lnTo>
                  <a:pt x="118" y="677"/>
                </a:lnTo>
                <a:lnTo>
                  <a:pt x="142" y="622"/>
                </a:lnTo>
                <a:lnTo>
                  <a:pt x="110" y="614"/>
                </a:lnTo>
                <a:lnTo>
                  <a:pt x="70" y="630"/>
                </a:lnTo>
                <a:lnTo>
                  <a:pt x="55" y="599"/>
                </a:lnTo>
                <a:lnTo>
                  <a:pt x="63" y="552"/>
                </a:lnTo>
                <a:lnTo>
                  <a:pt x="32" y="552"/>
                </a:lnTo>
                <a:lnTo>
                  <a:pt x="32" y="513"/>
                </a:lnTo>
                <a:lnTo>
                  <a:pt x="7" y="490"/>
                </a:lnTo>
                <a:lnTo>
                  <a:pt x="16" y="467"/>
                </a:lnTo>
                <a:lnTo>
                  <a:pt x="0" y="397"/>
                </a:lnTo>
                <a:lnTo>
                  <a:pt x="63" y="366"/>
                </a:lnTo>
                <a:lnTo>
                  <a:pt x="63" y="334"/>
                </a:lnTo>
                <a:lnTo>
                  <a:pt x="86" y="334"/>
                </a:lnTo>
                <a:lnTo>
                  <a:pt x="118" y="280"/>
                </a:lnTo>
                <a:lnTo>
                  <a:pt x="70" y="202"/>
                </a:lnTo>
                <a:lnTo>
                  <a:pt x="86" y="148"/>
                </a:lnTo>
                <a:lnTo>
                  <a:pt x="55" y="117"/>
                </a:lnTo>
                <a:lnTo>
                  <a:pt x="63" y="78"/>
                </a:lnTo>
                <a:lnTo>
                  <a:pt x="102" y="93"/>
                </a:lnTo>
                <a:lnTo>
                  <a:pt x="134" y="70"/>
                </a:lnTo>
                <a:lnTo>
                  <a:pt x="174" y="54"/>
                </a:lnTo>
                <a:lnTo>
                  <a:pt x="165" y="31"/>
                </a:lnTo>
                <a:lnTo>
                  <a:pt x="205" y="0"/>
                </a:lnTo>
                <a:lnTo>
                  <a:pt x="260" y="31"/>
                </a:lnTo>
                <a:lnTo>
                  <a:pt x="267" y="93"/>
                </a:lnTo>
                <a:lnTo>
                  <a:pt x="291" y="70"/>
                </a:lnTo>
                <a:lnTo>
                  <a:pt x="339" y="78"/>
                </a:lnTo>
                <a:lnTo>
                  <a:pt x="339" y="101"/>
                </a:lnTo>
                <a:lnTo>
                  <a:pt x="330" y="109"/>
                </a:lnTo>
                <a:lnTo>
                  <a:pt x="330" y="132"/>
                </a:lnTo>
                <a:lnTo>
                  <a:pt x="307" y="132"/>
                </a:lnTo>
                <a:lnTo>
                  <a:pt x="244" y="210"/>
                </a:lnTo>
                <a:lnTo>
                  <a:pt x="244" y="303"/>
                </a:lnTo>
                <a:lnTo>
                  <a:pt x="260" y="342"/>
                </a:lnTo>
                <a:lnTo>
                  <a:pt x="244" y="482"/>
                </a:lnTo>
                <a:lnTo>
                  <a:pt x="220" y="583"/>
                </a:lnTo>
                <a:lnTo>
                  <a:pt x="267" y="583"/>
                </a:lnTo>
                <a:lnTo>
                  <a:pt x="291" y="560"/>
                </a:lnTo>
                <a:lnTo>
                  <a:pt x="307" y="607"/>
                </a:lnTo>
                <a:lnTo>
                  <a:pt x="330" y="599"/>
                </a:lnTo>
                <a:lnTo>
                  <a:pt x="314" y="568"/>
                </a:lnTo>
                <a:lnTo>
                  <a:pt x="362" y="583"/>
                </a:lnTo>
                <a:lnTo>
                  <a:pt x="362" y="552"/>
                </a:lnTo>
                <a:lnTo>
                  <a:pt x="346" y="529"/>
                </a:lnTo>
                <a:lnTo>
                  <a:pt x="393" y="498"/>
                </a:lnTo>
                <a:lnTo>
                  <a:pt x="480" y="529"/>
                </a:lnTo>
                <a:lnTo>
                  <a:pt x="535" y="599"/>
                </a:lnTo>
                <a:lnTo>
                  <a:pt x="535" y="630"/>
                </a:lnTo>
                <a:lnTo>
                  <a:pt x="622" y="754"/>
                </a:lnTo>
                <a:lnTo>
                  <a:pt x="653" y="793"/>
                </a:lnTo>
                <a:lnTo>
                  <a:pt x="643" y="865"/>
                </a:lnTo>
                <a:lnTo>
                  <a:pt x="622" y="863"/>
                </a:lnTo>
                <a:lnTo>
                  <a:pt x="606" y="827"/>
                </a:lnTo>
                <a:lnTo>
                  <a:pt x="561" y="859"/>
                </a:lnTo>
                <a:lnTo>
                  <a:pt x="583" y="879"/>
                </a:lnTo>
                <a:lnTo>
                  <a:pt x="614" y="887"/>
                </a:lnTo>
                <a:lnTo>
                  <a:pt x="614" y="910"/>
                </a:lnTo>
                <a:lnTo>
                  <a:pt x="588" y="919"/>
                </a:lnTo>
                <a:lnTo>
                  <a:pt x="598" y="957"/>
                </a:lnTo>
                <a:lnTo>
                  <a:pt x="543" y="988"/>
                </a:lnTo>
                <a:lnTo>
                  <a:pt x="514" y="989"/>
                </a:lnTo>
                <a:lnTo>
                  <a:pt x="520" y="1027"/>
                </a:lnTo>
                <a:lnTo>
                  <a:pt x="495" y="1027"/>
                </a:lnTo>
                <a:lnTo>
                  <a:pt x="480" y="996"/>
                </a:lnTo>
                <a:lnTo>
                  <a:pt x="488" y="980"/>
                </a:lnTo>
                <a:lnTo>
                  <a:pt x="472" y="957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latin typeface="+mn-lt"/>
              <a:cs typeface="+mn-cs"/>
            </a:endParaRPr>
          </a:p>
        </p:txBody>
      </p:sp>
      <p:sp>
        <p:nvSpPr>
          <p:cNvPr id="85" name="Freeform 285" descr="Dark downward diagonal"/>
          <p:cNvSpPr>
            <a:spLocks/>
          </p:cNvSpPr>
          <p:nvPr/>
        </p:nvSpPr>
        <p:spPr bwMode="auto">
          <a:xfrm>
            <a:off x="7553325" y="2005012"/>
            <a:ext cx="688975" cy="1171575"/>
          </a:xfrm>
          <a:custGeom>
            <a:avLst/>
            <a:gdLst>
              <a:gd name="T0" fmla="*/ 2147483647 w 434"/>
              <a:gd name="T1" fmla="*/ 2147483647 h 738"/>
              <a:gd name="T2" fmla="*/ 2147483647 w 434"/>
              <a:gd name="T3" fmla="*/ 2147483647 h 738"/>
              <a:gd name="T4" fmla="*/ 2147483647 w 434"/>
              <a:gd name="T5" fmla="*/ 2147483647 h 738"/>
              <a:gd name="T6" fmla="*/ 2147483647 w 434"/>
              <a:gd name="T7" fmla="*/ 2147483647 h 738"/>
              <a:gd name="T8" fmla="*/ 2147483647 w 434"/>
              <a:gd name="T9" fmla="*/ 2147483647 h 738"/>
              <a:gd name="T10" fmla="*/ 2147483647 w 434"/>
              <a:gd name="T11" fmla="*/ 2147483647 h 738"/>
              <a:gd name="T12" fmla="*/ 2147483647 w 434"/>
              <a:gd name="T13" fmla="*/ 2147483647 h 738"/>
              <a:gd name="T14" fmla="*/ 2147483647 w 434"/>
              <a:gd name="T15" fmla="*/ 2147483647 h 738"/>
              <a:gd name="T16" fmla="*/ 2147483647 w 434"/>
              <a:gd name="T17" fmla="*/ 2147483647 h 738"/>
              <a:gd name="T18" fmla="*/ 2147483647 w 434"/>
              <a:gd name="T19" fmla="*/ 2147483647 h 738"/>
              <a:gd name="T20" fmla="*/ 2147483647 w 434"/>
              <a:gd name="T21" fmla="*/ 2147483647 h 738"/>
              <a:gd name="T22" fmla="*/ 2147483647 w 434"/>
              <a:gd name="T23" fmla="*/ 2147483647 h 738"/>
              <a:gd name="T24" fmla="*/ 2147483647 w 434"/>
              <a:gd name="T25" fmla="*/ 2147483647 h 738"/>
              <a:gd name="T26" fmla="*/ 2147483647 w 434"/>
              <a:gd name="T27" fmla="*/ 2147483647 h 738"/>
              <a:gd name="T28" fmla="*/ 2147483647 w 434"/>
              <a:gd name="T29" fmla="*/ 2147483647 h 738"/>
              <a:gd name="T30" fmla="*/ 2147483647 w 434"/>
              <a:gd name="T31" fmla="*/ 2147483647 h 738"/>
              <a:gd name="T32" fmla="*/ 2147483647 w 434"/>
              <a:gd name="T33" fmla="*/ 2147483647 h 738"/>
              <a:gd name="T34" fmla="*/ 0 w 434"/>
              <a:gd name="T35" fmla="*/ 2147483647 h 738"/>
              <a:gd name="T36" fmla="*/ 2147483647 w 434"/>
              <a:gd name="T37" fmla="*/ 2147483647 h 738"/>
              <a:gd name="T38" fmla="*/ 2147483647 w 434"/>
              <a:gd name="T39" fmla="*/ 2147483647 h 738"/>
              <a:gd name="T40" fmla="*/ 2147483647 w 434"/>
              <a:gd name="T41" fmla="*/ 2147483647 h 738"/>
              <a:gd name="T42" fmla="*/ 2147483647 w 434"/>
              <a:gd name="T43" fmla="*/ 2147483647 h 738"/>
              <a:gd name="T44" fmla="*/ 2147483647 w 434"/>
              <a:gd name="T45" fmla="*/ 2147483647 h 738"/>
              <a:gd name="T46" fmla="*/ 2147483647 w 434"/>
              <a:gd name="T47" fmla="*/ 2147483647 h 738"/>
              <a:gd name="T48" fmla="*/ 2147483647 w 434"/>
              <a:gd name="T49" fmla="*/ 2147483647 h 738"/>
              <a:gd name="T50" fmla="*/ 2147483647 w 434"/>
              <a:gd name="T51" fmla="*/ 2147483647 h 738"/>
              <a:gd name="T52" fmla="*/ 2147483647 w 434"/>
              <a:gd name="T53" fmla="*/ 2147483647 h 738"/>
              <a:gd name="T54" fmla="*/ 2147483647 w 434"/>
              <a:gd name="T55" fmla="*/ 0 h 738"/>
              <a:gd name="T56" fmla="*/ 2147483647 w 434"/>
              <a:gd name="T57" fmla="*/ 2147483647 h 738"/>
              <a:gd name="T58" fmla="*/ 2147483647 w 434"/>
              <a:gd name="T59" fmla="*/ 2147483647 h 738"/>
              <a:gd name="T60" fmla="*/ 2147483647 w 434"/>
              <a:gd name="T61" fmla="*/ 2147483647 h 738"/>
              <a:gd name="T62" fmla="*/ 2147483647 w 434"/>
              <a:gd name="T63" fmla="*/ 2147483647 h 738"/>
              <a:gd name="T64" fmla="*/ 2147483647 w 434"/>
              <a:gd name="T65" fmla="*/ 2147483647 h 738"/>
              <a:gd name="T66" fmla="*/ 2147483647 w 434"/>
              <a:gd name="T67" fmla="*/ 2147483647 h 738"/>
              <a:gd name="T68" fmla="*/ 2147483647 w 434"/>
              <a:gd name="T69" fmla="*/ 2147483647 h 738"/>
              <a:gd name="T70" fmla="*/ 2147483647 w 434"/>
              <a:gd name="T71" fmla="*/ 2147483647 h 738"/>
              <a:gd name="T72" fmla="*/ 2147483647 w 434"/>
              <a:gd name="T73" fmla="*/ 2147483647 h 738"/>
              <a:gd name="T74" fmla="*/ 2147483647 w 434"/>
              <a:gd name="T75" fmla="*/ 2147483647 h 738"/>
              <a:gd name="T76" fmla="*/ 2147483647 w 434"/>
              <a:gd name="T77" fmla="*/ 2147483647 h 738"/>
              <a:gd name="T78" fmla="*/ 2147483647 w 434"/>
              <a:gd name="T79" fmla="*/ 2147483647 h 738"/>
              <a:gd name="T80" fmla="*/ 2147483647 w 434"/>
              <a:gd name="T81" fmla="*/ 2147483647 h 738"/>
              <a:gd name="T82" fmla="*/ 2147483647 w 434"/>
              <a:gd name="T83" fmla="*/ 2147483647 h 738"/>
              <a:gd name="T84" fmla="*/ 2147483647 w 434"/>
              <a:gd name="T85" fmla="*/ 2147483647 h 738"/>
              <a:gd name="T86" fmla="*/ 2147483647 w 434"/>
              <a:gd name="T87" fmla="*/ 2147483647 h 738"/>
              <a:gd name="T88" fmla="*/ 2147483647 w 434"/>
              <a:gd name="T89" fmla="*/ 2147483647 h 738"/>
              <a:gd name="T90" fmla="*/ 2147483647 w 434"/>
              <a:gd name="T91" fmla="*/ 2147483647 h 738"/>
              <a:gd name="T92" fmla="*/ 2147483647 w 434"/>
              <a:gd name="T93" fmla="*/ 2147483647 h 738"/>
              <a:gd name="T94" fmla="*/ 2147483647 w 434"/>
              <a:gd name="T95" fmla="*/ 2147483647 h 738"/>
              <a:gd name="T96" fmla="*/ 2147483647 w 434"/>
              <a:gd name="T97" fmla="*/ 2147483647 h 738"/>
              <a:gd name="T98" fmla="*/ 2147483647 w 434"/>
              <a:gd name="T99" fmla="*/ 2147483647 h 738"/>
              <a:gd name="T100" fmla="*/ 2147483647 w 434"/>
              <a:gd name="T101" fmla="*/ 2147483647 h 738"/>
              <a:gd name="T102" fmla="*/ 2147483647 w 434"/>
              <a:gd name="T103" fmla="*/ 2147483647 h 73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34"/>
              <a:gd name="T157" fmla="*/ 0 h 738"/>
              <a:gd name="T158" fmla="*/ 434 w 434"/>
              <a:gd name="T159" fmla="*/ 738 h 73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34" h="738">
                <a:moveTo>
                  <a:pt x="362" y="738"/>
                </a:moveTo>
                <a:lnTo>
                  <a:pt x="316" y="668"/>
                </a:lnTo>
                <a:lnTo>
                  <a:pt x="291" y="645"/>
                </a:lnTo>
                <a:lnTo>
                  <a:pt x="291" y="567"/>
                </a:lnTo>
                <a:lnTo>
                  <a:pt x="244" y="435"/>
                </a:lnTo>
                <a:lnTo>
                  <a:pt x="237" y="342"/>
                </a:lnTo>
                <a:lnTo>
                  <a:pt x="165" y="288"/>
                </a:lnTo>
                <a:lnTo>
                  <a:pt x="158" y="249"/>
                </a:lnTo>
                <a:lnTo>
                  <a:pt x="126" y="264"/>
                </a:lnTo>
                <a:lnTo>
                  <a:pt x="126" y="303"/>
                </a:lnTo>
                <a:lnTo>
                  <a:pt x="134" y="303"/>
                </a:lnTo>
                <a:lnTo>
                  <a:pt x="102" y="311"/>
                </a:lnTo>
                <a:lnTo>
                  <a:pt x="79" y="288"/>
                </a:lnTo>
                <a:lnTo>
                  <a:pt x="55" y="264"/>
                </a:lnTo>
                <a:lnTo>
                  <a:pt x="39" y="256"/>
                </a:lnTo>
                <a:lnTo>
                  <a:pt x="32" y="241"/>
                </a:lnTo>
                <a:lnTo>
                  <a:pt x="7" y="233"/>
                </a:lnTo>
                <a:lnTo>
                  <a:pt x="0" y="210"/>
                </a:lnTo>
                <a:lnTo>
                  <a:pt x="23" y="194"/>
                </a:lnTo>
                <a:lnTo>
                  <a:pt x="32" y="171"/>
                </a:lnTo>
                <a:lnTo>
                  <a:pt x="86" y="124"/>
                </a:lnTo>
                <a:lnTo>
                  <a:pt x="110" y="109"/>
                </a:lnTo>
                <a:lnTo>
                  <a:pt x="158" y="100"/>
                </a:lnTo>
                <a:lnTo>
                  <a:pt x="174" y="140"/>
                </a:lnTo>
                <a:lnTo>
                  <a:pt x="205" y="124"/>
                </a:lnTo>
                <a:lnTo>
                  <a:pt x="244" y="117"/>
                </a:lnTo>
                <a:lnTo>
                  <a:pt x="276" y="23"/>
                </a:lnTo>
                <a:lnTo>
                  <a:pt x="316" y="0"/>
                </a:lnTo>
                <a:lnTo>
                  <a:pt x="362" y="148"/>
                </a:lnTo>
                <a:lnTo>
                  <a:pt x="386" y="179"/>
                </a:lnTo>
                <a:lnTo>
                  <a:pt x="323" y="194"/>
                </a:lnTo>
                <a:lnTo>
                  <a:pt x="307" y="256"/>
                </a:lnTo>
                <a:lnTo>
                  <a:pt x="323" y="288"/>
                </a:lnTo>
                <a:lnTo>
                  <a:pt x="300" y="295"/>
                </a:lnTo>
                <a:lnTo>
                  <a:pt x="323" y="334"/>
                </a:lnTo>
                <a:lnTo>
                  <a:pt x="291" y="365"/>
                </a:lnTo>
                <a:lnTo>
                  <a:pt x="370" y="474"/>
                </a:lnTo>
                <a:lnTo>
                  <a:pt x="402" y="443"/>
                </a:lnTo>
                <a:lnTo>
                  <a:pt x="425" y="474"/>
                </a:lnTo>
                <a:lnTo>
                  <a:pt x="434" y="482"/>
                </a:lnTo>
                <a:lnTo>
                  <a:pt x="426" y="453"/>
                </a:lnTo>
                <a:lnTo>
                  <a:pt x="410" y="485"/>
                </a:lnTo>
                <a:lnTo>
                  <a:pt x="402" y="497"/>
                </a:lnTo>
                <a:lnTo>
                  <a:pt x="394" y="509"/>
                </a:lnTo>
                <a:lnTo>
                  <a:pt x="374" y="533"/>
                </a:lnTo>
                <a:lnTo>
                  <a:pt x="382" y="593"/>
                </a:lnTo>
                <a:lnTo>
                  <a:pt x="378" y="625"/>
                </a:lnTo>
                <a:lnTo>
                  <a:pt x="350" y="629"/>
                </a:lnTo>
                <a:lnTo>
                  <a:pt x="374" y="657"/>
                </a:lnTo>
                <a:lnTo>
                  <a:pt x="406" y="665"/>
                </a:lnTo>
                <a:lnTo>
                  <a:pt x="402" y="689"/>
                </a:lnTo>
                <a:lnTo>
                  <a:pt x="362" y="738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latin typeface="+mn-lt"/>
              <a:cs typeface="+mn-cs"/>
            </a:endParaRPr>
          </a:p>
        </p:txBody>
      </p:sp>
      <p:sp>
        <p:nvSpPr>
          <p:cNvPr id="86" name="Freeform 286" descr="Dark downward diagonal"/>
          <p:cNvSpPr>
            <a:spLocks/>
          </p:cNvSpPr>
          <p:nvPr/>
        </p:nvSpPr>
        <p:spPr bwMode="auto">
          <a:xfrm>
            <a:off x="8104188" y="2757487"/>
            <a:ext cx="461962" cy="654050"/>
          </a:xfrm>
          <a:custGeom>
            <a:avLst/>
            <a:gdLst>
              <a:gd name="T0" fmla="*/ 2147483647 w 291"/>
              <a:gd name="T1" fmla="*/ 2147483647 h 412"/>
              <a:gd name="T2" fmla="*/ 2147483647 w 291"/>
              <a:gd name="T3" fmla="*/ 2147483647 h 412"/>
              <a:gd name="T4" fmla="*/ 0 w 291"/>
              <a:gd name="T5" fmla="*/ 2147483647 h 412"/>
              <a:gd name="T6" fmla="*/ 2147483647 w 291"/>
              <a:gd name="T7" fmla="*/ 2147483647 h 412"/>
              <a:gd name="T8" fmla="*/ 2147483647 w 291"/>
              <a:gd name="T9" fmla="*/ 2147483647 h 412"/>
              <a:gd name="T10" fmla="*/ 2147483647 w 291"/>
              <a:gd name="T11" fmla="*/ 0 h 412"/>
              <a:gd name="T12" fmla="*/ 2147483647 w 291"/>
              <a:gd name="T13" fmla="*/ 2147483647 h 412"/>
              <a:gd name="T14" fmla="*/ 2147483647 w 291"/>
              <a:gd name="T15" fmla="*/ 0 h 412"/>
              <a:gd name="T16" fmla="*/ 2147483647 w 291"/>
              <a:gd name="T17" fmla="*/ 2147483647 h 412"/>
              <a:gd name="T18" fmla="*/ 2147483647 w 291"/>
              <a:gd name="T19" fmla="*/ 2147483647 h 412"/>
              <a:gd name="T20" fmla="*/ 2147483647 w 291"/>
              <a:gd name="T21" fmla="*/ 2147483647 h 412"/>
              <a:gd name="T22" fmla="*/ 2147483647 w 291"/>
              <a:gd name="T23" fmla="*/ 2147483647 h 412"/>
              <a:gd name="T24" fmla="*/ 2147483647 w 291"/>
              <a:gd name="T25" fmla="*/ 2147483647 h 412"/>
              <a:gd name="T26" fmla="*/ 2147483647 w 291"/>
              <a:gd name="T27" fmla="*/ 2147483647 h 412"/>
              <a:gd name="T28" fmla="*/ 2147483647 w 291"/>
              <a:gd name="T29" fmla="*/ 2147483647 h 412"/>
              <a:gd name="T30" fmla="*/ 2147483647 w 291"/>
              <a:gd name="T31" fmla="*/ 2147483647 h 412"/>
              <a:gd name="T32" fmla="*/ 2147483647 w 291"/>
              <a:gd name="T33" fmla="*/ 2147483647 h 412"/>
              <a:gd name="T34" fmla="*/ 2147483647 w 291"/>
              <a:gd name="T35" fmla="*/ 2147483647 h 412"/>
              <a:gd name="T36" fmla="*/ 2147483647 w 291"/>
              <a:gd name="T37" fmla="*/ 2147483647 h 412"/>
              <a:gd name="T38" fmla="*/ 2147483647 w 291"/>
              <a:gd name="T39" fmla="*/ 2147483647 h 412"/>
              <a:gd name="T40" fmla="*/ 2147483647 w 291"/>
              <a:gd name="T41" fmla="*/ 2147483647 h 412"/>
              <a:gd name="T42" fmla="*/ 2147483647 w 291"/>
              <a:gd name="T43" fmla="*/ 2147483647 h 41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91"/>
              <a:gd name="T67" fmla="*/ 0 h 412"/>
              <a:gd name="T68" fmla="*/ 291 w 291"/>
              <a:gd name="T69" fmla="*/ 412 h 41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91" h="412">
                <a:moveTo>
                  <a:pt x="7" y="264"/>
                </a:moveTo>
                <a:lnTo>
                  <a:pt x="40" y="207"/>
                </a:lnTo>
                <a:lnTo>
                  <a:pt x="0" y="151"/>
                </a:lnTo>
                <a:lnTo>
                  <a:pt x="28" y="147"/>
                </a:lnTo>
                <a:lnTo>
                  <a:pt x="28" y="67"/>
                </a:lnTo>
                <a:lnTo>
                  <a:pt x="70" y="0"/>
                </a:lnTo>
                <a:lnTo>
                  <a:pt x="79" y="8"/>
                </a:lnTo>
                <a:lnTo>
                  <a:pt x="110" y="0"/>
                </a:lnTo>
                <a:lnTo>
                  <a:pt x="133" y="31"/>
                </a:lnTo>
                <a:lnTo>
                  <a:pt x="110" y="39"/>
                </a:lnTo>
                <a:lnTo>
                  <a:pt x="133" y="86"/>
                </a:lnTo>
                <a:lnTo>
                  <a:pt x="205" y="117"/>
                </a:lnTo>
                <a:lnTo>
                  <a:pt x="173" y="156"/>
                </a:lnTo>
                <a:lnTo>
                  <a:pt x="196" y="202"/>
                </a:lnTo>
                <a:lnTo>
                  <a:pt x="236" y="225"/>
                </a:lnTo>
                <a:lnTo>
                  <a:pt x="228" y="272"/>
                </a:lnTo>
                <a:lnTo>
                  <a:pt x="267" y="327"/>
                </a:lnTo>
                <a:lnTo>
                  <a:pt x="291" y="412"/>
                </a:lnTo>
                <a:lnTo>
                  <a:pt x="267" y="412"/>
                </a:lnTo>
                <a:lnTo>
                  <a:pt x="212" y="381"/>
                </a:lnTo>
                <a:lnTo>
                  <a:pt x="31" y="295"/>
                </a:lnTo>
                <a:lnTo>
                  <a:pt x="7" y="264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latin typeface="+mn-lt"/>
              <a:cs typeface="+mn-cs"/>
            </a:endParaRPr>
          </a:p>
        </p:txBody>
      </p:sp>
      <p:sp>
        <p:nvSpPr>
          <p:cNvPr id="21589" name="Freeform 287"/>
          <p:cNvSpPr>
            <a:spLocks/>
          </p:cNvSpPr>
          <p:nvPr/>
        </p:nvSpPr>
        <p:spPr bwMode="auto">
          <a:xfrm>
            <a:off x="4581525" y="3532187"/>
            <a:ext cx="950913" cy="1689100"/>
          </a:xfrm>
          <a:custGeom>
            <a:avLst/>
            <a:gdLst>
              <a:gd name="T0" fmla="*/ 2147483647 w 599"/>
              <a:gd name="T1" fmla="*/ 2147483647 h 1064"/>
              <a:gd name="T2" fmla="*/ 2147483647 w 599"/>
              <a:gd name="T3" fmla="*/ 2147483647 h 1064"/>
              <a:gd name="T4" fmla="*/ 2147483647 w 599"/>
              <a:gd name="T5" fmla="*/ 2147483647 h 1064"/>
              <a:gd name="T6" fmla="*/ 2147483647 w 599"/>
              <a:gd name="T7" fmla="*/ 2147483647 h 1064"/>
              <a:gd name="T8" fmla="*/ 2147483647 w 599"/>
              <a:gd name="T9" fmla="*/ 2147483647 h 1064"/>
              <a:gd name="T10" fmla="*/ 2147483647 w 599"/>
              <a:gd name="T11" fmla="*/ 2147483647 h 1064"/>
              <a:gd name="T12" fmla="*/ 2147483647 w 599"/>
              <a:gd name="T13" fmla="*/ 2147483647 h 1064"/>
              <a:gd name="T14" fmla="*/ 2147483647 w 599"/>
              <a:gd name="T15" fmla="*/ 2147483647 h 1064"/>
              <a:gd name="T16" fmla="*/ 2147483647 w 599"/>
              <a:gd name="T17" fmla="*/ 2147483647 h 1064"/>
              <a:gd name="T18" fmla="*/ 2147483647 w 599"/>
              <a:gd name="T19" fmla="*/ 2147483647 h 1064"/>
              <a:gd name="T20" fmla="*/ 2147483647 w 599"/>
              <a:gd name="T21" fmla="*/ 2147483647 h 1064"/>
              <a:gd name="T22" fmla="*/ 2147483647 w 599"/>
              <a:gd name="T23" fmla="*/ 2147483647 h 1064"/>
              <a:gd name="T24" fmla="*/ 2147483647 w 599"/>
              <a:gd name="T25" fmla="*/ 2147483647 h 1064"/>
              <a:gd name="T26" fmla="*/ 2147483647 w 599"/>
              <a:gd name="T27" fmla="*/ 2147483647 h 1064"/>
              <a:gd name="T28" fmla="*/ 2147483647 w 599"/>
              <a:gd name="T29" fmla="*/ 2147483647 h 1064"/>
              <a:gd name="T30" fmla="*/ 2147483647 w 599"/>
              <a:gd name="T31" fmla="*/ 2147483647 h 1064"/>
              <a:gd name="T32" fmla="*/ 2147483647 w 599"/>
              <a:gd name="T33" fmla="*/ 2147483647 h 1064"/>
              <a:gd name="T34" fmla="*/ 2147483647 w 599"/>
              <a:gd name="T35" fmla="*/ 2147483647 h 1064"/>
              <a:gd name="T36" fmla="*/ 2147483647 w 599"/>
              <a:gd name="T37" fmla="*/ 2147483647 h 1064"/>
              <a:gd name="T38" fmla="*/ 2147483647 w 599"/>
              <a:gd name="T39" fmla="*/ 2147483647 h 1064"/>
              <a:gd name="T40" fmla="*/ 2147483647 w 599"/>
              <a:gd name="T41" fmla="*/ 0 h 1064"/>
              <a:gd name="T42" fmla="*/ 2147483647 w 599"/>
              <a:gd name="T43" fmla="*/ 2147483647 h 1064"/>
              <a:gd name="T44" fmla="*/ 2147483647 w 599"/>
              <a:gd name="T45" fmla="*/ 2147483647 h 1064"/>
              <a:gd name="T46" fmla="*/ 2147483647 w 599"/>
              <a:gd name="T47" fmla="*/ 2147483647 h 1064"/>
              <a:gd name="T48" fmla="*/ 2147483647 w 599"/>
              <a:gd name="T49" fmla="*/ 2147483647 h 1064"/>
              <a:gd name="T50" fmla="*/ 2147483647 w 599"/>
              <a:gd name="T51" fmla="*/ 2147483647 h 1064"/>
              <a:gd name="T52" fmla="*/ 2147483647 w 599"/>
              <a:gd name="T53" fmla="*/ 2147483647 h 1064"/>
              <a:gd name="T54" fmla="*/ 2147483647 w 599"/>
              <a:gd name="T55" fmla="*/ 2147483647 h 1064"/>
              <a:gd name="T56" fmla="*/ 2147483647 w 599"/>
              <a:gd name="T57" fmla="*/ 2147483647 h 1064"/>
              <a:gd name="T58" fmla="*/ 2147483647 w 599"/>
              <a:gd name="T59" fmla="*/ 2147483647 h 1064"/>
              <a:gd name="T60" fmla="*/ 2147483647 w 599"/>
              <a:gd name="T61" fmla="*/ 2147483647 h 1064"/>
              <a:gd name="T62" fmla="*/ 2147483647 w 599"/>
              <a:gd name="T63" fmla="*/ 2147483647 h 1064"/>
              <a:gd name="T64" fmla="*/ 2147483647 w 599"/>
              <a:gd name="T65" fmla="*/ 2147483647 h 1064"/>
              <a:gd name="T66" fmla="*/ 2147483647 w 599"/>
              <a:gd name="T67" fmla="*/ 2147483647 h 1064"/>
              <a:gd name="T68" fmla="*/ 2147483647 w 599"/>
              <a:gd name="T69" fmla="*/ 2147483647 h 1064"/>
              <a:gd name="T70" fmla="*/ 2147483647 w 599"/>
              <a:gd name="T71" fmla="*/ 2147483647 h 1064"/>
              <a:gd name="T72" fmla="*/ 2147483647 w 599"/>
              <a:gd name="T73" fmla="*/ 2147483647 h 1064"/>
              <a:gd name="T74" fmla="*/ 2147483647 w 599"/>
              <a:gd name="T75" fmla="*/ 2147483647 h 1064"/>
              <a:gd name="T76" fmla="*/ 2147483647 w 599"/>
              <a:gd name="T77" fmla="*/ 2147483647 h 1064"/>
              <a:gd name="T78" fmla="*/ 2147483647 w 599"/>
              <a:gd name="T79" fmla="*/ 2147483647 h 1064"/>
              <a:gd name="T80" fmla="*/ 2147483647 w 599"/>
              <a:gd name="T81" fmla="*/ 2147483647 h 1064"/>
              <a:gd name="T82" fmla="*/ 2147483647 w 599"/>
              <a:gd name="T83" fmla="*/ 2147483647 h 1064"/>
              <a:gd name="T84" fmla="*/ 2147483647 w 599"/>
              <a:gd name="T85" fmla="*/ 2147483647 h 1064"/>
              <a:gd name="T86" fmla="*/ 2147483647 w 599"/>
              <a:gd name="T87" fmla="*/ 2147483647 h 1064"/>
              <a:gd name="T88" fmla="*/ 2147483647 w 599"/>
              <a:gd name="T89" fmla="*/ 2147483647 h 1064"/>
              <a:gd name="T90" fmla="*/ 2147483647 w 599"/>
              <a:gd name="T91" fmla="*/ 2147483647 h 1064"/>
              <a:gd name="T92" fmla="*/ 2147483647 w 599"/>
              <a:gd name="T93" fmla="*/ 2147483647 h 1064"/>
              <a:gd name="T94" fmla="*/ 2147483647 w 599"/>
              <a:gd name="T95" fmla="*/ 2147483647 h 1064"/>
              <a:gd name="T96" fmla="*/ 2147483647 w 599"/>
              <a:gd name="T97" fmla="*/ 2147483647 h 106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99"/>
              <a:gd name="T148" fmla="*/ 0 h 1064"/>
              <a:gd name="T149" fmla="*/ 599 w 599"/>
              <a:gd name="T150" fmla="*/ 1064 h 106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99" h="1064">
                <a:moveTo>
                  <a:pt x="197" y="1033"/>
                </a:moveTo>
                <a:lnTo>
                  <a:pt x="197" y="1033"/>
                </a:lnTo>
                <a:lnTo>
                  <a:pt x="196" y="1030"/>
                </a:lnTo>
                <a:lnTo>
                  <a:pt x="224" y="971"/>
                </a:lnTo>
                <a:lnTo>
                  <a:pt x="250" y="959"/>
                </a:lnTo>
                <a:lnTo>
                  <a:pt x="217" y="878"/>
                </a:lnTo>
                <a:lnTo>
                  <a:pt x="169" y="839"/>
                </a:lnTo>
                <a:lnTo>
                  <a:pt x="142" y="844"/>
                </a:lnTo>
                <a:lnTo>
                  <a:pt x="131" y="832"/>
                </a:lnTo>
                <a:lnTo>
                  <a:pt x="119" y="831"/>
                </a:lnTo>
                <a:lnTo>
                  <a:pt x="135" y="823"/>
                </a:lnTo>
                <a:lnTo>
                  <a:pt x="158" y="792"/>
                </a:lnTo>
                <a:lnTo>
                  <a:pt x="127" y="753"/>
                </a:lnTo>
                <a:lnTo>
                  <a:pt x="127" y="737"/>
                </a:lnTo>
                <a:lnTo>
                  <a:pt x="127" y="714"/>
                </a:lnTo>
                <a:lnTo>
                  <a:pt x="158" y="691"/>
                </a:lnTo>
                <a:lnTo>
                  <a:pt x="151" y="667"/>
                </a:lnTo>
                <a:lnTo>
                  <a:pt x="103" y="644"/>
                </a:lnTo>
                <a:lnTo>
                  <a:pt x="119" y="613"/>
                </a:lnTo>
                <a:lnTo>
                  <a:pt x="142" y="597"/>
                </a:lnTo>
                <a:lnTo>
                  <a:pt x="142" y="582"/>
                </a:lnTo>
                <a:lnTo>
                  <a:pt x="103" y="582"/>
                </a:lnTo>
                <a:lnTo>
                  <a:pt x="95" y="551"/>
                </a:lnTo>
                <a:lnTo>
                  <a:pt x="64" y="535"/>
                </a:lnTo>
                <a:lnTo>
                  <a:pt x="9" y="535"/>
                </a:lnTo>
                <a:lnTo>
                  <a:pt x="9" y="504"/>
                </a:lnTo>
                <a:lnTo>
                  <a:pt x="0" y="481"/>
                </a:lnTo>
                <a:lnTo>
                  <a:pt x="9" y="465"/>
                </a:lnTo>
                <a:lnTo>
                  <a:pt x="56" y="442"/>
                </a:lnTo>
                <a:lnTo>
                  <a:pt x="56" y="426"/>
                </a:lnTo>
                <a:lnTo>
                  <a:pt x="7" y="410"/>
                </a:lnTo>
                <a:lnTo>
                  <a:pt x="16" y="380"/>
                </a:lnTo>
                <a:lnTo>
                  <a:pt x="25" y="349"/>
                </a:lnTo>
                <a:lnTo>
                  <a:pt x="56" y="333"/>
                </a:lnTo>
                <a:lnTo>
                  <a:pt x="30" y="293"/>
                </a:lnTo>
                <a:lnTo>
                  <a:pt x="72" y="263"/>
                </a:lnTo>
                <a:lnTo>
                  <a:pt x="64" y="224"/>
                </a:lnTo>
                <a:lnTo>
                  <a:pt x="24" y="209"/>
                </a:lnTo>
                <a:lnTo>
                  <a:pt x="25" y="170"/>
                </a:lnTo>
                <a:lnTo>
                  <a:pt x="39" y="51"/>
                </a:lnTo>
                <a:lnTo>
                  <a:pt x="47" y="35"/>
                </a:lnTo>
                <a:lnTo>
                  <a:pt x="81" y="0"/>
                </a:lnTo>
                <a:lnTo>
                  <a:pt x="93" y="45"/>
                </a:lnTo>
                <a:lnTo>
                  <a:pt x="120" y="45"/>
                </a:lnTo>
                <a:lnTo>
                  <a:pt x="139" y="47"/>
                </a:lnTo>
                <a:lnTo>
                  <a:pt x="147" y="47"/>
                </a:lnTo>
                <a:lnTo>
                  <a:pt x="151" y="47"/>
                </a:lnTo>
                <a:lnTo>
                  <a:pt x="199" y="47"/>
                </a:lnTo>
                <a:lnTo>
                  <a:pt x="211" y="83"/>
                </a:lnTo>
                <a:lnTo>
                  <a:pt x="203" y="83"/>
                </a:lnTo>
                <a:lnTo>
                  <a:pt x="135" y="119"/>
                </a:lnTo>
                <a:lnTo>
                  <a:pt x="159" y="155"/>
                </a:lnTo>
                <a:lnTo>
                  <a:pt x="143" y="175"/>
                </a:lnTo>
                <a:lnTo>
                  <a:pt x="147" y="227"/>
                </a:lnTo>
                <a:lnTo>
                  <a:pt x="231" y="247"/>
                </a:lnTo>
                <a:lnTo>
                  <a:pt x="259" y="295"/>
                </a:lnTo>
                <a:lnTo>
                  <a:pt x="236" y="303"/>
                </a:lnTo>
                <a:lnTo>
                  <a:pt x="211" y="363"/>
                </a:lnTo>
                <a:lnTo>
                  <a:pt x="171" y="383"/>
                </a:lnTo>
                <a:lnTo>
                  <a:pt x="211" y="401"/>
                </a:lnTo>
                <a:lnTo>
                  <a:pt x="202" y="435"/>
                </a:lnTo>
                <a:lnTo>
                  <a:pt x="231" y="475"/>
                </a:lnTo>
                <a:lnTo>
                  <a:pt x="295" y="439"/>
                </a:lnTo>
                <a:lnTo>
                  <a:pt x="340" y="470"/>
                </a:lnTo>
                <a:lnTo>
                  <a:pt x="339" y="523"/>
                </a:lnTo>
                <a:lnTo>
                  <a:pt x="358" y="557"/>
                </a:lnTo>
                <a:lnTo>
                  <a:pt x="391" y="535"/>
                </a:lnTo>
                <a:lnTo>
                  <a:pt x="423" y="561"/>
                </a:lnTo>
                <a:lnTo>
                  <a:pt x="453" y="542"/>
                </a:lnTo>
                <a:lnTo>
                  <a:pt x="492" y="515"/>
                </a:lnTo>
                <a:lnTo>
                  <a:pt x="535" y="531"/>
                </a:lnTo>
                <a:lnTo>
                  <a:pt x="551" y="507"/>
                </a:lnTo>
                <a:lnTo>
                  <a:pt x="599" y="543"/>
                </a:lnTo>
                <a:lnTo>
                  <a:pt x="599" y="590"/>
                </a:lnTo>
                <a:lnTo>
                  <a:pt x="560" y="636"/>
                </a:lnTo>
                <a:lnTo>
                  <a:pt x="551" y="667"/>
                </a:lnTo>
                <a:lnTo>
                  <a:pt x="544" y="667"/>
                </a:lnTo>
                <a:lnTo>
                  <a:pt x="520" y="636"/>
                </a:lnTo>
                <a:lnTo>
                  <a:pt x="504" y="636"/>
                </a:lnTo>
                <a:lnTo>
                  <a:pt x="497" y="660"/>
                </a:lnTo>
                <a:lnTo>
                  <a:pt x="449" y="660"/>
                </a:lnTo>
                <a:lnTo>
                  <a:pt x="449" y="683"/>
                </a:lnTo>
                <a:lnTo>
                  <a:pt x="425" y="706"/>
                </a:lnTo>
                <a:lnTo>
                  <a:pt x="457" y="737"/>
                </a:lnTo>
                <a:lnTo>
                  <a:pt x="457" y="776"/>
                </a:lnTo>
                <a:lnTo>
                  <a:pt x="434" y="792"/>
                </a:lnTo>
                <a:lnTo>
                  <a:pt x="425" y="870"/>
                </a:lnTo>
                <a:lnTo>
                  <a:pt x="395" y="877"/>
                </a:lnTo>
                <a:lnTo>
                  <a:pt x="395" y="901"/>
                </a:lnTo>
                <a:lnTo>
                  <a:pt x="425" y="924"/>
                </a:lnTo>
                <a:lnTo>
                  <a:pt x="434" y="924"/>
                </a:lnTo>
                <a:lnTo>
                  <a:pt x="425" y="932"/>
                </a:lnTo>
                <a:lnTo>
                  <a:pt x="386" y="947"/>
                </a:lnTo>
                <a:lnTo>
                  <a:pt x="340" y="980"/>
                </a:lnTo>
                <a:lnTo>
                  <a:pt x="323" y="1033"/>
                </a:lnTo>
                <a:lnTo>
                  <a:pt x="300" y="1041"/>
                </a:lnTo>
                <a:lnTo>
                  <a:pt x="284" y="1064"/>
                </a:lnTo>
                <a:lnTo>
                  <a:pt x="213" y="1048"/>
                </a:lnTo>
                <a:lnTo>
                  <a:pt x="197" y="1033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88" name="Freeform 288"/>
          <p:cNvSpPr>
            <a:spLocks/>
          </p:cNvSpPr>
          <p:nvPr/>
        </p:nvSpPr>
        <p:spPr bwMode="auto">
          <a:xfrm>
            <a:off x="1597025" y="4984750"/>
            <a:ext cx="103188" cy="101600"/>
          </a:xfrm>
          <a:custGeom>
            <a:avLst/>
            <a:gdLst>
              <a:gd name="T0" fmla="*/ 2147483647 w 65"/>
              <a:gd name="T1" fmla="*/ 2147483647 h 64"/>
              <a:gd name="T2" fmla="*/ 2147483647 w 65"/>
              <a:gd name="T3" fmla="*/ 2147483647 h 64"/>
              <a:gd name="T4" fmla="*/ 2147483647 w 65"/>
              <a:gd name="T5" fmla="*/ 2147483647 h 64"/>
              <a:gd name="T6" fmla="*/ 2147483647 w 65"/>
              <a:gd name="T7" fmla="*/ 2147483647 h 64"/>
              <a:gd name="T8" fmla="*/ 2147483647 w 65"/>
              <a:gd name="T9" fmla="*/ 2147483647 h 64"/>
              <a:gd name="T10" fmla="*/ 2147483647 w 65"/>
              <a:gd name="T11" fmla="*/ 2147483647 h 64"/>
              <a:gd name="T12" fmla="*/ 2147483647 w 65"/>
              <a:gd name="T13" fmla="*/ 0 h 64"/>
              <a:gd name="T14" fmla="*/ 2147483647 w 65"/>
              <a:gd name="T15" fmla="*/ 2147483647 h 64"/>
              <a:gd name="T16" fmla="*/ 2147483647 w 65"/>
              <a:gd name="T17" fmla="*/ 2147483647 h 64"/>
              <a:gd name="T18" fmla="*/ 2147483647 w 65"/>
              <a:gd name="T19" fmla="*/ 2147483647 h 64"/>
              <a:gd name="T20" fmla="*/ 0 w 65"/>
              <a:gd name="T21" fmla="*/ 2147483647 h 64"/>
              <a:gd name="T22" fmla="*/ 2147483647 w 65"/>
              <a:gd name="T23" fmla="*/ 2147483647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5"/>
              <a:gd name="T37" fmla="*/ 0 h 64"/>
              <a:gd name="T38" fmla="*/ 65 w 65"/>
              <a:gd name="T39" fmla="*/ 64 h 6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5" h="64">
                <a:moveTo>
                  <a:pt x="19" y="64"/>
                </a:moveTo>
                <a:lnTo>
                  <a:pt x="53" y="51"/>
                </a:lnTo>
                <a:lnTo>
                  <a:pt x="65" y="34"/>
                </a:lnTo>
                <a:lnTo>
                  <a:pt x="62" y="13"/>
                </a:lnTo>
                <a:lnTo>
                  <a:pt x="49" y="11"/>
                </a:lnTo>
                <a:lnTo>
                  <a:pt x="42" y="5"/>
                </a:lnTo>
                <a:lnTo>
                  <a:pt x="31" y="0"/>
                </a:lnTo>
                <a:lnTo>
                  <a:pt x="32" y="9"/>
                </a:lnTo>
                <a:lnTo>
                  <a:pt x="32" y="48"/>
                </a:lnTo>
                <a:lnTo>
                  <a:pt x="14" y="41"/>
                </a:lnTo>
                <a:lnTo>
                  <a:pt x="0" y="48"/>
                </a:lnTo>
                <a:lnTo>
                  <a:pt x="19" y="6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latin typeface="+mn-lt"/>
              <a:cs typeface="+mn-cs"/>
            </a:endParaRPr>
          </a:p>
        </p:txBody>
      </p:sp>
      <p:sp>
        <p:nvSpPr>
          <p:cNvPr id="21591" name="Text Box 289"/>
          <p:cNvSpPr txBox="1">
            <a:spLocks noChangeArrowheads="1"/>
          </p:cNvSpPr>
          <p:nvPr/>
        </p:nvSpPr>
        <p:spPr bwMode="auto">
          <a:xfrm>
            <a:off x="1970088" y="5654675"/>
            <a:ext cx="719137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Республика Дагестан</a:t>
            </a:r>
          </a:p>
        </p:txBody>
      </p:sp>
      <p:sp>
        <p:nvSpPr>
          <p:cNvPr id="21592" name="Text Box 290"/>
          <p:cNvSpPr txBox="1">
            <a:spLocks noChangeArrowheads="1"/>
          </p:cNvSpPr>
          <p:nvPr/>
        </p:nvSpPr>
        <p:spPr bwMode="auto">
          <a:xfrm>
            <a:off x="1106488" y="5394325"/>
            <a:ext cx="720725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Чеченская республика</a:t>
            </a:r>
          </a:p>
        </p:txBody>
      </p:sp>
      <p:sp>
        <p:nvSpPr>
          <p:cNvPr id="21593" name="Line 291"/>
          <p:cNvSpPr>
            <a:spLocks noChangeShapeType="1"/>
          </p:cNvSpPr>
          <p:nvPr/>
        </p:nvSpPr>
        <p:spPr bwMode="auto">
          <a:xfrm flipH="1">
            <a:off x="1609725" y="5094287"/>
            <a:ext cx="61913" cy="3000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594" name="Text Box 292"/>
          <p:cNvSpPr txBox="1">
            <a:spLocks noChangeArrowheads="1"/>
          </p:cNvSpPr>
          <p:nvPr/>
        </p:nvSpPr>
        <p:spPr bwMode="auto">
          <a:xfrm>
            <a:off x="674688" y="5322887"/>
            <a:ext cx="71913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Республика Ингушетия</a:t>
            </a:r>
          </a:p>
        </p:txBody>
      </p:sp>
      <p:sp>
        <p:nvSpPr>
          <p:cNvPr id="21595" name="Line 293"/>
          <p:cNvSpPr>
            <a:spLocks noChangeShapeType="1"/>
          </p:cNvSpPr>
          <p:nvPr/>
        </p:nvSpPr>
        <p:spPr bwMode="auto">
          <a:xfrm flipH="1">
            <a:off x="1322388" y="5062537"/>
            <a:ext cx="319087" cy="2603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596" name="Text Box 294"/>
          <p:cNvSpPr txBox="1">
            <a:spLocks noChangeArrowheads="1"/>
          </p:cNvSpPr>
          <p:nvPr/>
        </p:nvSpPr>
        <p:spPr bwMode="auto">
          <a:xfrm>
            <a:off x="398463" y="5106987"/>
            <a:ext cx="7905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Республика Северная Осетия - Алания</a:t>
            </a:r>
          </a:p>
        </p:txBody>
      </p:sp>
      <p:sp>
        <p:nvSpPr>
          <p:cNvPr id="21597" name="Line 295"/>
          <p:cNvSpPr>
            <a:spLocks noChangeShapeType="1"/>
          </p:cNvSpPr>
          <p:nvPr/>
        </p:nvSpPr>
        <p:spPr bwMode="auto">
          <a:xfrm flipH="1">
            <a:off x="1249363" y="5011737"/>
            <a:ext cx="347662" cy="1666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598" name="Text Box 296"/>
          <p:cNvSpPr txBox="1">
            <a:spLocks noChangeArrowheads="1"/>
          </p:cNvSpPr>
          <p:nvPr/>
        </p:nvSpPr>
        <p:spPr bwMode="auto">
          <a:xfrm>
            <a:off x="241300" y="4933950"/>
            <a:ext cx="89058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Кабардино-Балкарская Республика</a:t>
            </a:r>
          </a:p>
        </p:txBody>
      </p:sp>
      <p:sp>
        <p:nvSpPr>
          <p:cNvPr id="21599" name="Line 297"/>
          <p:cNvSpPr>
            <a:spLocks noChangeShapeType="1"/>
          </p:cNvSpPr>
          <p:nvPr/>
        </p:nvSpPr>
        <p:spPr bwMode="auto">
          <a:xfrm flipH="1">
            <a:off x="1177925" y="4932362"/>
            <a:ext cx="400050" cy="101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600" name="Text Box 298"/>
          <p:cNvSpPr txBox="1">
            <a:spLocks noChangeArrowheads="1"/>
          </p:cNvSpPr>
          <p:nvPr/>
        </p:nvSpPr>
        <p:spPr bwMode="auto">
          <a:xfrm>
            <a:off x="241300" y="4746625"/>
            <a:ext cx="89058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Карачаево-Черкесская Республика</a:t>
            </a:r>
          </a:p>
        </p:txBody>
      </p:sp>
      <p:sp>
        <p:nvSpPr>
          <p:cNvPr id="21601" name="Line 299"/>
          <p:cNvSpPr>
            <a:spLocks noChangeShapeType="1"/>
          </p:cNvSpPr>
          <p:nvPr/>
        </p:nvSpPr>
        <p:spPr bwMode="auto">
          <a:xfrm flipH="1">
            <a:off x="1177925" y="4837112"/>
            <a:ext cx="328613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602" name="Text Box 300"/>
          <p:cNvSpPr txBox="1">
            <a:spLocks noChangeArrowheads="1"/>
          </p:cNvSpPr>
          <p:nvPr/>
        </p:nvSpPr>
        <p:spPr bwMode="auto">
          <a:xfrm>
            <a:off x="231775" y="4633912"/>
            <a:ext cx="8905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Республика Адыгея</a:t>
            </a:r>
          </a:p>
        </p:txBody>
      </p:sp>
      <p:sp>
        <p:nvSpPr>
          <p:cNvPr id="21603" name="Line 301"/>
          <p:cNvSpPr>
            <a:spLocks noChangeShapeType="1"/>
          </p:cNvSpPr>
          <p:nvPr/>
        </p:nvSpPr>
        <p:spPr bwMode="auto">
          <a:xfrm flipH="1">
            <a:off x="1177925" y="4675187"/>
            <a:ext cx="2889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604" name="Text Box 302"/>
          <p:cNvSpPr txBox="1">
            <a:spLocks noChangeArrowheads="1"/>
          </p:cNvSpPr>
          <p:nvPr/>
        </p:nvSpPr>
        <p:spPr bwMode="auto">
          <a:xfrm>
            <a:off x="227013" y="4492625"/>
            <a:ext cx="89058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Краснодарский край</a:t>
            </a:r>
          </a:p>
        </p:txBody>
      </p:sp>
      <p:sp>
        <p:nvSpPr>
          <p:cNvPr id="21605" name="Line 303"/>
          <p:cNvSpPr>
            <a:spLocks noChangeShapeType="1"/>
          </p:cNvSpPr>
          <p:nvPr/>
        </p:nvSpPr>
        <p:spPr bwMode="auto">
          <a:xfrm flipH="1">
            <a:off x="1177925" y="4530725"/>
            <a:ext cx="2159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606" name="Line 304"/>
          <p:cNvSpPr>
            <a:spLocks noChangeShapeType="1"/>
          </p:cNvSpPr>
          <p:nvPr/>
        </p:nvSpPr>
        <p:spPr bwMode="auto">
          <a:xfrm>
            <a:off x="1754188" y="5178425"/>
            <a:ext cx="215900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607" name="Text Box 305"/>
          <p:cNvSpPr txBox="1">
            <a:spLocks noChangeArrowheads="1"/>
          </p:cNvSpPr>
          <p:nvPr/>
        </p:nvSpPr>
        <p:spPr bwMode="auto">
          <a:xfrm>
            <a:off x="2055813" y="5414962"/>
            <a:ext cx="71913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Ставропольский край</a:t>
            </a:r>
          </a:p>
        </p:txBody>
      </p:sp>
      <p:sp>
        <p:nvSpPr>
          <p:cNvPr id="21608" name="Line 306"/>
          <p:cNvSpPr>
            <a:spLocks noChangeShapeType="1"/>
          </p:cNvSpPr>
          <p:nvPr/>
        </p:nvSpPr>
        <p:spPr bwMode="auto">
          <a:xfrm>
            <a:off x="1682750" y="4818062"/>
            <a:ext cx="358775" cy="5762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609" name="Text Box 307"/>
          <p:cNvSpPr txBox="1">
            <a:spLocks noChangeArrowheads="1"/>
          </p:cNvSpPr>
          <p:nvPr/>
        </p:nvSpPr>
        <p:spPr bwMode="auto">
          <a:xfrm>
            <a:off x="2114550" y="5178425"/>
            <a:ext cx="71913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Республика Калмыкия</a:t>
            </a:r>
          </a:p>
        </p:txBody>
      </p:sp>
      <p:sp>
        <p:nvSpPr>
          <p:cNvPr id="21610" name="Line 308"/>
          <p:cNvSpPr>
            <a:spLocks noChangeShapeType="1"/>
          </p:cNvSpPr>
          <p:nvPr/>
        </p:nvSpPr>
        <p:spPr bwMode="auto">
          <a:xfrm>
            <a:off x="1863725" y="4851400"/>
            <a:ext cx="206375" cy="3603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611" name="Text Box 309"/>
          <p:cNvSpPr txBox="1">
            <a:spLocks noChangeArrowheads="1"/>
          </p:cNvSpPr>
          <p:nvPr/>
        </p:nvSpPr>
        <p:spPr bwMode="auto">
          <a:xfrm>
            <a:off x="2085975" y="4953000"/>
            <a:ext cx="71913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Астраханская область</a:t>
            </a:r>
          </a:p>
        </p:txBody>
      </p:sp>
      <p:sp>
        <p:nvSpPr>
          <p:cNvPr id="21612" name="Line 310"/>
          <p:cNvSpPr>
            <a:spLocks noChangeShapeType="1"/>
          </p:cNvSpPr>
          <p:nvPr/>
        </p:nvSpPr>
        <p:spPr bwMode="auto">
          <a:xfrm>
            <a:off x="2062163" y="4851400"/>
            <a:ext cx="142875" cy="73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613" name="Text Box 311"/>
          <p:cNvSpPr txBox="1">
            <a:spLocks noChangeArrowheads="1"/>
          </p:cNvSpPr>
          <p:nvPr/>
        </p:nvSpPr>
        <p:spPr bwMode="auto">
          <a:xfrm>
            <a:off x="2143125" y="4703762"/>
            <a:ext cx="71913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Волгоградская область</a:t>
            </a:r>
          </a:p>
        </p:txBody>
      </p:sp>
      <p:sp>
        <p:nvSpPr>
          <p:cNvPr id="21614" name="Line 312"/>
          <p:cNvSpPr>
            <a:spLocks noChangeShapeType="1"/>
          </p:cNvSpPr>
          <p:nvPr/>
        </p:nvSpPr>
        <p:spPr bwMode="auto">
          <a:xfrm>
            <a:off x="2041525" y="4459287"/>
            <a:ext cx="144463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615" name="Text Box 313"/>
          <p:cNvSpPr txBox="1">
            <a:spLocks noChangeArrowheads="1"/>
          </p:cNvSpPr>
          <p:nvPr/>
        </p:nvSpPr>
        <p:spPr bwMode="auto">
          <a:xfrm>
            <a:off x="2598738" y="5075237"/>
            <a:ext cx="71913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Саратов-</a:t>
            </a:r>
          </a:p>
          <a:p>
            <a:pPr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ская обл.</a:t>
            </a:r>
          </a:p>
        </p:txBody>
      </p:sp>
      <p:sp>
        <p:nvSpPr>
          <p:cNvPr id="21616" name="Line 314"/>
          <p:cNvSpPr>
            <a:spLocks noChangeShapeType="1"/>
          </p:cNvSpPr>
          <p:nvPr/>
        </p:nvSpPr>
        <p:spPr bwMode="auto">
          <a:xfrm>
            <a:off x="2330450" y="4459287"/>
            <a:ext cx="433388" cy="5746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617" name="Text Box 315"/>
          <p:cNvSpPr txBox="1">
            <a:spLocks noChangeArrowheads="1"/>
          </p:cNvSpPr>
          <p:nvPr/>
        </p:nvSpPr>
        <p:spPr bwMode="auto">
          <a:xfrm>
            <a:off x="2627313" y="5562600"/>
            <a:ext cx="719137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Оренбургская область</a:t>
            </a:r>
          </a:p>
        </p:txBody>
      </p:sp>
      <p:sp>
        <p:nvSpPr>
          <p:cNvPr id="21618" name="Text Box 316"/>
          <p:cNvSpPr txBox="1">
            <a:spLocks noChangeArrowheads="1"/>
          </p:cNvSpPr>
          <p:nvPr/>
        </p:nvSpPr>
        <p:spPr bwMode="auto">
          <a:xfrm>
            <a:off x="3049588" y="5324475"/>
            <a:ext cx="719137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Республика Башкортостан</a:t>
            </a:r>
          </a:p>
        </p:txBody>
      </p:sp>
      <p:sp>
        <p:nvSpPr>
          <p:cNvPr id="21619" name="Line 317"/>
          <p:cNvSpPr>
            <a:spLocks noChangeShapeType="1"/>
          </p:cNvSpPr>
          <p:nvPr/>
        </p:nvSpPr>
        <p:spPr bwMode="auto">
          <a:xfrm>
            <a:off x="2978150" y="4530725"/>
            <a:ext cx="215900" cy="7921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620" name="Text Box 318"/>
          <p:cNvSpPr txBox="1">
            <a:spLocks noChangeArrowheads="1"/>
          </p:cNvSpPr>
          <p:nvPr/>
        </p:nvSpPr>
        <p:spPr bwMode="auto">
          <a:xfrm>
            <a:off x="3155950" y="4784725"/>
            <a:ext cx="71913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Челябин-</a:t>
            </a:r>
          </a:p>
          <a:p>
            <a:pPr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ская обл.</a:t>
            </a:r>
          </a:p>
        </p:txBody>
      </p:sp>
      <p:sp>
        <p:nvSpPr>
          <p:cNvPr id="21621" name="Line 319"/>
          <p:cNvSpPr>
            <a:spLocks noChangeShapeType="1"/>
          </p:cNvSpPr>
          <p:nvPr/>
        </p:nvSpPr>
        <p:spPr bwMode="auto">
          <a:xfrm>
            <a:off x="3181350" y="4545012"/>
            <a:ext cx="144463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622" name="Line 320"/>
          <p:cNvSpPr>
            <a:spLocks noChangeShapeType="1"/>
          </p:cNvSpPr>
          <p:nvPr/>
        </p:nvSpPr>
        <p:spPr bwMode="auto">
          <a:xfrm>
            <a:off x="3724275" y="4602162"/>
            <a:ext cx="0" cy="9366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623" name="Line 321"/>
          <p:cNvSpPr>
            <a:spLocks noChangeShapeType="1"/>
          </p:cNvSpPr>
          <p:nvPr/>
        </p:nvSpPr>
        <p:spPr bwMode="auto">
          <a:xfrm>
            <a:off x="3971925" y="4816475"/>
            <a:ext cx="0" cy="290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624" name="Text Box 322"/>
          <p:cNvSpPr txBox="1">
            <a:spLocks noChangeArrowheads="1"/>
          </p:cNvSpPr>
          <p:nvPr/>
        </p:nvSpPr>
        <p:spPr bwMode="auto">
          <a:xfrm>
            <a:off x="3219450" y="5078412"/>
            <a:ext cx="4318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Курганская область</a:t>
            </a:r>
          </a:p>
        </p:txBody>
      </p:sp>
      <p:sp>
        <p:nvSpPr>
          <p:cNvPr id="21625" name="Text Box 323"/>
          <p:cNvSpPr txBox="1">
            <a:spLocks noChangeArrowheads="1"/>
          </p:cNvSpPr>
          <p:nvPr/>
        </p:nvSpPr>
        <p:spPr bwMode="auto">
          <a:xfrm>
            <a:off x="3502025" y="5586412"/>
            <a:ext cx="43338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Тюменская область</a:t>
            </a:r>
          </a:p>
        </p:txBody>
      </p:sp>
      <p:sp>
        <p:nvSpPr>
          <p:cNvPr id="21626" name="Text Box 324"/>
          <p:cNvSpPr txBox="1">
            <a:spLocks noChangeArrowheads="1"/>
          </p:cNvSpPr>
          <p:nvPr/>
        </p:nvSpPr>
        <p:spPr bwMode="auto">
          <a:xfrm>
            <a:off x="3751263" y="5153025"/>
            <a:ext cx="433387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Омская область</a:t>
            </a:r>
          </a:p>
        </p:txBody>
      </p:sp>
      <p:sp>
        <p:nvSpPr>
          <p:cNvPr id="21627" name="Line 325"/>
          <p:cNvSpPr>
            <a:spLocks noChangeShapeType="1"/>
          </p:cNvSpPr>
          <p:nvPr/>
        </p:nvSpPr>
        <p:spPr bwMode="auto">
          <a:xfrm>
            <a:off x="2978150" y="4818062"/>
            <a:ext cx="0" cy="7207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628" name="Text Box 326"/>
          <p:cNvSpPr txBox="1">
            <a:spLocks noChangeArrowheads="1"/>
          </p:cNvSpPr>
          <p:nvPr/>
        </p:nvSpPr>
        <p:spPr bwMode="auto">
          <a:xfrm>
            <a:off x="3841750" y="5394325"/>
            <a:ext cx="576263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Новосибирская область</a:t>
            </a:r>
          </a:p>
        </p:txBody>
      </p:sp>
      <p:sp>
        <p:nvSpPr>
          <p:cNvPr id="21629" name="Line 327"/>
          <p:cNvSpPr>
            <a:spLocks noChangeShapeType="1"/>
          </p:cNvSpPr>
          <p:nvPr/>
        </p:nvSpPr>
        <p:spPr bwMode="auto">
          <a:xfrm>
            <a:off x="4183063" y="4846637"/>
            <a:ext cx="0" cy="5048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630" name="Text Box 328"/>
          <p:cNvSpPr txBox="1">
            <a:spLocks noChangeArrowheads="1"/>
          </p:cNvSpPr>
          <p:nvPr/>
        </p:nvSpPr>
        <p:spPr bwMode="auto">
          <a:xfrm>
            <a:off x="4202113" y="5053012"/>
            <a:ext cx="43497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Алтайский край</a:t>
            </a:r>
          </a:p>
        </p:txBody>
      </p:sp>
      <p:sp>
        <p:nvSpPr>
          <p:cNvPr id="21631" name="Line 329"/>
          <p:cNvSpPr>
            <a:spLocks noChangeShapeType="1"/>
          </p:cNvSpPr>
          <p:nvPr/>
        </p:nvSpPr>
        <p:spPr bwMode="auto">
          <a:xfrm>
            <a:off x="4562475" y="5322887"/>
            <a:ext cx="0" cy="2905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632" name="Line 330"/>
          <p:cNvSpPr>
            <a:spLocks noChangeShapeType="1"/>
          </p:cNvSpPr>
          <p:nvPr/>
        </p:nvSpPr>
        <p:spPr bwMode="auto">
          <a:xfrm>
            <a:off x="4706938" y="5033962"/>
            <a:ext cx="0" cy="7937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633" name="Line 331"/>
          <p:cNvSpPr>
            <a:spLocks noChangeShapeType="1"/>
          </p:cNvSpPr>
          <p:nvPr/>
        </p:nvSpPr>
        <p:spPr bwMode="auto">
          <a:xfrm>
            <a:off x="4859338" y="5048250"/>
            <a:ext cx="73025" cy="4318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634" name="Text Box 332"/>
          <p:cNvSpPr txBox="1">
            <a:spLocks noChangeArrowheads="1"/>
          </p:cNvSpPr>
          <p:nvPr/>
        </p:nvSpPr>
        <p:spPr bwMode="auto">
          <a:xfrm>
            <a:off x="4067175" y="5635625"/>
            <a:ext cx="576263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Республика Алтай</a:t>
            </a:r>
          </a:p>
        </p:txBody>
      </p:sp>
      <p:sp>
        <p:nvSpPr>
          <p:cNvPr id="21635" name="Text Box 333"/>
          <p:cNvSpPr txBox="1">
            <a:spLocks noChangeArrowheads="1"/>
          </p:cNvSpPr>
          <p:nvPr/>
        </p:nvSpPr>
        <p:spPr bwMode="auto">
          <a:xfrm>
            <a:off x="4410075" y="5854700"/>
            <a:ext cx="576263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Кемеровская область</a:t>
            </a:r>
          </a:p>
        </p:txBody>
      </p:sp>
      <p:sp>
        <p:nvSpPr>
          <p:cNvPr id="21636" name="Text Box 334"/>
          <p:cNvSpPr txBox="1">
            <a:spLocks noChangeArrowheads="1"/>
          </p:cNvSpPr>
          <p:nvPr/>
        </p:nvSpPr>
        <p:spPr bwMode="auto">
          <a:xfrm>
            <a:off x="4783138" y="5481637"/>
            <a:ext cx="4699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Республика </a:t>
            </a:r>
            <a:endParaRPr kumimoji="0" lang="en-US" sz="60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Хакасия</a:t>
            </a:r>
          </a:p>
        </p:txBody>
      </p:sp>
      <p:sp>
        <p:nvSpPr>
          <p:cNvPr id="21637" name="Text Box 335"/>
          <p:cNvSpPr txBox="1">
            <a:spLocks noChangeArrowheads="1"/>
          </p:cNvSpPr>
          <p:nvPr/>
        </p:nvSpPr>
        <p:spPr bwMode="auto">
          <a:xfrm>
            <a:off x="4926013" y="5226050"/>
            <a:ext cx="433387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Республика Тыва</a:t>
            </a:r>
          </a:p>
        </p:txBody>
      </p:sp>
      <p:sp>
        <p:nvSpPr>
          <p:cNvPr id="21638" name="Text Box 336"/>
          <p:cNvSpPr txBox="1">
            <a:spLocks noChangeArrowheads="1"/>
          </p:cNvSpPr>
          <p:nvPr/>
        </p:nvSpPr>
        <p:spPr bwMode="auto">
          <a:xfrm>
            <a:off x="1597025" y="4464050"/>
            <a:ext cx="21590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1</a:t>
            </a:r>
          </a:p>
        </p:txBody>
      </p:sp>
      <p:sp>
        <p:nvSpPr>
          <p:cNvPr id="21639" name="Text Box 337"/>
          <p:cNvSpPr txBox="1">
            <a:spLocks noChangeArrowheads="1"/>
          </p:cNvSpPr>
          <p:nvPr/>
        </p:nvSpPr>
        <p:spPr bwMode="auto">
          <a:xfrm>
            <a:off x="1782763" y="4170362"/>
            <a:ext cx="215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2</a:t>
            </a:r>
          </a:p>
        </p:txBody>
      </p:sp>
      <p:sp>
        <p:nvSpPr>
          <p:cNvPr id="21640" name="Text Box 338"/>
          <p:cNvSpPr txBox="1">
            <a:spLocks noChangeArrowheads="1"/>
          </p:cNvSpPr>
          <p:nvPr/>
        </p:nvSpPr>
        <p:spPr bwMode="auto">
          <a:xfrm>
            <a:off x="1643063" y="4078287"/>
            <a:ext cx="215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3</a:t>
            </a:r>
          </a:p>
        </p:txBody>
      </p:sp>
      <p:sp>
        <p:nvSpPr>
          <p:cNvPr id="21641" name="Text Box 339"/>
          <p:cNvSpPr txBox="1">
            <a:spLocks noChangeArrowheads="1"/>
          </p:cNvSpPr>
          <p:nvPr/>
        </p:nvSpPr>
        <p:spPr bwMode="auto">
          <a:xfrm>
            <a:off x="1638300" y="3935412"/>
            <a:ext cx="215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4</a:t>
            </a:r>
          </a:p>
        </p:txBody>
      </p:sp>
      <p:sp>
        <p:nvSpPr>
          <p:cNvPr id="21642" name="Text Box 340"/>
          <p:cNvSpPr txBox="1">
            <a:spLocks noChangeArrowheads="1"/>
          </p:cNvSpPr>
          <p:nvPr/>
        </p:nvSpPr>
        <p:spPr bwMode="auto">
          <a:xfrm>
            <a:off x="1754188" y="3875087"/>
            <a:ext cx="215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5</a:t>
            </a:r>
          </a:p>
        </p:txBody>
      </p:sp>
      <p:sp>
        <p:nvSpPr>
          <p:cNvPr id="21643" name="Text Box 341"/>
          <p:cNvSpPr txBox="1">
            <a:spLocks noChangeArrowheads="1"/>
          </p:cNvSpPr>
          <p:nvPr/>
        </p:nvSpPr>
        <p:spPr bwMode="auto">
          <a:xfrm>
            <a:off x="1854200" y="3992562"/>
            <a:ext cx="215900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6</a:t>
            </a:r>
          </a:p>
        </p:txBody>
      </p:sp>
      <p:sp>
        <p:nvSpPr>
          <p:cNvPr id="21644" name="Text Box 342"/>
          <p:cNvSpPr txBox="1">
            <a:spLocks noChangeArrowheads="1"/>
          </p:cNvSpPr>
          <p:nvPr/>
        </p:nvSpPr>
        <p:spPr bwMode="auto">
          <a:xfrm>
            <a:off x="1970088" y="4100512"/>
            <a:ext cx="215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7</a:t>
            </a:r>
          </a:p>
        </p:txBody>
      </p:sp>
      <p:sp>
        <p:nvSpPr>
          <p:cNvPr id="21645" name="Text Box 343"/>
          <p:cNvSpPr txBox="1">
            <a:spLocks noChangeArrowheads="1"/>
          </p:cNvSpPr>
          <p:nvPr/>
        </p:nvSpPr>
        <p:spPr bwMode="auto">
          <a:xfrm>
            <a:off x="2401888" y="4070350"/>
            <a:ext cx="21590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8</a:t>
            </a:r>
          </a:p>
        </p:txBody>
      </p:sp>
      <p:sp>
        <p:nvSpPr>
          <p:cNvPr id="21646" name="Text Box 344"/>
          <p:cNvSpPr txBox="1">
            <a:spLocks noChangeArrowheads="1"/>
          </p:cNvSpPr>
          <p:nvPr/>
        </p:nvSpPr>
        <p:spPr bwMode="auto">
          <a:xfrm>
            <a:off x="2143125" y="4170362"/>
            <a:ext cx="215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10</a:t>
            </a:r>
          </a:p>
        </p:txBody>
      </p:sp>
      <p:sp>
        <p:nvSpPr>
          <p:cNvPr id="21647" name="Text Box 345"/>
          <p:cNvSpPr txBox="1">
            <a:spLocks noChangeArrowheads="1"/>
          </p:cNvSpPr>
          <p:nvPr/>
        </p:nvSpPr>
        <p:spPr bwMode="auto">
          <a:xfrm>
            <a:off x="2171700" y="4027487"/>
            <a:ext cx="215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9</a:t>
            </a:r>
          </a:p>
        </p:txBody>
      </p:sp>
      <p:sp>
        <p:nvSpPr>
          <p:cNvPr id="21648" name="Text Box 346"/>
          <p:cNvSpPr txBox="1">
            <a:spLocks noChangeArrowheads="1"/>
          </p:cNvSpPr>
          <p:nvPr/>
        </p:nvSpPr>
        <p:spPr bwMode="auto">
          <a:xfrm>
            <a:off x="2344738" y="4213225"/>
            <a:ext cx="21590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11</a:t>
            </a:r>
          </a:p>
        </p:txBody>
      </p:sp>
      <p:sp>
        <p:nvSpPr>
          <p:cNvPr id="21649" name="Text Box 347"/>
          <p:cNvSpPr txBox="1">
            <a:spLocks noChangeArrowheads="1"/>
          </p:cNvSpPr>
          <p:nvPr/>
        </p:nvSpPr>
        <p:spPr bwMode="auto">
          <a:xfrm>
            <a:off x="2446338" y="4371975"/>
            <a:ext cx="21590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12</a:t>
            </a:r>
          </a:p>
        </p:txBody>
      </p:sp>
      <p:sp>
        <p:nvSpPr>
          <p:cNvPr id="21650" name="Text Box 348"/>
          <p:cNvSpPr txBox="1">
            <a:spLocks noChangeArrowheads="1"/>
          </p:cNvSpPr>
          <p:nvPr/>
        </p:nvSpPr>
        <p:spPr bwMode="auto">
          <a:xfrm>
            <a:off x="2019300" y="3911600"/>
            <a:ext cx="21590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13</a:t>
            </a:r>
          </a:p>
        </p:txBody>
      </p:sp>
      <p:sp>
        <p:nvSpPr>
          <p:cNvPr id="21651" name="Text Box 349"/>
          <p:cNvSpPr txBox="1">
            <a:spLocks noChangeArrowheads="1"/>
          </p:cNvSpPr>
          <p:nvPr/>
        </p:nvSpPr>
        <p:spPr bwMode="auto">
          <a:xfrm>
            <a:off x="2513013" y="4006850"/>
            <a:ext cx="215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14</a:t>
            </a:r>
          </a:p>
        </p:txBody>
      </p:sp>
      <p:sp>
        <p:nvSpPr>
          <p:cNvPr id="21652" name="Text Box 350"/>
          <p:cNvSpPr txBox="1">
            <a:spLocks noChangeArrowheads="1"/>
          </p:cNvSpPr>
          <p:nvPr/>
        </p:nvSpPr>
        <p:spPr bwMode="auto">
          <a:xfrm>
            <a:off x="2565400" y="4186237"/>
            <a:ext cx="215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15</a:t>
            </a:r>
          </a:p>
        </p:txBody>
      </p:sp>
      <p:sp>
        <p:nvSpPr>
          <p:cNvPr id="21653" name="Text Box 351"/>
          <p:cNvSpPr txBox="1">
            <a:spLocks noChangeArrowheads="1"/>
          </p:cNvSpPr>
          <p:nvPr/>
        </p:nvSpPr>
        <p:spPr bwMode="auto">
          <a:xfrm>
            <a:off x="2266950" y="3946525"/>
            <a:ext cx="215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16</a:t>
            </a:r>
          </a:p>
        </p:txBody>
      </p:sp>
      <p:sp>
        <p:nvSpPr>
          <p:cNvPr id="21654" name="Text Box 352"/>
          <p:cNvSpPr txBox="1">
            <a:spLocks noChangeArrowheads="1"/>
          </p:cNvSpPr>
          <p:nvPr/>
        </p:nvSpPr>
        <p:spPr bwMode="auto">
          <a:xfrm>
            <a:off x="2166938" y="3824287"/>
            <a:ext cx="215900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17</a:t>
            </a:r>
          </a:p>
        </p:txBody>
      </p:sp>
      <p:sp>
        <p:nvSpPr>
          <p:cNvPr id="21655" name="Text Box 353"/>
          <p:cNvSpPr txBox="1">
            <a:spLocks noChangeArrowheads="1"/>
          </p:cNvSpPr>
          <p:nvPr/>
        </p:nvSpPr>
        <p:spPr bwMode="auto">
          <a:xfrm>
            <a:off x="2281238" y="3771900"/>
            <a:ext cx="215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18</a:t>
            </a:r>
          </a:p>
        </p:txBody>
      </p:sp>
      <p:sp>
        <p:nvSpPr>
          <p:cNvPr id="21656" name="Text Box 354"/>
          <p:cNvSpPr txBox="1">
            <a:spLocks noChangeArrowheads="1"/>
          </p:cNvSpPr>
          <p:nvPr/>
        </p:nvSpPr>
        <p:spPr bwMode="auto">
          <a:xfrm>
            <a:off x="1870075" y="3836987"/>
            <a:ext cx="215900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19</a:t>
            </a:r>
          </a:p>
        </p:txBody>
      </p:sp>
      <p:sp>
        <p:nvSpPr>
          <p:cNvPr id="21657" name="Text Box 355"/>
          <p:cNvSpPr txBox="1">
            <a:spLocks noChangeArrowheads="1"/>
          </p:cNvSpPr>
          <p:nvPr/>
        </p:nvSpPr>
        <p:spPr bwMode="auto">
          <a:xfrm>
            <a:off x="1633538" y="3724275"/>
            <a:ext cx="21590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20</a:t>
            </a:r>
          </a:p>
        </p:txBody>
      </p:sp>
      <p:sp>
        <p:nvSpPr>
          <p:cNvPr id="21658" name="Text Box 356"/>
          <p:cNvSpPr txBox="1">
            <a:spLocks noChangeArrowheads="1"/>
          </p:cNvSpPr>
          <p:nvPr/>
        </p:nvSpPr>
        <p:spPr bwMode="auto">
          <a:xfrm>
            <a:off x="1827213" y="3711575"/>
            <a:ext cx="214312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2</a:t>
            </a:r>
            <a:r>
              <a:rPr kumimoji="0" lang="en-US" sz="700">
                <a:latin typeface="Arial" charset="0"/>
              </a:rPr>
              <a:t>1</a:t>
            </a:r>
            <a:endParaRPr kumimoji="0" lang="ru-RU" sz="700">
              <a:latin typeface="Arial" charset="0"/>
            </a:endParaRPr>
          </a:p>
        </p:txBody>
      </p:sp>
      <p:sp>
        <p:nvSpPr>
          <p:cNvPr id="21659" name="Text Box 357"/>
          <p:cNvSpPr txBox="1">
            <a:spLocks noChangeArrowheads="1"/>
          </p:cNvSpPr>
          <p:nvPr/>
        </p:nvSpPr>
        <p:spPr bwMode="auto">
          <a:xfrm>
            <a:off x="2008188" y="3724275"/>
            <a:ext cx="21590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2</a:t>
            </a:r>
            <a:r>
              <a:rPr kumimoji="0" lang="en-US" sz="700">
                <a:latin typeface="Arial" charset="0"/>
              </a:rPr>
              <a:t>2</a:t>
            </a:r>
            <a:endParaRPr kumimoji="0" lang="ru-RU" sz="700">
              <a:latin typeface="Arial" charset="0"/>
            </a:endParaRPr>
          </a:p>
        </p:txBody>
      </p:sp>
      <p:sp>
        <p:nvSpPr>
          <p:cNvPr id="21660" name="Text Box 358"/>
          <p:cNvSpPr txBox="1">
            <a:spLocks noChangeArrowheads="1"/>
          </p:cNvSpPr>
          <p:nvPr/>
        </p:nvSpPr>
        <p:spPr bwMode="auto">
          <a:xfrm>
            <a:off x="1744663" y="3565525"/>
            <a:ext cx="21590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2</a:t>
            </a:r>
            <a:r>
              <a:rPr kumimoji="0" lang="en-US" sz="700">
                <a:latin typeface="Arial" charset="0"/>
              </a:rPr>
              <a:t>3</a:t>
            </a:r>
            <a:endParaRPr kumimoji="0" lang="ru-RU" sz="700">
              <a:latin typeface="Arial" charset="0"/>
            </a:endParaRPr>
          </a:p>
        </p:txBody>
      </p:sp>
      <p:sp>
        <p:nvSpPr>
          <p:cNvPr id="21661" name="Text Box 359"/>
          <p:cNvSpPr txBox="1">
            <a:spLocks noChangeArrowheads="1"/>
          </p:cNvSpPr>
          <p:nvPr/>
        </p:nvSpPr>
        <p:spPr bwMode="auto">
          <a:xfrm>
            <a:off x="2216150" y="3594100"/>
            <a:ext cx="214313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2</a:t>
            </a:r>
            <a:r>
              <a:rPr kumimoji="0" lang="en-US" sz="700">
                <a:latin typeface="Arial" charset="0"/>
              </a:rPr>
              <a:t>4</a:t>
            </a:r>
            <a:endParaRPr kumimoji="0" lang="ru-RU" sz="700">
              <a:latin typeface="Arial" charset="0"/>
            </a:endParaRPr>
          </a:p>
        </p:txBody>
      </p:sp>
      <p:sp>
        <p:nvSpPr>
          <p:cNvPr id="21662" name="Text Box 360"/>
          <p:cNvSpPr txBox="1">
            <a:spLocks noChangeArrowheads="1"/>
          </p:cNvSpPr>
          <p:nvPr/>
        </p:nvSpPr>
        <p:spPr bwMode="auto">
          <a:xfrm>
            <a:off x="2420938" y="3695700"/>
            <a:ext cx="215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2</a:t>
            </a:r>
            <a:r>
              <a:rPr kumimoji="0" lang="en-US" sz="700">
                <a:latin typeface="Arial" charset="0"/>
              </a:rPr>
              <a:t>5</a:t>
            </a:r>
            <a:endParaRPr kumimoji="0" lang="ru-RU" sz="700">
              <a:latin typeface="Arial" charset="0"/>
            </a:endParaRPr>
          </a:p>
        </p:txBody>
      </p:sp>
      <p:sp>
        <p:nvSpPr>
          <p:cNvPr id="21663" name="Text Box 361"/>
          <p:cNvSpPr txBox="1">
            <a:spLocks noChangeArrowheads="1"/>
          </p:cNvSpPr>
          <p:nvPr/>
        </p:nvSpPr>
        <p:spPr bwMode="auto">
          <a:xfrm>
            <a:off x="2690813" y="3911600"/>
            <a:ext cx="21590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2</a:t>
            </a:r>
            <a:r>
              <a:rPr kumimoji="0" lang="en-US" sz="700">
                <a:latin typeface="Arial" charset="0"/>
              </a:rPr>
              <a:t>6</a:t>
            </a:r>
            <a:endParaRPr kumimoji="0" lang="ru-RU" sz="700">
              <a:latin typeface="Arial" charset="0"/>
            </a:endParaRPr>
          </a:p>
        </p:txBody>
      </p:sp>
      <p:sp>
        <p:nvSpPr>
          <p:cNvPr id="21664" name="Text Box 362"/>
          <p:cNvSpPr txBox="1">
            <a:spLocks noChangeArrowheads="1"/>
          </p:cNvSpPr>
          <p:nvPr/>
        </p:nvSpPr>
        <p:spPr bwMode="auto">
          <a:xfrm>
            <a:off x="2781300" y="4100512"/>
            <a:ext cx="217488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2</a:t>
            </a:r>
            <a:r>
              <a:rPr kumimoji="0" lang="en-US" sz="700">
                <a:latin typeface="Arial" charset="0"/>
              </a:rPr>
              <a:t>7</a:t>
            </a:r>
            <a:endParaRPr kumimoji="0" lang="ru-RU" sz="700">
              <a:latin typeface="Arial" charset="0"/>
            </a:endParaRPr>
          </a:p>
        </p:txBody>
      </p:sp>
      <p:sp>
        <p:nvSpPr>
          <p:cNvPr id="21665" name="Text Box 363"/>
          <p:cNvSpPr txBox="1">
            <a:spLocks noChangeArrowheads="1"/>
          </p:cNvSpPr>
          <p:nvPr/>
        </p:nvSpPr>
        <p:spPr bwMode="auto">
          <a:xfrm>
            <a:off x="1970088" y="3487737"/>
            <a:ext cx="215900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2</a:t>
            </a:r>
            <a:r>
              <a:rPr kumimoji="0" lang="en-US" sz="700">
                <a:latin typeface="Arial" charset="0"/>
              </a:rPr>
              <a:t>8</a:t>
            </a:r>
            <a:endParaRPr kumimoji="0" lang="ru-RU" sz="700">
              <a:latin typeface="Arial" charset="0"/>
            </a:endParaRPr>
          </a:p>
        </p:txBody>
      </p:sp>
      <p:sp>
        <p:nvSpPr>
          <p:cNvPr id="21666" name="Text Box 364"/>
          <p:cNvSpPr txBox="1">
            <a:spLocks noChangeArrowheads="1"/>
          </p:cNvSpPr>
          <p:nvPr/>
        </p:nvSpPr>
        <p:spPr bwMode="auto">
          <a:xfrm>
            <a:off x="1970088" y="3306762"/>
            <a:ext cx="215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700">
                <a:latin typeface="Arial" charset="0"/>
              </a:rPr>
              <a:t>2</a:t>
            </a:r>
            <a:r>
              <a:rPr kumimoji="0" lang="en-US" sz="700">
                <a:latin typeface="Arial" charset="0"/>
              </a:rPr>
              <a:t>9</a:t>
            </a:r>
            <a:endParaRPr kumimoji="0" lang="ru-RU" sz="700">
              <a:latin typeface="Arial" charset="0"/>
            </a:endParaRPr>
          </a:p>
        </p:txBody>
      </p:sp>
      <p:sp>
        <p:nvSpPr>
          <p:cNvPr id="21667" name="Text Box 365"/>
          <p:cNvSpPr txBox="1">
            <a:spLocks noChangeArrowheads="1"/>
          </p:cNvSpPr>
          <p:nvPr/>
        </p:nvSpPr>
        <p:spPr bwMode="auto">
          <a:xfrm>
            <a:off x="2114550" y="3163887"/>
            <a:ext cx="215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en-US" sz="700">
                <a:latin typeface="Arial" charset="0"/>
              </a:rPr>
              <a:t>30</a:t>
            </a:r>
            <a:endParaRPr kumimoji="0" lang="ru-RU" sz="700">
              <a:latin typeface="Arial" charset="0"/>
            </a:endParaRPr>
          </a:p>
        </p:txBody>
      </p:sp>
      <p:sp>
        <p:nvSpPr>
          <p:cNvPr id="21668" name="Text Box 366"/>
          <p:cNvSpPr txBox="1">
            <a:spLocks noChangeArrowheads="1"/>
          </p:cNvSpPr>
          <p:nvPr/>
        </p:nvSpPr>
        <p:spPr bwMode="auto">
          <a:xfrm>
            <a:off x="1754188" y="3286125"/>
            <a:ext cx="21590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en-US" sz="700">
                <a:latin typeface="Arial" charset="0"/>
              </a:rPr>
              <a:t>31</a:t>
            </a:r>
            <a:endParaRPr kumimoji="0" lang="ru-RU" sz="700">
              <a:latin typeface="Arial" charset="0"/>
            </a:endParaRPr>
          </a:p>
        </p:txBody>
      </p:sp>
      <p:sp>
        <p:nvSpPr>
          <p:cNvPr id="21669" name="Text Box 367"/>
          <p:cNvSpPr txBox="1">
            <a:spLocks noChangeArrowheads="1"/>
          </p:cNvSpPr>
          <p:nvPr/>
        </p:nvSpPr>
        <p:spPr bwMode="auto">
          <a:xfrm>
            <a:off x="90487" y="3302000"/>
            <a:ext cx="1195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9388" indent="-179388"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kumimoji="0" lang="ru-RU" sz="700" dirty="0">
                <a:latin typeface="Arial" charset="0"/>
              </a:rPr>
              <a:t>Ростовская область</a:t>
            </a:r>
          </a:p>
          <a:p>
            <a:pPr>
              <a:buFontTx/>
              <a:buAutoNum type="arabicPeriod"/>
            </a:pPr>
            <a:r>
              <a:rPr kumimoji="0" lang="ru-RU" sz="700" dirty="0">
                <a:latin typeface="Arial" charset="0"/>
              </a:rPr>
              <a:t>Воронежская область</a:t>
            </a:r>
          </a:p>
          <a:p>
            <a:pPr>
              <a:buFontTx/>
              <a:buAutoNum type="arabicPeriod"/>
            </a:pPr>
            <a:r>
              <a:rPr kumimoji="0" lang="ru-RU" sz="700" dirty="0">
                <a:latin typeface="Arial" charset="0"/>
              </a:rPr>
              <a:t>Белгородская область</a:t>
            </a:r>
          </a:p>
          <a:p>
            <a:pPr>
              <a:buFontTx/>
              <a:buAutoNum type="arabicPeriod"/>
            </a:pPr>
            <a:r>
              <a:rPr kumimoji="0" lang="ru-RU" sz="700" dirty="0">
                <a:latin typeface="Arial" charset="0"/>
              </a:rPr>
              <a:t>Курская область</a:t>
            </a:r>
          </a:p>
        </p:txBody>
      </p:sp>
      <p:sp>
        <p:nvSpPr>
          <p:cNvPr id="21670" name="Text Box 368"/>
          <p:cNvSpPr txBox="1">
            <a:spLocks noChangeArrowheads="1"/>
          </p:cNvSpPr>
          <p:nvPr/>
        </p:nvSpPr>
        <p:spPr bwMode="auto">
          <a:xfrm>
            <a:off x="90487" y="3810000"/>
            <a:ext cx="12811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86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buFont typeface="Corbel" charset="0"/>
              <a:buAutoNum type="arabicPeriod" startAt="17"/>
            </a:pPr>
            <a:r>
              <a:rPr kumimoji="0" lang="ru-RU" sz="700" dirty="0">
                <a:latin typeface="Arial" charset="0"/>
              </a:rPr>
              <a:t>Владимирская область</a:t>
            </a:r>
          </a:p>
          <a:p>
            <a:pPr>
              <a:buFontTx/>
              <a:buAutoNum type="arabicPeriod" startAt="17"/>
            </a:pPr>
            <a:r>
              <a:rPr kumimoji="0" lang="ru-RU" sz="700" dirty="0">
                <a:latin typeface="Arial" charset="0"/>
              </a:rPr>
              <a:t>Ивановская область</a:t>
            </a:r>
          </a:p>
          <a:p>
            <a:pPr marL="0" indent="0"/>
            <a:r>
              <a:rPr kumimoji="0" lang="ru-RU" sz="700" dirty="0" smtClean="0">
                <a:latin typeface="Arial" charset="0"/>
              </a:rPr>
              <a:t>19.    Тульская область</a:t>
            </a:r>
          </a:p>
          <a:p>
            <a:pPr marL="0" indent="0"/>
            <a:r>
              <a:rPr kumimoji="0" lang="ru-RU" sz="700" dirty="0" smtClean="0">
                <a:latin typeface="Arial" charset="0"/>
              </a:rPr>
              <a:t>20.    Брянская область</a:t>
            </a:r>
            <a:endParaRPr kumimoji="0" lang="ru-RU" sz="700" dirty="0">
              <a:latin typeface="Arial" charset="0"/>
            </a:endParaRPr>
          </a:p>
        </p:txBody>
      </p:sp>
      <p:sp>
        <p:nvSpPr>
          <p:cNvPr id="21671" name="Text Box 370"/>
          <p:cNvSpPr txBox="1">
            <a:spLocks noChangeArrowheads="1"/>
          </p:cNvSpPr>
          <p:nvPr/>
        </p:nvSpPr>
        <p:spPr bwMode="auto">
          <a:xfrm>
            <a:off x="6400800" y="5867400"/>
            <a:ext cx="12954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86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buFont typeface="Corbel" charset="0"/>
              <a:buAutoNum type="arabicPeriod" startAt="25"/>
            </a:pPr>
            <a:r>
              <a:rPr kumimoji="0" lang="ru-RU" sz="700" dirty="0">
                <a:latin typeface="Arial" charset="0"/>
              </a:rPr>
              <a:t>Костромская область</a:t>
            </a:r>
          </a:p>
          <a:p>
            <a:pPr>
              <a:buFontTx/>
              <a:buAutoNum type="arabicPeriod" startAt="25"/>
            </a:pPr>
            <a:r>
              <a:rPr kumimoji="0" lang="ru-RU" sz="700" dirty="0">
                <a:latin typeface="Arial" charset="0"/>
              </a:rPr>
              <a:t>Кировская область</a:t>
            </a:r>
          </a:p>
          <a:p>
            <a:pPr marL="0" indent="0"/>
            <a:r>
              <a:rPr kumimoji="0" lang="ru-RU" sz="700" dirty="0" smtClean="0">
                <a:latin typeface="Arial" charset="0"/>
              </a:rPr>
              <a:t>27.    Удмуртская </a:t>
            </a:r>
            <a:r>
              <a:rPr kumimoji="0" lang="ru-RU" sz="700" dirty="0">
                <a:latin typeface="Arial" charset="0"/>
              </a:rPr>
              <a:t>республика</a:t>
            </a:r>
          </a:p>
          <a:p>
            <a:pPr marL="0" indent="0"/>
            <a:r>
              <a:rPr kumimoji="0" lang="ru-RU" sz="700" dirty="0" smtClean="0">
                <a:latin typeface="Arial" charset="0"/>
              </a:rPr>
              <a:t>28.    Тверская </a:t>
            </a:r>
            <a:r>
              <a:rPr kumimoji="0" lang="ru-RU" sz="700" dirty="0">
                <a:latin typeface="Arial" charset="0"/>
              </a:rPr>
              <a:t>область</a:t>
            </a:r>
          </a:p>
          <a:p>
            <a:pPr marL="0" indent="0"/>
            <a:r>
              <a:rPr kumimoji="0" lang="ru-RU" sz="700" dirty="0" smtClean="0">
                <a:latin typeface="Arial" charset="0"/>
              </a:rPr>
              <a:t>29.    Новгородская </a:t>
            </a:r>
            <a:r>
              <a:rPr kumimoji="0" lang="ru-RU" sz="700" dirty="0">
                <a:latin typeface="Arial" charset="0"/>
              </a:rPr>
              <a:t>область</a:t>
            </a:r>
          </a:p>
        </p:txBody>
      </p:sp>
      <p:sp>
        <p:nvSpPr>
          <p:cNvPr id="21672" name="Text Box 371"/>
          <p:cNvSpPr txBox="1">
            <a:spLocks noChangeArrowheads="1"/>
          </p:cNvSpPr>
          <p:nvPr/>
        </p:nvSpPr>
        <p:spPr bwMode="auto">
          <a:xfrm>
            <a:off x="2286000" y="3405187"/>
            <a:ext cx="215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en-US" sz="700">
                <a:latin typeface="Arial" charset="0"/>
              </a:rPr>
              <a:t>3</a:t>
            </a:r>
            <a:r>
              <a:rPr kumimoji="0" lang="ru-RU" sz="700">
                <a:latin typeface="Arial" charset="0"/>
              </a:rPr>
              <a:t>2</a:t>
            </a:r>
          </a:p>
        </p:txBody>
      </p:sp>
      <p:sp>
        <p:nvSpPr>
          <p:cNvPr id="21673" name="Line 372"/>
          <p:cNvSpPr>
            <a:spLocks noChangeShapeType="1"/>
          </p:cNvSpPr>
          <p:nvPr/>
        </p:nvSpPr>
        <p:spPr bwMode="auto">
          <a:xfrm flipH="1" flipV="1">
            <a:off x="1177925" y="2903537"/>
            <a:ext cx="215900" cy="1444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674" name="Text Box 373"/>
          <p:cNvSpPr txBox="1">
            <a:spLocks noChangeArrowheads="1"/>
          </p:cNvSpPr>
          <p:nvPr/>
        </p:nvSpPr>
        <p:spPr bwMode="auto">
          <a:xfrm>
            <a:off x="544513" y="2784475"/>
            <a:ext cx="892175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Калининградская область</a:t>
            </a:r>
          </a:p>
        </p:txBody>
      </p:sp>
      <p:sp>
        <p:nvSpPr>
          <p:cNvPr id="21675" name="Text Box 374"/>
          <p:cNvSpPr txBox="1">
            <a:spLocks noChangeArrowheads="1"/>
          </p:cNvSpPr>
          <p:nvPr/>
        </p:nvSpPr>
        <p:spPr bwMode="auto">
          <a:xfrm>
            <a:off x="1884363" y="2617787"/>
            <a:ext cx="50323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Республика</a:t>
            </a:r>
          </a:p>
          <a:p>
            <a:pPr algn="ct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Карелия</a:t>
            </a:r>
          </a:p>
        </p:txBody>
      </p:sp>
      <p:sp>
        <p:nvSpPr>
          <p:cNvPr id="21676" name="Text Box 375"/>
          <p:cNvSpPr txBox="1">
            <a:spLocks noChangeArrowheads="1"/>
          </p:cNvSpPr>
          <p:nvPr/>
        </p:nvSpPr>
        <p:spPr bwMode="auto">
          <a:xfrm>
            <a:off x="3062288" y="2633662"/>
            <a:ext cx="50323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Мурманская область</a:t>
            </a:r>
          </a:p>
        </p:txBody>
      </p:sp>
      <p:sp>
        <p:nvSpPr>
          <p:cNvPr id="21677" name="Line 376"/>
          <p:cNvSpPr>
            <a:spLocks noChangeShapeType="1"/>
          </p:cNvSpPr>
          <p:nvPr/>
        </p:nvSpPr>
        <p:spPr bwMode="auto">
          <a:xfrm flipH="1" flipV="1">
            <a:off x="2330450" y="2730500"/>
            <a:ext cx="215900" cy="1444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678" name="Line 377"/>
          <p:cNvSpPr>
            <a:spLocks noChangeShapeType="1"/>
          </p:cNvSpPr>
          <p:nvPr/>
        </p:nvSpPr>
        <p:spPr bwMode="auto">
          <a:xfrm>
            <a:off x="2833688" y="2586037"/>
            <a:ext cx="228600" cy="476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679" name="Text Box 379"/>
          <p:cNvSpPr txBox="1">
            <a:spLocks noChangeArrowheads="1"/>
          </p:cNvSpPr>
          <p:nvPr/>
        </p:nvSpPr>
        <p:spPr bwMode="auto">
          <a:xfrm>
            <a:off x="3084513" y="3465512"/>
            <a:ext cx="4333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Республика Коми</a:t>
            </a:r>
          </a:p>
        </p:txBody>
      </p:sp>
      <p:sp>
        <p:nvSpPr>
          <p:cNvPr id="21680" name="Text Box 380"/>
          <p:cNvSpPr txBox="1">
            <a:spLocks noChangeArrowheads="1"/>
          </p:cNvSpPr>
          <p:nvPr/>
        </p:nvSpPr>
        <p:spPr bwMode="auto">
          <a:xfrm>
            <a:off x="3049588" y="3956050"/>
            <a:ext cx="215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en-US" sz="700">
                <a:latin typeface="Arial" charset="0"/>
              </a:rPr>
              <a:t>3</a:t>
            </a:r>
            <a:r>
              <a:rPr kumimoji="0" lang="ru-RU" sz="700">
                <a:latin typeface="Arial" charset="0"/>
              </a:rPr>
              <a:t>3</a:t>
            </a:r>
          </a:p>
        </p:txBody>
      </p:sp>
      <p:sp>
        <p:nvSpPr>
          <p:cNvPr id="21681" name="Text Box 381"/>
          <p:cNvSpPr txBox="1">
            <a:spLocks noChangeArrowheads="1"/>
          </p:cNvSpPr>
          <p:nvPr/>
        </p:nvSpPr>
        <p:spPr bwMode="auto">
          <a:xfrm>
            <a:off x="3133725" y="4238625"/>
            <a:ext cx="43338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Свердлов-ская обл.</a:t>
            </a:r>
          </a:p>
        </p:txBody>
      </p:sp>
      <p:sp>
        <p:nvSpPr>
          <p:cNvPr id="21682" name="Line 382"/>
          <p:cNvSpPr>
            <a:spLocks noChangeShapeType="1"/>
          </p:cNvSpPr>
          <p:nvPr/>
        </p:nvSpPr>
        <p:spPr bwMode="auto">
          <a:xfrm>
            <a:off x="3546475" y="4621212"/>
            <a:ext cx="0" cy="4127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683" name="Text Box 383"/>
          <p:cNvSpPr txBox="1">
            <a:spLocks noChangeArrowheads="1"/>
          </p:cNvSpPr>
          <p:nvPr/>
        </p:nvSpPr>
        <p:spPr bwMode="auto">
          <a:xfrm>
            <a:off x="3554413" y="4056062"/>
            <a:ext cx="792162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Ханты-Мансийский АО </a:t>
            </a:r>
            <a:r>
              <a:rPr kumimoji="0" lang="en-US" sz="600">
                <a:latin typeface="Arial" charset="0"/>
              </a:rPr>
              <a:t>(</a:t>
            </a:r>
            <a:r>
              <a:rPr kumimoji="0" lang="ru-RU" sz="600">
                <a:latin typeface="Arial" charset="0"/>
              </a:rPr>
              <a:t>Тюменская обл.)</a:t>
            </a:r>
          </a:p>
        </p:txBody>
      </p:sp>
      <p:sp>
        <p:nvSpPr>
          <p:cNvPr id="21684" name="Text Box 384"/>
          <p:cNvSpPr txBox="1">
            <a:spLocks noChangeArrowheads="1"/>
          </p:cNvSpPr>
          <p:nvPr/>
        </p:nvSpPr>
        <p:spPr bwMode="auto">
          <a:xfrm>
            <a:off x="4165600" y="4429125"/>
            <a:ext cx="50165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Томская область</a:t>
            </a:r>
          </a:p>
        </p:txBody>
      </p:sp>
      <p:sp>
        <p:nvSpPr>
          <p:cNvPr id="21685" name="Text Box 385"/>
          <p:cNvSpPr txBox="1">
            <a:spLocks noChangeArrowheads="1"/>
          </p:cNvSpPr>
          <p:nvPr/>
        </p:nvSpPr>
        <p:spPr bwMode="auto">
          <a:xfrm>
            <a:off x="3836988" y="3636962"/>
            <a:ext cx="798512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Ямало-Ненецкий АО </a:t>
            </a:r>
            <a:r>
              <a:rPr kumimoji="0" lang="en-US" sz="600">
                <a:latin typeface="Arial" charset="0"/>
              </a:rPr>
              <a:t>(</a:t>
            </a:r>
            <a:r>
              <a:rPr kumimoji="0" lang="ru-RU" sz="600">
                <a:latin typeface="Arial" charset="0"/>
              </a:rPr>
              <a:t>Тюменская обл.)</a:t>
            </a:r>
          </a:p>
        </p:txBody>
      </p:sp>
      <p:sp>
        <p:nvSpPr>
          <p:cNvPr id="21686" name="Text Box 386"/>
          <p:cNvSpPr txBox="1">
            <a:spLocks noChangeArrowheads="1"/>
          </p:cNvSpPr>
          <p:nvPr/>
        </p:nvSpPr>
        <p:spPr bwMode="auto">
          <a:xfrm>
            <a:off x="4835525" y="4468812"/>
            <a:ext cx="5778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Красноярский край</a:t>
            </a:r>
          </a:p>
        </p:txBody>
      </p:sp>
      <p:sp>
        <p:nvSpPr>
          <p:cNvPr id="21687" name="Text Box 387"/>
          <p:cNvSpPr txBox="1">
            <a:spLocks noChangeArrowheads="1"/>
          </p:cNvSpPr>
          <p:nvPr/>
        </p:nvSpPr>
        <p:spPr bwMode="auto">
          <a:xfrm>
            <a:off x="4562475" y="2997200"/>
            <a:ext cx="9366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Красноярский край</a:t>
            </a:r>
          </a:p>
        </p:txBody>
      </p:sp>
      <p:sp>
        <p:nvSpPr>
          <p:cNvPr id="21688" name="Text Box 388"/>
          <p:cNvSpPr txBox="1">
            <a:spLocks noChangeArrowheads="1"/>
          </p:cNvSpPr>
          <p:nvPr/>
        </p:nvSpPr>
        <p:spPr bwMode="auto">
          <a:xfrm>
            <a:off x="4857750" y="3763962"/>
            <a:ext cx="6985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Красноярский край</a:t>
            </a:r>
          </a:p>
        </p:txBody>
      </p:sp>
      <p:sp>
        <p:nvSpPr>
          <p:cNvPr id="21689" name="Text Box 389"/>
          <p:cNvSpPr txBox="1">
            <a:spLocks noChangeArrowheads="1"/>
          </p:cNvSpPr>
          <p:nvPr/>
        </p:nvSpPr>
        <p:spPr bwMode="auto">
          <a:xfrm>
            <a:off x="5354638" y="4675187"/>
            <a:ext cx="576262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Иркутская область</a:t>
            </a:r>
          </a:p>
        </p:txBody>
      </p:sp>
      <p:sp>
        <p:nvSpPr>
          <p:cNvPr id="21690" name="Text Box 390"/>
          <p:cNvSpPr txBox="1">
            <a:spLocks noChangeArrowheads="1"/>
          </p:cNvSpPr>
          <p:nvPr/>
        </p:nvSpPr>
        <p:spPr bwMode="auto">
          <a:xfrm>
            <a:off x="5864225" y="4583112"/>
            <a:ext cx="57626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Республика Бурятия</a:t>
            </a:r>
          </a:p>
        </p:txBody>
      </p:sp>
      <p:sp>
        <p:nvSpPr>
          <p:cNvPr id="21691" name="Text Box 391"/>
          <p:cNvSpPr txBox="1">
            <a:spLocks noChangeArrowheads="1"/>
          </p:cNvSpPr>
          <p:nvPr/>
        </p:nvSpPr>
        <p:spPr bwMode="auto">
          <a:xfrm>
            <a:off x="6208713" y="4995862"/>
            <a:ext cx="576262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Забайкальский край</a:t>
            </a:r>
          </a:p>
        </p:txBody>
      </p:sp>
      <p:sp>
        <p:nvSpPr>
          <p:cNvPr id="21692" name="Text Box 392"/>
          <p:cNvSpPr txBox="1">
            <a:spLocks noChangeArrowheads="1"/>
          </p:cNvSpPr>
          <p:nvPr/>
        </p:nvSpPr>
        <p:spPr bwMode="auto">
          <a:xfrm>
            <a:off x="6073775" y="3306762"/>
            <a:ext cx="7191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ru-RU" sz="600">
                <a:latin typeface="Arial" charset="0"/>
              </a:rPr>
              <a:t>Республика Саха (Якутия)</a:t>
            </a:r>
          </a:p>
        </p:txBody>
      </p:sp>
      <p:sp>
        <p:nvSpPr>
          <p:cNvPr id="21693" name="Text Box 393"/>
          <p:cNvSpPr txBox="1">
            <a:spLocks noChangeArrowheads="1"/>
          </p:cNvSpPr>
          <p:nvPr/>
        </p:nvSpPr>
        <p:spPr bwMode="auto">
          <a:xfrm>
            <a:off x="6775450" y="4357687"/>
            <a:ext cx="50641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Амурская область</a:t>
            </a:r>
          </a:p>
        </p:txBody>
      </p:sp>
      <p:sp>
        <p:nvSpPr>
          <p:cNvPr id="21694" name="Text Box 394"/>
          <p:cNvSpPr txBox="1">
            <a:spLocks noChangeArrowheads="1"/>
          </p:cNvSpPr>
          <p:nvPr/>
        </p:nvSpPr>
        <p:spPr bwMode="auto">
          <a:xfrm>
            <a:off x="7442200" y="4357687"/>
            <a:ext cx="50482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Хабаровский край</a:t>
            </a:r>
          </a:p>
        </p:txBody>
      </p:sp>
      <p:sp>
        <p:nvSpPr>
          <p:cNvPr id="21695" name="Text Box 395"/>
          <p:cNvSpPr txBox="1">
            <a:spLocks noChangeArrowheads="1"/>
          </p:cNvSpPr>
          <p:nvPr/>
        </p:nvSpPr>
        <p:spPr bwMode="auto">
          <a:xfrm>
            <a:off x="7212013" y="2970212"/>
            <a:ext cx="50482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Магаданская область</a:t>
            </a:r>
          </a:p>
        </p:txBody>
      </p:sp>
      <p:sp>
        <p:nvSpPr>
          <p:cNvPr id="21696" name="Text Box 396"/>
          <p:cNvSpPr txBox="1">
            <a:spLocks noChangeArrowheads="1"/>
          </p:cNvSpPr>
          <p:nvPr/>
        </p:nvSpPr>
        <p:spPr bwMode="auto">
          <a:xfrm>
            <a:off x="7370763" y="1938337"/>
            <a:ext cx="4318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Чукотский АО</a:t>
            </a:r>
          </a:p>
        </p:txBody>
      </p:sp>
      <p:sp>
        <p:nvSpPr>
          <p:cNvPr id="21697" name="Line 397"/>
          <p:cNvSpPr>
            <a:spLocks noChangeShapeType="1"/>
          </p:cNvSpPr>
          <p:nvPr/>
        </p:nvSpPr>
        <p:spPr bwMode="auto">
          <a:xfrm flipH="1">
            <a:off x="8307388" y="2659062"/>
            <a:ext cx="144462" cy="2873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698" name="Text Box 398"/>
          <p:cNvSpPr txBox="1">
            <a:spLocks noChangeArrowheads="1"/>
          </p:cNvSpPr>
          <p:nvPr/>
        </p:nvSpPr>
        <p:spPr bwMode="auto">
          <a:xfrm>
            <a:off x="8307388" y="2547937"/>
            <a:ext cx="50482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Камчатский край</a:t>
            </a:r>
          </a:p>
        </p:txBody>
      </p:sp>
      <p:sp>
        <p:nvSpPr>
          <p:cNvPr id="21699" name="Text Box 399"/>
          <p:cNvSpPr txBox="1">
            <a:spLocks noChangeArrowheads="1"/>
          </p:cNvSpPr>
          <p:nvPr/>
        </p:nvSpPr>
        <p:spPr bwMode="auto">
          <a:xfrm>
            <a:off x="7127875" y="5005387"/>
            <a:ext cx="50323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Еврейская АО</a:t>
            </a:r>
          </a:p>
        </p:txBody>
      </p:sp>
      <p:sp>
        <p:nvSpPr>
          <p:cNvPr id="21700" name="Line 400"/>
          <p:cNvSpPr>
            <a:spLocks noChangeShapeType="1"/>
          </p:cNvSpPr>
          <p:nvPr/>
        </p:nvSpPr>
        <p:spPr bwMode="auto">
          <a:xfrm flipH="1">
            <a:off x="7404100" y="4738687"/>
            <a:ext cx="144463" cy="2143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701" name="Text Box 401"/>
          <p:cNvSpPr txBox="1">
            <a:spLocks noChangeArrowheads="1"/>
          </p:cNvSpPr>
          <p:nvPr/>
        </p:nvSpPr>
        <p:spPr bwMode="auto">
          <a:xfrm>
            <a:off x="7400925" y="5256212"/>
            <a:ext cx="50641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Приморский край</a:t>
            </a:r>
          </a:p>
        </p:txBody>
      </p:sp>
      <p:sp>
        <p:nvSpPr>
          <p:cNvPr id="21702" name="Line 402"/>
          <p:cNvSpPr>
            <a:spLocks noChangeShapeType="1"/>
          </p:cNvSpPr>
          <p:nvPr/>
        </p:nvSpPr>
        <p:spPr bwMode="auto">
          <a:xfrm>
            <a:off x="7980363" y="5106987"/>
            <a:ext cx="0" cy="2905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703" name="Text Box 403"/>
          <p:cNvSpPr txBox="1">
            <a:spLocks noChangeArrowheads="1"/>
          </p:cNvSpPr>
          <p:nvPr/>
        </p:nvSpPr>
        <p:spPr bwMode="auto">
          <a:xfrm>
            <a:off x="8091488" y="3841750"/>
            <a:ext cx="504825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Сахалинская область</a:t>
            </a:r>
          </a:p>
        </p:txBody>
      </p:sp>
      <p:sp>
        <p:nvSpPr>
          <p:cNvPr id="21704" name="Line 404"/>
          <p:cNvSpPr>
            <a:spLocks noChangeShapeType="1"/>
          </p:cNvSpPr>
          <p:nvPr/>
        </p:nvSpPr>
        <p:spPr bwMode="auto">
          <a:xfrm flipH="1">
            <a:off x="8018463" y="3956050"/>
            <a:ext cx="144462" cy="2143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90" tIns="46795" rIns="89990" bIns="46795"/>
          <a:lstStyle/>
          <a:p>
            <a:endParaRPr lang="ru-RU"/>
          </a:p>
        </p:txBody>
      </p:sp>
      <p:sp>
        <p:nvSpPr>
          <p:cNvPr id="21705" name="Freeform 272"/>
          <p:cNvSpPr>
            <a:spLocks/>
          </p:cNvSpPr>
          <p:nvPr/>
        </p:nvSpPr>
        <p:spPr bwMode="auto">
          <a:xfrm>
            <a:off x="2492375" y="2884487"/>
            <a:ext cx="1446213" cy="815975"/>
          </a:xfrm>
          <a:custGeom>
            <a:avLst/>
            <a:gdLst>
              <a:gd name="T0" fmla="*/ 2147483647 w 857"/>
              <a:gd name="T1" fmla="*/ 2147483647 h 529"/>
              <a:gd name="T2" fmla="*/ 2147483647 w 857"/>
              <a:gd name="T3" fmla="*/ 2147483647 h 529"/>
              <a:gd name="T4" fmla="*/ 2147483647 w 857"/>
              <a:gd name="T5" fmla="*/ 2147483647 h 529"/>
              <a:gd name="T6" fmla="*/ 2147483647 w 857"/>
              <a:gd name="T7" fmla="*/ 2147483647 h 529"/>
              <a:gd name="T8" fmla="*/ 2147483647 w 857"/>
              <a:gd name="T9" fmla="*/ 2147483647 h 529"/>
              <a:gd name="T10" fmla="*/ 2147483647 w 857"/>
              <a:gd name="T11" fmla="*/ 2147483647 h 529"/>
              <a:gd name="T12" fmla="*/ 2147483647 w 857"/>
              <a:gd name="T13" fmla="*/ 2147483647 h 529"/>
              <a:gd name="T14" fmla="*/ 2147483647 w 857"/>
              <a:gd name="T15" fmla="*/ 2147483647 h 529"/>
              <a:gd name="T16" fmla="*/ 2147483647 w 857"/>
              <a:gd name="T17" fmla="*/ 2147483647 h 529"/>
              <a:gd name="T18" fmla="*/ 2147483647 w 857"/>
              <a:gd name="T19" fmla="*/ 2147483647 h 529"/>
              <a:gd name="T20" fmla="*/ 2147483647 w 857"/>
              <a:gd name="T21" fmla="*/ 2147483647 h 529"/>
              <a:gd name="T22" fmla="*/ 2147483647 w 857"/>
              <a:gd name="T23" fmla="*/ 2147483647 h 529"/>
              <a:gd name="T24" fmla="*/ 2147483647 w 857"/>
              <a:gd name="T25" fmla="*/ 2147483647 h 529"/>
              <a:gd name="T26" fmla="*/ 2147483647 w 857"/>
              <a:gd name="T27" fmla="*/ 2147483647 h 529"/>
              <a:gd name="T28" fmla="*/ 2147483647 w 857"/>
              <a:gd name="T29" fmla="*/ 2147483647 h 529"/>
              <a:gd name="T30" fmla="*/ 2147483647 w 857"/>
              <a:gd name="T31" fmla="*/ 2147483647 h 529"/>
              <a:gd name="T32" fmla="*/ 2147483647 w 857"/>
              <a:gd name="T33" fmla="*/ 2147483647 h 529"/>
              <a:gd name="T34" fmla="*/ 2147483647 w 857"/>
              <a:gd name="T35" fmla="*/ 2147483647 h 529"/>
              <a:gd name="T36" fmla="*/ 2147483647 w 857"/>
              <a:gd name="T37" fmla="*/ 2147483647 h 529"/>
              <a:gd name="T38" fmla="*/ 2147483647 w 857"/>
              <a:gd name="T39" fmla="*/ 2147483647 h 529"/>
              <a:gd name="T40" fmla="*/ 2147483647 w 857"/>
              <a:gd name="T41" fmla="*/ 2147483647 h 529"/>
              <a:gd name="T42" fmla="*/ 2147483647 w 857"/>
              <a:gd name="T43" fmla="*/ 2147483647 h 529"/>
              <a:gd name="T44" fmla="*/ 2147483647 w 857"/>
              <a:gd name="T45" fmla="*/ 0 h 529"/>
              <a:gd name="T46" fmla="*/ 2147483647 w 857"/>
              <a:gd name="T47" fmla="*/ 2147483647 h 529"/>
              <a:gd name="T48" fmla="*/ 2147483647 w 857"/>
              <a:gd name="T49" fmla="*/ 2147483647 h 529"/>
              <a:gd name="T50" fmla="*/ 2147483647 w 857"/>
              <a:gd name="T51" fmla="*/ 2147483647 h 529"/>
              <a:gd name="T52" fmla="*/ 2147483647 w 857"/>
              <a:gd name="T53" fmla="*/ 2147483647 h 529"/>
              <a:gd name="T54" fmla="*/ 2147483647 w 857"/>
              <a:gd name="T55" fmla="*/ 2147483647 h 529"/>
              <a:gd name="T56" fmla="*/ 2147483647 w 857"/>
              <a:gd name="T57" fmla="*/ 2147483647 h 529"/>
              <a:gd name="T58" fmla="*/ 2147483647 w 857"/>
              <a:gd name="T59" fmla="*/ 2147483647 h 529"/>
              <a:gd name="T60" fmla="*/ 2147483647 w 857"/>
              <a:gd name="T61" fmla="*/ 2147483647 h 529"/>
              <a:gd name="T62" fmla="*/ 2147483647 w 857"/>
              <a:gd name="T63" fmla="*/ 2147483647 h 529"/>
              <a:gd name="T64" fmla="*/ 0 w 857"/>
              <a:gd name="T65" fmla="*/ 2147483647 h 529"/>
              <a:gd name="T66" fmla="*/ 2147483647 w 857"/>
              <a:gd name="T67" fmla="*/ 2147483647 h 529"/>
              <a:gd name="T68" fmla="*/ 2147483647 w 857"/>
              <a:gd name="T69" fmla="*/ 2147483647 h 529"/>
              <a:gd name="T70" fmla="*/ 2147483647 w 857"/>
              <a:gd name="T71" fmla="*/ 2147483647 h 529"/>
              <a:gd name="T72" fmla="*/ 2147483647 w 857"/>
              <a:gd name="T73" fmla="*/ 2147483647 h 529"/>
              <a:gd name="T74" fmla="*/ 2147483647 w 857"/>
              <a:gd name="T75" fmla="*/ 2147483647 h 529"/>
              <a:gd name="T76" fmla="*/ 2147483647 w 857"/>
              <a:gd name="T77" fmla="*/ 2147483647 h 529"/>
              <a:gd name="T78" fmla="*/ 2147483647 w 857"/>
              <a:gd name="T79" fmla="*/ 2147483647 h 529"/>
              <a:gd name="T80" fmla="*/ 2147483647 w 857"/>
              <a:gd name="T81" fmla="*/ 2147483647 h 529"/>
              <a:gd name="T82" fmla="*/ 2147483647 w 857"/>
              <a:gd name="T83" fmla="*/ 2147483647 h 529"/>
              <a:gd name="T84" fmla="*/ 2147483647 w 857"/>
              <a:gd name="T85" fmla="*/ 2147483647 h 529"/>
              <a:gd name="T86" fmla="*/ 2147483647 w 857"/>
              <a:gd name="T87" fmla="*/ 2147483647 h 529"/>
              <a:gd name="T88" fmla="*/ 2147483647 w 857"/>
              <a:gd name="T89" fmla="*/ 2147483647 h 529"/>
              <a:gd name="T90" fmla="*/ 2147483647 w 857"/>
              <a:gd name="T91" fmla="*/ 2147483647 h 529"/>
              <a:gd name="T92" fmla="*/ 2147483647 w 857"/>
              <a:gd name="T93" fmla="*/ 2147483647 h 52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57"/>
              <a:gd name="T142" fmla="*/ 0 h 529"/>
              <a:gd name="T143" fmla="*/ 857 w 857"/>
              <a:gd name="T144" fmla="*/ 529 h 52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57" h="529">
                <a:moveTo>
                  <a:pt x="428" y="248"/>
                </a:moveTo>
                <a:lnTo>
                  <a:pt x="502" y="240"/>
                </a:lnTo>
                <a:lnTo>
                  <a:pt x="509" y="232"/>
                </a:lnTo>
                <a:lnTo>
                  <a:pt x="531" y="240"/>
                </a:lnTo>
                <a:lnTo>
                  <a:pt x="620" y="296"/>
                </a:lnTo>
                <a:lnTo>
                  <a:pt x="708" y="336"/>
                </a:lnTo>
                <a:lnTo>
                  <a:pt x="753" y="336"/>
                </a:lnTo>
                <a:lnTo>
                  <a:pt x="768" y="320"/>
                </a:lnTo>
                <a:lnTo>
                  <a:pt x="797" y="320"/>
                </a:lnTo>
                <a:lnTo>
                  <a:pt x="812" y="304"/>
                </a:lnTo>
                <a:lnTo>
                  <a:pt x="841" y="296"/>
                </a:lnTo>
                <a:lnTo>
                  <a:pt x="849" y="296"/>
                </a:lnTo>
                <a:lnTo>
                  <a:pt x="856" y="280"/>
                </a:lnTo>
                <a:lnTo>
                  <a:pt x="841" y="264"/>
                </a:lnTo>
                <a:lnTo>
                  <a:pt x="856" y="248"/>
                </a:lnTo>
                <a:lnTo>
                  <a:pt x="856" y="216"/>
                </a:lnTo>
                <a:lnTo>
                  <a:pt x="804" y="168"/>
                </a:lnTo>
                <a:lnTo>
                  <a:pt x="775" y="168"/>
                </a:lnTo>
                <a:lnTo>
                  <a:pt x="775" y="120"/>
                </a:lnTo>
                <a:lnTo>
                  <a:pt x="745" y="96"/>
                </a:lnTo>
                <a:lnTo>
                  <a:pt x="745" y="128"/>
                </a:lnTo>
                <a:lnTo>
                  <a:pt x="760" y="176"/>
                </a:lnTo>
                <a:lnTo>
                  <a:pt x="760" y="216"/>
                </a:lnTo>
                <a:lnTo>
                  <a:pt x="738" y="232"/>
                </a:lnTo>
                <a:lnTo>
                  <a:pt x="723" y="256"/>
                </a:lnTo>
                <a:lnTo>
                  <a:pt x="701" y="240"/>
                </a:lnTo>
                <a:lnTo>
                  <a:pt x="723" y="224"/>
                </a:lnTo>
                <a:lnTo>
                  <a:pt x="716" y="192"/>
                </a:lnTo>
                <a:lnTo>
                  <a:pt x="672" y="200"/>
                </a:lnTo>
                <a:lnTo>
                  <a:pt x="635" y="184"/>
                </a:lnTo>
                <a:lnTo>
                  <a:pt x="605" y="200"/>
                </a:lnTo>
                <a:lnTo>
                  <a:pt x="583" y="176"/>
                </a:lnTo>
                <a:lnTo>
                  <a:pt x="627" y="168"/>
                </a:lnTo>
                <a:lnTo>
                  <a:pt x="627" y="144"/>
                </a:lnTo>
                <a:lnTo>
                  <a:pt x="583" y="136"/>
                </a:lnTo>
                <a:lnTo>
                  <a:pt x="568" y="160"/>
                </a:lnTo>
                <a:lnTo>
                  <a:pt x="553" y="144"/>
                </a:lnTo>
                <a:lnTo>
                  <a:pt x="487" y="136"/>
                </a:lnTo>
                <a:lnTo>
                  <a:pt x="472" y="152"/>
                </a:lnTo>
                <a:lnTo>
                  <a:pt x="450" y="136"/>
                </a:lnTo>
                <a:lnTo>
                  <a:pt x="428" y="168"/>
                </a:lnTo>
                <a:lnTo>
                  <a:pt x="391" y="152"/>
                </a:lnTo>
                <a:lnTo>
                  <a:pt x="406" y="104"/>
                </a:lnTo>
                <a:lnTo>
                  <a:pt x="443" y="112"/>
                </a:lnTo>
                <a:lnTo>
                  <a:pt x="450" y="56"/>
                </a:lnTo>
                <a:lnTo>
                  <a:pt x="399" y="0"/>
                </a:lnTo>
                <a:lnTo>
                  <a:pt x="406" y="56"/>
                </a:lnTo>
                <a:lnTo>
                  <a:pt x="362" y="88"/>
                </a:lnTo>
                <a:lnTo>
                  <a:pt x="354" y="136"/>
                </a:lnTo>
                <a:lnTo>
                  <a:pt x="339" y="144"/>
                </a:lnTo>
                <a:lnTo>
                  <a:pt x="332" y="152"/>
                </a:lnTo>
                <a:lnTo>
                  <a:pt x="303" y="104"/>
                </a:lnTo>
                <a:lnTo>
                  <a:pt x="244" y="104"/>
                </a:lnTo>
                <a:lnTo>
                  <a:pt x="207" y="128"/>
                </a:lnTo>
                <a:lnTo>
                  <a:pt x="192" y="168"/>
                </a:lnTo>
                <a:lnTo>
                  <a:pt x="162" y="128"/>
                </a:lnTo>
                <a:lnTo>
                  <a:pt x="140" y="80"/>
                </a:lnTo>
                <a:lnTo>
                  <a:pt x="118" y="104"/>
                </a:lnTo>
                <a:lnTo>
                  <a:pt x="125" y="152"/>
                </a:lnTo>
                <a:lnTo>
                  <a:pt x="81" y="144"/>
                </a:lnTo>
                <a:lnTo>
                  <a:pt x="66" y="144"/>
                </a:lnTo>
                <a:lnTo>
                  <a:pt x="44" y="184"/>
                </a:lnTo>
                <a:lnTo>
                  <a:pt x="59" y="208"/>
                </a:lnTo>
                <a:lnTo>
                  <a:pt x="44" y="256"/>
                </a:lnTo>
                <a:lnTo>
                  <a:pt x="15" y="280"/>
                </a:lnTo>
                <a:lnTo>
                  <a:pt x="0" y="288"/>
                </a:lnTo>
                <a:lnTo>
                  <a:pt x="7" y="336"/>
                </a:lnTo>
                <a:lnTo>
                  <a:pt x="59" y="392"/>
                </a:lnTo>
                <a:lnTo>
                  <a:pt x="89" y="392"/>
                </a:lnTo>
                <a:lnTo>
                  <a:pt x="96" y="416"/>
                </a:lnTo>
                <a:lnTo>
                  <a:pt x="125" y="424"/>
                </a:lnTo>
                <a:lnTo>
                  <a:pt x="177" y="456"/>
                </a:lnTo>
                <a:lnTo>
                  <a:pt x="192" y="488"/>
                </a:lnTo>
                <a:lnTo>
                  <a:pt x="229" y="496"/>
                </a:lnTo>
                <a:lnTo>
                  <a:pt x="229" y="528"/>
                </a:lnTo>
                <a:lnTo>
                  <a:pt x="244" y="512"/>
                </a:lnTo>
                <a:lnTo>
                  <a:pt x="280" y="512"/>
                </a:lnTo>
                <a:lnTo>
                  <a:pt x="273" y="480"/>
                </a:lnTo>
                <a:lnTo>
                  <a:pt x="332" y="440"/>
                </a:lnTo>
                <a:lnTo>
                  <a:pt x="303" y="424"/>
                </a:lnTo>
                <a:lnTo>
                  <a:pt x="280" y="440"/>
                </a:lnTo>
                <a:lnTo>
                  <a:pt x="258" y="416"/>
                </a:lnTo>
                <a:lnTo>
                  <a:pt x="280" y="392"/>
                </a:lnTo>
                <a:lnTo>
                  <a:pt x="303" y="336"/>
                </a:lnTo>
                <a:lnTo>
                  <a:pt x="280" y="304"/>
                </a:lnTo>
                <a:lnTo>
                  <a:pt x="288" y="288"/>
                </a:lnTo>
                <a:lnTo>
                  <a:pt x="332" y="312"/>
                </a:lnTo>
                <a:lnTo>
                  <a:pt x="354" y="344"/>
                </a:lnTo>
                <a:lnTo>
                  <a:pt x="384" y="336"/>
                </a:lnTo>
                <a:lnTo>
                  <a:pt x="399" y="352"/>
                </a:lnTo>
                <a:lnTo>
                  <a:pt x="413" y="336"/>
                </a:lnTo>
                <a:lnTo>
                  <a:pt x="413" y="296"/>
                </a:lnTo>
                <a:lnTo>
                  <a:pt x="399" y="280"/>
                </a:lnTo>
                <a:lnTo>
                  <a:pt x="428" y="248"/>
                </a:lnTo>
              </a:path>
            </a:pathLst>
          </a:custGeom>
          <a:solidFill>
            <a:srgbClr val="3F8DE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21706" name="Text Box 378"/>
          <p:cNvSpPr txBox="1">
            <a:spLocks noChangeArrowheads="1"/>
          </p:cNvSpPr>
          <p:nvPr/>
        </p:nvSpPr>
        <p:spPr bwMode="auto">
          <a:xfrm>
            <a:off x="2647950" y="3190875"/>
            <a:ext cx="71913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ru-RU" sz="600">
                <a:latin typeface="Arial" charset="0"/>
              </a:rPr>
              <a:t>Архангельская область</a:t>
            </a:r>
          </a:p>
        </p:txBody>
      </p:sp>
      <p:sp>
        <p:nvSpPr>
          <p:cNvPr id="21707" name="Text Box 367"/>
          <p:cNvSpPr txBox="1">
            <a:spLocks noChangeArrowheads="1"/>
          </p:cNvSpPr>
          <p:nvPr/>
        </p:nvSpPr>
        <p:spPr bwMode="auto">
          <a:xfrm>
            <a:off x="76200" y="5945188"/>
            <a:ext cx="1195388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86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buFont typeface="Corbel" charset="0"/>
              <a:buAutoNum type="arabicPeriod" startAt="5"/>
            </a:pPr>
            <a:r>
              <a:rPr kumimoji="0" lang="ru-RU" sz="700" dirty="0">
                <a:latin typeface="Arial" charset="0"/>
              </a:rPr>
              <a:t>Орловская область</a:t>
            </a:r>
          </a:p>
          <a:p>
            <a:pPr>
              <a:buFontTx/>
              <a:buAutoNum type="arabicPeriod" startAt="5"/>
            </a:pPr>
            <a:r>
              <a:rPr kumimoji="0" lang="ru-RU" sz="700" dirty="0">
                <a:latin typeface="Arial" charset="0"/>
              </a:rPr>
              <a:t>Липецкая область</a:t>
            </a:r>
          </a:p>
          <a:p>
            <a:pPr>
              <a:buFontTx/>
              <a:buAutoNum type="arabicPeriod" startAt="5"/>
            </a:pPr>
            <a:r>
              <a:rPr kumimoji="0" lang="ru-RU" sz="700" dirty="0">
                <a:latin typeface="Arial" charset="0"/>
              </a:rPr>
              <a:t>Тамбовская область</a:t>
            </a:r>
          </a:p>
          <a:p>
            <a:pPr>
              <a:buFontTx/>
              <a:buAutoNum type="arabicPeriod" startAt="5"/>
            </a:pPr>
            <a:r>
              <a:rPr kumimoji="0" lang="ru-RU" sz="700" dirty="0">
                <a:latin typeface="Arial" charset="0"/>
              </a:rPr>
              <a:t>Чувашская республика</a:t>
            </a:r>
          </a:p>
        </p:txBody>
      </p:sp>
      <p:sp>
        <p:nvSpPr>
          <p:cNvPr id="21708" name="Text Box 367"/>
          <p:cNvSpPr txBox="1">
            <a:spLocks noChangeArrowheads="1"/>
          </p:cNvSpPr>
          <p:nvPr/>
        </p:nvSpPr>
        <p:spPr bwMode="auto">
          <a:xfrm>
            <a:off x="1295400" y="5949950"/>
            <a:ext cx="1193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86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buFont typeface="Corbel" charset="0"/>
              <a:buAutoNum type="arabicPeriod" startAt="9"/>
            </a:pPr>
            <a:r>
              <a:rPr kumimoji="0" lang="ru-RU" sz="700" dirty="0">
                <a:latin typeface="Arial" charset="0"/>
              </a:rPr>
              <a:t>Республика Мордовия</a:t>
            </a:r>
          </a:p>
          <a:p>
            <a:pPr>
              <a:buFontTx/>
              <a:buAutoNum type="arabicPeriod" startAt="9"/>
            </a:pPr>
            <a:r>
              <a:rPr kumimoji="0" lang="ru-RU" sz="700" dirty="0">
                <a:latin typeface="Arial" charset="0"/>
              </a:rPr>
              <a:t>Пензенская область</a:t>
            </a:r>
          </a:p>
          <a:p>
            <a:pPr>
              <a:buFontTx/>
              <a:buAutoNum type="arabicPeriod" startAt="11"/>
            </a:pPr>
            <a:r>
              <a:rPr kumimoji="0" lang="ru-RU" sz="700" dirty="0">
                <a:latin typeface="Arial" charset="0"/>
              </a:rPr>
              <a:t>Ульяновская область</a:t>
            </a:r>
          </a:p>
          <a:p>
            <a:pPr>
              <a:buFontTx/>
              <a:buAutoNum type="arabicPeriod" startAt="11"/>
            </a:pPr>
            <a:r>
              <a:rPr kumimoji="0" lang="ru-RU" sz="700" dirty="0">
                <a:latin typeface="Arial" charset="0"/>
              </a:rPr>
              <a:t>Самарская </a:t>
            </a:r>
            <a:r>
              <a:rPr kumimoji="0" lang="ru-RU" sz="700" dirty="0" smtClean="0">
                <a:latin typeface="Arial" charset="0"/>
              </a:rPr>
              <a:t>область</a:t>
            </a:r>
            <a:endParaRPr kumimoji="0" lang="ru-RU" sz="700" dirty="0">
              <a:latin typeface="Arial" charset="0"/>
            </a:endParaRPr>
          </a:p>
        </p:txBody>
      </p:sp>
      <p:sp>
        <p:nvSpPr>
          <p:cNvPr id="21709" name="Text Box 368"/>
          <p:cNvSpPr txBox="1">
            <a:spLocks noChangeArrowheads="1"/>
          </p:cNvSpPr>
          <p:nvPr/>
        </p:nvSpPr>
        <p:spPr bwMode="auto">
          <a:xfrm>
            <a:off x="2514600" y="5949950"/>
            <a:ext cx="12811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2563" indent="-182563"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buFontTx/>
              <a:buAutoNum type="arabicPeriod" startAt="13"/>
            </a:pPr>
            <a:r>
              <a:rPr kumimoji="0" lang="ru-RU" sz="700" dirty="0">
                <a:latin typeface="Arial" charset="0"/>
              </a:rPr>
              <a:t>Рязанская область</a:t>
            </a:r>
          </a:p>
          <a:p>
            <a:pPr>
              <a:buFontTx/>
              <a:buAutoNum type="arabicPeriod" startAt="13"/>
            </a:pPr>
            <a:r>
              <a:rPr kumimoji="0" lang="ru-RU" sz="700" dirty="0">
                <a:latin typeface="Arial" charset="0"/>
              </a:rPr>
              <a:t>Республика Марий Эл</a:t>
            </a:r>
            <a:endParaRPr kumimoji="0" lang="en-US" sz="700" dirty="0">
              <a:latin typeface="Arial" charset="0"/>
            </a:endParaRPr>
          </a:p>
          <a:p>
            <a:pPr>
              <a:buFontTx/>
              <a:buAutoNum type="arabicPeriod" startAt="13"/>
            </a:pPr>
            <a:r>
              <a:rPr kumimoji="0" lang="ru-RU" sz="700" dirty="0">
                <a:latin typeface="Arial" charset="0"/>
              </a:rPr>
              <a:t>Республика Татарстан</a:t>
            </a:r>
          </a:p>
          <a:p>
            <a:pPr>
              <a:buFontTx/>
              <a:buAutoNum type="arabicPeriod" startAt="13"/>
            </a:pPr>
            <a:r>
              <a:rPr kumimoji="0" lang="ru-RU" sz="700" dirty="0">
                <a:latin typeface="Arial" charset="0"/>
              </a:rPr>
              <a:t>Нижегородская область</a:t>
            </a:r>
          </a:p>
        </p:txBody>
      </p:sp>
      <p:sp>
        <p:nvSpPr>
          <p:cNvPr id="21710" name="Text Box 370"/>
          <p:cNvSpPr txBox="1">
            <a:spLocks noChangeArrowheads="1"/>
          </p:cNvSpPr>
          <p:nvPr/>
        </p:nvSpPr>
        <p:spPr bwMode="auto">
          <a:xfrm>
            <a:off x="7696200" y="5873750"/>
            <a:ext cx="1425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286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buFont typeface="Corbel" charset="0"/>
              <a:buAutoNum type="arabicPeriod" startAt="30"/>
            </a:pPr>
            <a:r>
              <a:rPr kumimoji="0" lang="ru-RU" sz="700" dirty="0">
                <a:latin typeface="Arial" charset="0"/>
              </a:rPr>
              <a:t>Санкт-Петербург и Ленинградская область</a:t>
            </a:r>
          </a:p>
          <a:p>
            <a:pPr marL="0" indent="0"/>
            <a:r>
              <a:rPr kumimoji="0" lang="ru-RU" sz="700" dirty="0" smtClean="0">
                <a:latin typeface="Arial" charset="0"/>
              </a:rPr>
              <a:t>31.    Псковская </a:t>
            </a:r>
            <a:r>
              <a:rPr kumimoji="0" lang="ru-RU" sz="700" dirty="0">
                <a:latin typeface="Arial" charset="0"/>
              </a:rPr>
              <a:t>область</a:t>
            </a:r>
          </a:p>
          <a:p>
            <a:pPr marL="0" indent="0"/>
            <a:r>
              <a:rPr kumimoji="0" lang="ru-RU" sz="700" dirty="0" smtClean="0">
                <a:latin typeface="Arial" charset="0"/>
              </a:rPr>
              <a:t>32.    Вологодская </a:t>
            </a:r>
            <a:r>
              <a:rPr kumimoji="0" lang="ru-RU" sz="700" dirty="0">
                <a:latin typeface="Arial" charset="0"/>
              </a:rPr>
              <a:t>область</a:t>
            </a:r>
          </a:p>
          <a:p>
            <a:pPr marL="0" indent="0"/>
            <a:r>
              <a:rPr kumimoji="0" lang="ru-RU" sz="700" dirty="0" smtClean="0">
                <a:latin typeface="Arial" charset="0"/>
              </a:rPr>
              <a:t>33.    Пермский </a:t>
            </a:r>
            <a:r>
              <a:rPr kumimoji="0" lang="ru-RU" sz="700" dirty="0">
                <a:latin typeface="Arial" charset="0"/>
              </a:rPr>
              <a:t>край</a:t>
            </a:r>
          </a:p>
          <a:p>
            <a:pPr>
              <a:buFontTx/>
              <a:buAutoNum type="arabicPeriod" startAt="27"/>
            </a:pPr>
            <a:endParaRPr kumimoji="0" lang="ru-RU" sz="700" dirty="0">
              <a:latin typeface="Arial" charset="0"/>
            </a:endParaRPr>
          </a:p>
        </p:txBody>
      </p:sp>
      <p:sp>
        <p:nvSpPr>
          <p:cNvPr id="21711" name="Text Box 368"/>
          <p:cNvSpPr txBox="1">
            <a:spLocks noChangeArrowheads="1"/>
          </p:cNvSpPr>
          <p:nvPr/>
        </p:nvSpPr>
        <p:spPr bwMode="auto">
          <a:xfrm>
            <a:off x="5084763" y="5943600"/>
            <a:ext cx="14684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286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buFont typeface="Corbel" charset="0"/>
              <a:buAutoNum type="arabicPeriod" startAt="21"/>
            </a:pPr>
            <a:r>
              <a:rPr kumimoji="0" lang="ru-RU" sz="700" dirty="0">
                <a:latin typeface="Arial" charset="0"/>
              </a:rPr>
              <a:t>Калужская область</a:t>
            </a:r>
          </a:p>
          <a:p>
            <a:pPr>
              <a:buFontTx/>
              <a:buAutoNum type="arabicPeriod" startAt="21"/>
            </a:pPr>
            <a:r>
              <a:rPr kumimoji="0" lang="ru-RU" sz="700" dirty="0">
                <a:latin typeface="Arial" charset="0"/>
              </a:rPr>
              <a:t>Москва и Московская обл.</a:t>
            </a:r>
          </a:p>
          <a:p>
            <a:pPr>
              <a:buFontTx/>
              <a:buAutoNum type="arabicPeriod" startAt="21"/>
            </a:pPr>
            <a:r>
              <a:rPr kumimoji="0" lang="ru-RU" sz="700" dirty="0">
                <a:latin typeface="Arial" charset="0"/>
              </a:rPr>
              <a:t>Смоленская область</a:t>
            </a:r>
          </a:p>
          <a:p>
            <a:pPr>
              <a:buFontTx/>
              <a:buAutoNum type="arabicPeriod" startAt="21"/>
            </a:pPr>
            <a:r>
              <a:rPr kumimoji="0" lang="ru-RU" sz="700" dirty="0">
                <a:latin typeface="Arial" charset="0"/>
              </a:rPr>
              <a:t>Ярославская область</a:t>
            </a:r>
          </a:p>
        </p:txBody>
      </p:sp>
      <p:sp>
        <p:nvSpPr>
          <p:cNvPr id="210" name="Заголовок 1"/>
          <p:cNvSpPr txBox="1">
            <a:spLocks/>
          </p:cNvSpPr>
          <p:nvPr/>
        </p:nvSpPr>
        <p:spPr bwMode="auto">
          <a:xfrm>
            <a:off x="1600200" y="152400"/>
            <a:ext cx="731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800">
                <a:solidFill>
                  <a:srgbClr val="0093D0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 smtClean="0"/>
              <a:t>Резюме компании</a:t>
            </a:r>
            <a:endParaRPr lang="ru-RU" altLang="ru-RU" dirty="0"/>
          </a:p>
          <a:p>
            <a:r>
              <a:rPr lang="ru-RU" sz="1400" dirty="0" smtClean="0">
                <a:latin typeface="Franklin Gothic Medium" charset="0"/>
              </a:rPr>
              <a:t>Регионы </a:t>
            </a:r>
            <a:r>
              <a:rPr lang="ru-RU" sz="1400" dirty="0">
                <a:latin typeface="Franklin Gothic Medium" charset="0"/>
              </a:rPr>
              <a:t>в которых </a:t>
            </a:r>
            <a:r>
              <a:rPr lang="ru-RU" sz="1400" dirty="0" smtClean="0">
                <a:latin typeface="Franklin Gothic Medium" charset="0"/>
              </a:rPr>
              <a:t>специалисты компании провели обследование объектов </a:t>
            </a:r>
            <a:r>
              <a:rPr lang="ru-RU" sz="1400" dirty="0">
                <a:latin typeface="Franklin Gothic Medium" charset="0"/>
              </a:rPr>
              <a:t>малых ГЭС</a:t>
            </a:r>
          </a:p>
          <a:p>
            <a:endParaRPr lang="ru-RU" altLang="ru-RU" sz="1400" dirty="0"/>
          </a:p>
        </p:txBody>
      </p:sp>
      <p:graphicFrame>
        <p:nvGraphicFramePr>
          <p:cNvPr id="211" name="Таблица 2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350569"/>
              </p:ext>
            </p:extLst>
          </p:nvPr>
        </p:nvGraphicFramePr>
        <p:xfrm>
          <a:off x="152400" y="1386841"/>
          <a:ext cx="6705600" cy="74675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418200"/>
                <a:gridCol w="535925"/>
                <a:gridCol w="535925"/>
                <a:gridCol w="535925"/>
                <a:gridCol w="535925"/>
                <a:gridCol w="535925"/>
                <a:gridCol w="535925"/>
                <a:gridCol w="535925"/>
                <a:gridCol w="535925"/>
              </a:tblGrid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Год ввода объекта МГЭС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2013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Мощность объекта МГЭС (МВт)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4 800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5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5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630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5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975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5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425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5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5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28 300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5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57 170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5D4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Год ввода объекта МГЭС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Мощность объекта МГЭС (МВт)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26 300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5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38 400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5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42 870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5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35 700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5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49 600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5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54 891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5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28 300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5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368 361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5D4"/>
                    </a:solidFill>
                  </a:tcPr>
                </a:tc>
              </a:tr>
            </a:tbl>
          </a:graphicData>
        </a:graphic>
      </p:graphicFrame>
      <p:sp>
        <p:nvSpPr>
          <p:cNvPr id="213" name="Прямоугольник 212"/>
          <p:cNvSpPr/>
          <p:nvPr/>
        </p:nvSpPr>
        <p:spPr>
          <a:xfrm>
            <a:off x="6248400" y="1143000"/>
            <a:ext cx="583199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1200" i="1" dirty="0">
                <a:solidFill>
                  <a:srgbClr val="C0504D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к</a:t>
            </a:r>
            <a:r>
              <a:rPr lang="ru-RU" sz="1200" i="1" dirty="0" smtClean="0">
                <a:solidFill>
                  <a:srgbClr val="C0504D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Вт</a:t>
            </a:r>
            <a:endParaRPr lang="ru-RU" altLang="ru-RU" sz="1200" i="1" dirty="0">
              <a:solidFill>
                <a:srgbClr val="C0504D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152400" y="1143000"/>
            <a:ext cx="579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accent2"/>
                </a:solidFill>
                <a:latin typeface="Franklin Gothic Medium" panose="020B0603020102020204" pitchFamily="34" charset="0"/>
              </a:rPr>
              <a:t>План-График компании по вводу новых мощностей МГЭС в России до 2025 года  </a:t>
            </a:r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215" name="Rectangle 2"/>
          <p:cNvSpPr txBox="1">
            <a:spLocks noChangeArrowheads="1"/>
          </p:cNvSpPr>
          <p:nvPr/>
        </p:nvSpPr>
        <p:spPr bwMode="auto">
          <a:xfrm>
            <a:off x="1524000" y="6438900"/>
            <a:ext cx="6477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82563"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Развитие гидроэнергетики </a:t>
            </a: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России </a:t>
            </a:r>
            <a:r>
              <a:rPr kumimoji="0" lang="en-US" sz="1100" b="1" dirty="0" smtClean="0">
                <a:solidFill>
                  <a:schemeClr val="bg1"/>
                </a:solidFill>
                <a:latin typeface="Franklin Gothic Book" charset="0"/>
              </a:rPr>
              <a:t>|  </a:t>
            </a:r>
            <a:r>
              <a:rPr kumimoji="0" lang="ru-RU" sz="1100" b="1" dirty="0">
                <a:solidFill>
                  <a:schemeClr val="bg1"/>
                </a:solidFill>
                <a:latin typeface="Franklin Gothic Book" charset="0"/>
              </a:rPr>
              <a:t>ЗАО «Норд Гидро»  </a:t>
            </a:r>
            <a:r>
              <a:rPr kumimoji="0" lang="en-US" sz="1100" b="1" dirty="0">
                <a:solidFill>
                  <a:schemeClr val="bg1"/>
                </a:solidFill>
                <a:latin typeface="Franklin Gothic Book" charset="0"/>
              </a:rPr>
              <a:t>|  </a:t>
            </a: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январь 2015 </a:t>
            </a:r>
            <a:r>
              <a:rPr kumimoji="0" lang="ru-RU" sz="1100" b="1" dirty="0">
                <a:solidFill>
                  <a:schemeClr val="bg1"/>
                </a:solidFill>
                <a:latin typeface="Franklin Gothic Book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1" descr="Tipovaya_polosa_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Номер слайда 4"/>
          <p:cNvSpPr txBox="1">
            <a:spLocks/>
          </p:cNvSpPr>
          <p:nvPr/>
        </p:nvSpPr>
        <p:spPr bwMode="auto">
          <a:xfrm>
            <a:off x="8458200" y="6383338"/>
            <a:ext cx="6461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/>
            <a:fld id="{AEF3E525-20E9-446F-9C2E-CD06F9E10E20}" type="slidenum">
              <a:rPr lang="ru-RU" altLang="ru-RU" sz="1600">
                <a:solidFill>
                  <a:schemeClr val="bg1"/>
                </a:solidFill>
                <a:latin typeface="Franklin Gothic Book" charset="0"/>
              </a:rPr>
              <a:pPr algn="r" eaLnBrk="0" hangingPunct="0"/>
              <a:t>5</a:t>
            </a:fld>
            <a:endParaRPr lang="ru-RU" altLang="ru-RU" sz="1600">
              <a:solidFill>
                <a:schemeClr val="bg1"/>
              </a:solidFill>
              <a:latin typeface="Franklin Gothic Book" charset="0"/>
            </a:endParaRPr>
          </a:p>
        </p:txBody>
      </p:sp>
      <p:pic>
        <p:nvPicPr>
          <p:cNvPr id="2151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343400"/>
            <a:ext cx="2667000" cy="1752600"/>
          </a:xfrm>
          <a:prstGeom prst="rect">
            <a:avLst/>
          </a:prstGeom>
          <a:noFill/>
          <a:ln w="28575">
            <a:solidFill>
              <a:srgbClr val="25C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Объект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905001"/>
            <a:ext cx="2667000" cy="1752600"/>
          </a:xfrm>
          <a:prstGeom prst="rect">
            <a:avLst/>
          </a:prstGeom>
          <a:noFill/>
          <a:ln w="28575">
            <a:solidFill>
              <a:srgbClr val="25C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8" name="Заголовок 1"/>
          <p:cNvSpPr txBox="1">
            <a:spLocks/>
          </p:cNvSpPr>
          <p:nvPr/>
        </p:nvSpPr>
        <p:spPr bwMode="auto">
          <a:xfrm>
            <a:off x="1600200" y="152400"/>
            <a:ext cx="731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800">
                <a:solidFill>
                  <a:srgbClr val="0093D0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 smtClean="0"/>
              <a:t>Реализованные </a:t>
            </a:r>
            <a:r>
              <a:rPr lang="ru-RU" altLang="ru-RU" dirty="0"/>
              <a:t>проекты </a:t>
            </a:r>
            <a:r>
              <a:rPr lang="ru-RU" altLang="ru-RU" dirty="0" smtClean="0"/>
              <a:t>компании в Республике Карелия </a:t>
            </a:r>
          </a:p>
          <a:p>
            <a:r>
              <a:rPr lang="ru-RU" altLang="ru-RU" sz="1400" dirty="0" smtClean="0"/>
              <a:t>МГЭС </a:t>
            </a:r>
            <a:r>
              <a:rPr lang="ru-RU" altLang="ru-RU" sz="1400" dirty="0"/>
              <a:t>«Ляскеля</a:t>
            </a:r>
            <a:r>
              <a:rPr lang="ru-RU" altLang="ru-RU" sz="1400" dirty="0" smtClean="0"/>
              <a:t>» (река </a:t>
            </a:r>
            <a:r>
              <a:rPr lang="ru-RU" altLang="ru-RU" sz="1400" dirty="0" err="1" smtClean="0"/>
              <a:t>Янисйоки</a:t>
            </a:r>
            <a:r>
              <a:rPr lang="ru-RU" altLang="ru-RU" sz="1400" dirty="0" smtClean="0"/>
              <a:t> , </a:t>
            </a:r>
            <a:r>
              <a:rPr lang="ru-RU" altLang="ru-RU" sz="1400" dirty="0" err="1" smtClean="0"/>
              <a:t>Питкярантский</a:t>
            </a:r>
            <a:r>
              <a:rPr lang="ru-RU" altLang="ru-RU" sz="1400" dirty="0" smtClean="0"/>
              <a:t> район РК)</a:t>
            </a:r>
            <a:endParaRPr lang="ru-RU" altLang="ru-RU" sz="1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28600" y="1252210"/>
            <a:ext cx="1447800" cy="228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t" anchorCtr="0"/>
          <a:lstStyle/>
          <a:p>
            <a:pPr algn="ctr">
              <a:defRPr/>
            </a:pPr>
            <a:r>
              <a:rPr lang="ru-RU" b="1" baseline="-1000" dirty="0" smtClean="0">
                <a:solidFill>
                  <a:srgbClr val="FF0000"/>
                </a:solidFill>
              </a:rPr>
              <a:t>5 сентября 2011</a:t>
            </a:r>
            <a:endParaRPr lang="ru-RU" b="1" baseline="-100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676400" y="1219200"/>
            <a:ext cx="2895600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Verdana" charset="0"/>
                <a:cs typeface="Times New Roman" charset="0"/>
              </a:rPr>
              <a:t>- дата ввода МГЭС</a:t>
            </a:r>
            <a:endParaRPr lang="ru-RU" sz="1100" dirty="0">
              <a:solidFill>
                <a:schemeClr val="tx2"/>
              </a:solidFill>
              <a:latin typeface="Verdana" charset="0"/>
              <a:cs typeface="Times New Roman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76600" y="4191001"/>
            <a:ext cx="1676400" cy="2286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/>
            <a:r>
              <a:rPr lang="ru-RU" b="1" baseline="-1000" dirty="0">
                <a:solidFill>
                  <a:schemeClr val="bg1"/>
                </a:solidFill>
              </a:rPr>
              <a:t>До реконструкции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76600" y="1752601"/>
            <a:ext cx="1676400" cy="2286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/>
            <a:r>
              <a:rPr lang="ru-RU" b="1" baseline="-1000" dirty="0" smtClean="0">
                <a:solidFill>
                  <a:schemeClr val="bg1"/>
                </a:solidFill>
              </a:rPr>
              <a:t>После реконструкции</a:t>
            </a:r>
            <a:endParaRPr lang="ru-RU" b="1" baseline="-1000" dirty="0">
              <a:solidFill>
                <a:schemeClr val="bg1"/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2667000" cy="1752600"/>
          </a:xfrm>
          <a:prstGeom prst="rect">
            <a:avLst/>
          </a:prstGeom>
          <a:noFill/>
          <a:ln w="28575">
            <a:solidFill>
              <a:srgbClr val="25C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Объект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5"/>
          <a:stretch>
            <a:fillRect/>
          </a:stretch>
        </p:blipFill>
        <p:spPr>
          <a:xfrm>
            <a:off x="6172200" y="1905001"/>
            <a:ext cx="2667000" cy="1752600"/>
          </a:xfrm>
          <a:prstGeom prst="rect">
            <a:avLst/>
          </a:prstGeom>
          <a:noFill/>
          <a:ln w="28575">
            <a:solidFill>
              <a:srgbClr val="25C6FF"/>
            </a:solidFill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6172200" y="4191000"/>
            <a:ext cx="1676400" cy="2286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/>
            <a:r>
              <a:rPr lang="ru-RU" b="1" baseline="-1000" dirty="0">
                <a:solidFill>
                  <a:schemeClr val="bg1"/>
                </a:solidFill>
              </a:rPr>
              <a:t>До реконструкции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172200" y="1752600"/>
            <a:ext cx="1676400" cy="2286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/>
            <a:r>
              <a:rPr lang="ru-RU" b="1" baseline="-1000" dirty="0" smtClean="0">
                <a:solidFill>
                  <a:schemeClr val="bg1"/>
                </a:solidFill>
              </a:rPr>
              <a:t>После реконструкции</a:t>
            </a:r>
            <a:endParaRPr lang="ru-RU" b="1" baseline="-1000" dirty="0">
              <a:solidFill>
                <a:schemeClr val="bg1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486400" y="3886200"/>
            <a:ext cx="381000" cy="304800"/>
          </a:xfrm>
          <a:prstGeom prst="downArrow">
            <a:avLst/>
          </a:prstGeom>
          <a:gradFill flip="none" rotWithShape="1">
            <a:gsLst>
              <a:gs pos="33000">
                <a:schemeClr val="accent3"/>
              </a:gs>
              <a:gs pos="100000">
                <a:srgbClr val="FF0000"/>
              </a:gs>
            </a:gsLst>
            <a:lin ang="5400000" scaled="0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8458200" y="3886200"/>
            <a:ext cx="381000" cy="304800"/>
          </a:xfrm>
          <a:prstGeom prst="downArrow">
            <a:avLst/>
          </a:prstGeom>
          <a:gradFill flip="none" rotWithShape="1">
            <a:gsLst>
              <a:gs pos="33000">
                <a:schemeClr val="accent3"/>
              </a:gs>
              <a:gs pos="100000">
                <a:srgbClr val="FF0000"/>
              </a:gs>
            </a:gsLst>
            <a:lin ang="5400000" scaled="0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1452563" y="2133600"/>
            <a:ext cx="1509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>
                <a:latin typeface="Franklin Gothic Medium" panose="020B0603020102020204" pitchFamily="34" charset="0"/>
              </a:rPr>
              <a:t>Установленная мощность МГЭС</a:t>
            </a:r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1452563" y="2590800"/>
            <a:ext cx="1509712" cy="0"/>
          </a:xfrm>
          <a:prstGeom prst="line">
            <a:avLst/>
          </a:prstGeom>
          <a:noFill/>
          <a:ln w="9525">
            <a:solidFill>
              <a:srgbClr val="4F622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611" tIns="44806" rIns="89611" bIns="44806"/>
          <a:lstStyle/>
          <a:p>
            <a:endParaRPr lang="ru-RU" sz="1200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1452563" y="2819400"/>
            <a:ext cx="1509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>
                <a:latin typeface="Franklin Gothic Medium" panose="020B0603020102020204" pitchFamily="34" charset="0"/>
              </a:rPr>
              <a:t>Ежегодная выработка электроэнергии</a:t>
            </a:r>
          </a:p>
        </p:txBody>
      </p:sp>
      <p:sp>
        <p:nvSpPr>
          <p:cNvPr id="54" name="Line 28"/>
          <p:cNvSpPr>
            <a:spLocks noChangeShapeType="1"/>
          </p:cNvSpPr>
          <p:nvPr/>
        </p:nvSpPr>
        <p:spPr bwMode="auto">
          <a:xfrm>
            <a:off x="1452563" y="3276600"/>
            <a:ext cx="1509712" cy="0"/>
          </a:xfrm>
          <a:prstGeom prst="line">
            <a:avLst/>
          </a:prstGeom>
          <a:noFill/>
          <a:ln w="9525">
            <a:solidFill>
              <a:srgbClr val="4F622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611" tIns="44806" rIns="89611" bIns="44806"/>
          <a:lstStyle/>
          <a:p>
            <a:endParaRPr lang="ru-RU" sz="1200"/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1447800" y="3486666"/>
            <a:ext cx="1509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>
                <a:latin typeface="Franklin Gothic Medium" panose="020B0603020102020204" pitchFamily="34" charset="0"/>
              </a:rPr>
              <a:t>Проектная величина напора воды</a:t>
            </a:r>
          </a:p>
        </p:txBody>
      </p:sp>
      <p:sp>
        <p:nvSpPr>
          <p:cNvPr id="56" name="Line 28"/>
          <p:cNvSpPr>
            <a:spLocks noChangeShapeType="1"/>
          </p:cNvSpPr>
          <p:nvPr/>
        </p:nvSpPr>
        <p:spPr bwMode="auto">
          <a:xfrm>
            <a:off x="1447800" y="3968711"/>
            <a:ext cx="1509713" cy="0"/>
          </a:xfrm>
          <a:prstGeom prst="line">
            <a:avLst/>
          </a:prstGeom>
          <a:noFill/>
          <a:ln w="9525">
            <a:solidFill>
              <a:srgbClr val="4F622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611" tIns="44806" rIns="89611" bIns="44806"/>
          <a:lstStyle/>
          <a:p>
            <a:endParaRPr lang="ru-RU" sz="1200"/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1447800" y="4178777"/>
            <a:ext cx="1509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>
                <a:latin typeface="Franklin Gothic Medium" panose="020B0603020102020204" pitchFamily="34" charset="0"/>
              </a:rPr>
              <a:t>Проектная величина расхода воды</a:t>
            </a:r>
          </a:p>
        </p:txBody>
      </p:sp>
      <p:sp>
        <p:nvSpPr>
          <p:cNvPr id="58" name="Line 28"/>
          <p:cNvSpPr>
            <a:spLocks noChangeShapeType="1"/>
          </p:cNvSpPr>
          <p:nvPr/>
        </p:nvSpPr>
        <p:spPr bwMode="auto">
          <a:xfrm flipV="1">
            <a:off x="1447800" y="4617998"/>
            <a:ext cx="1524000" cy="14069"/>
          </a:xfrm>
          <a:prstGeom prst="line">
            <a:avLst/>
          </a:prstGeom>
          <a:noFill/>
          <a:ln w="9525">
            <a:solidFill>
              <a:srgbClr val="4F622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611" tIns="44806" rIns="89611" bIns="44806"/>
          <a:lstStyle/>
          <a:p>
            <a:endParaRPr lang="ru-RU" sz="1200"/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1447800" y="4770398"/>
            <a:ext cx="15097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>
                <a:latin typeface="Franklin Gothic Medium" panose="020B0603020102020204" pitchFamily="34" charset="0"/>
              </a:rPr>
              <a:t>Полная инвестиционная стоимость</a:t>
            </a:r>
          </a:p>
        </p:txBody>
      </p:sp>
      <p:grpSp>
        <p:nvGrpSpPr>
          <p:cNvPr id="60" name="Группа 30"/>
          <p:cNvGrpSpPr>
            <a:grpSpLocks/>
          </p:cNvGrpSpPr>
          <p:nvPr/>
        </p:nvGrpSpPr>
        <p:grpSpPr bwMode="auto">
          <a:xfrm>
            <a:off x="152400" y="1981200"/>
            <a:ext cx="1219200" cy="722313"/>
            <a:chOff x="-1295400" y="2362200"/>
            <a:chExt cx="1676400" cy="722695"/>
          </a:xfrm>
        </p:grpSpPr>
        <p:pic>
          <p:nvPicPr>
            <p:cNvPr id="61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Прямоугольник 29"/>
            <p:cNvSpPr>
              <a:spLocks noChangeArrowheads="1"/>
            </p:cNvSpPr>
            <p:nvPr/>
          </p:nvSpPr>
          <p:spPr bwMode="auto">
            <a:xfrm>
              <a:off x="-984150" y="2438440"/>
              <a:ext cx="835806" cy="56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marL="0" lvl="1" algn="ctr">
                <a:lnSpc>
                  <a:spcPct val="110000"/>
                </a:lnSpc>
                <a:buClr>
                  <a:srgbClr val="C00000"/>
                </a:buClr>
                <a:buSzPct val="125000"/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4800</a:t>
              </a:r>
            </a:p>
            <a:p>
              <a:pPr marL="0" lvl="1" algn="ctr">
                <a:lnSpc>
                  <a:spcPct val="110000"/>
                </a:lnSpc>
                <a:buClr>
                  <a:srgbClr val="C00000"/>
                </a:buClr>
                <a:buSzPct val="125000"/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кВт</a:t>
              </a:r>
              <a:endParaRPr lang="ru-RU" altLang="ru-RU" sz="1400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63" name="Группа 35"/>
          <p:cNvGrpSpPr>
            <a:grpSpLocks/>
          </p:cNvGrpSpPr>
          <p:nvPr/>
        </p:nvGrpSpPr>
        <p:grpSpPr bwMode="auto">
          <a:xfrm>
            <a:off x="152400" y="2667001"/>
            <a:ext cx="1219200" cy="685800"/>
            <a:chOff x="-1295400" y="2362200"/>
            <a:chExt cx="1676400" cy="722695"/>
          </a:xfrm>
        </p:grpSpPr>
        <p:pic>
          <p:nvPicPr>
            <p:cNvPr id="64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Прямоугольник 37"/>
            <p:cNvSpPr>
              <a:spLocks noChangeArrowheads="1"/>
            </p:cNvSpPr>
            <p:nvPr/>
          </p:nvSpPr>
          <p:spPr bwMode="auto">
            <a:xfrm>
              <a:off x="-1295400" y="2411603"/>
              <a:ext cx="1295399" cy="592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30 </a:t>
              </a:r>
              <a:r>
                <a:rPr lang="ru-RU" altLang="ru-RU" sz="1400" b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млн</a:t>
              </a:r>
              <a:r>
                <a:rPr lang="en-US" altLang="ru-RU" sz="1400" b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.</a:t>
              </a:r>
              <a:r>
                <a:rPr lang="ru-RU" altLang="ru-RU" sz="1400" b="1" dirty="0" err="1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кВтч</a:t>
              </a:r>
              <a:endParaRPr lang="ru-RU" altLang="ru-RU" sz="1400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66" name="Группа 43"/>
          <p:cNvGrpSpPr>
            <a:grpSpLocks/>
          </p:cNvGrpSpPr>
          <p:nvPr/>
        </p:nvGrpSpPr>
        <p:grpSpPr bwMode="auto">
          <a:xfrm>
            <a:off x="152400" y="3322598"/>
            <a:ext cx="1219200" cy="722313"/>
            <a:chOff x="-1295400" y="2362200"/>
            <a:chExt cx="1676400" cy="722695"/>
          </a:xfrm>
        </p:grpSpPr>
        <p:pic>
          <p:nvPicPr>
            <p:cNvPr id="67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Прямоугольник 45"/>
            <p:cNvSpPr>
              <a:spLocks noChangeArrowheads="1"/>
            </p:cNvSpPr>
            <p:nvPr/>
          </p:nvSpPr>
          <p:spPr bwMode="auto">
            <a:xfrm>
              <a:off x="-1089945" y="2468658"/>
              <a:ext cx="1047402" cy="56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marL="0" lvl="1" algn="ctr">
                <a:lnSpc>
                  <a:spcPct val="110000"/>
                </a:lnSpc>
                <a:buClr>
                  <a:srgbClr val="C00000"/>
                </a:buClr>
                <a:buSzPct val="125000"/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13 </a:t>
              </a:r>
            </a:p>
            <a:p>
              <a:pPr marL="0" lvl="1" algn="ctr">
                <a:lnSpc>
                  <a:spcPct val="110000"/>
                </a:lnSpc>
                <a:buClr>
                  <a:srgbClr val="C00000"/>
                </a:buClr>
                <a:buSzPct val="125000"/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метров</a:t>
              </a:r>
              <a:endParaRPr lang="ru-RU" altLang="ru-RU" sz="1400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69" name="Группа 46"/>
          <p:cNvGrpSpPr>
            <a:grpSpLocks/>
          </p:cNvGrpSpPr>
          <p:nvPr/>
        </p:nvGrpSpPr>
        <p:grpSpPr bwMode="auto">
          <a:xfrm>
            <a:off x="152400" y="4014709"/>
            <a:ext cx="1219200" cy="722313"/>
            <a:chOff x="-1295400" y="2362200"/>
            <a:chExt cx="1676400" cy="722695"/>
          </a:xfrm>
        </p:grpSpPr>
        <p:pic>
          <p:nvPicPr>
            <p:cNvPr id="70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Прямоугольник 48"/>
            <p:cNvSpPr>
              <a:spLocks noChangeArrowheads="1"/>
            </p:cNvSpPr>
            <p:nvPr/>
          </p:nvSpPr>
          <p:spPr bwMode="auto">
            <a:xfrm>
              <a:off x="-957699" y="2433010"/>
              <a:ext cx="782907" cy="56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40 </a:t>
              </a:r>
            </a:p>
            <a:p>
              <a:pPr algn="ctr">
                <a:lnSpc>
                  <a:spcPct val="110000"/>
                </a:lnSpc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м</a:t>
              </a:r>
              <a:r>
                <a:rPr lang="ru-RU" altLang="ru-RU" sz="1400" b="1" baseline="300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3</a:t>
              </a:r>
              <a:r>
                <a:rPr lang="ru-RU" altLang="ru-RU" sz="1400" b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/с</a:t>
              </a:r>
            </a:p>
          </p:txBody>
        </p:sp>
      </p:grpSp>
      <p:grpSp>
        <p:nvGrpSpPr>
          <p:cNvPr id="72" name="Группа 49"/>
          <p:cNvGrpSpPr>
            <a:grpSpLocks/>
          </p:cNvGrpSpPr>
          <p:nvPr/>
        </p:nvGrpSpPr>
        <p:grpSpPr bwMode="auto">
          <a:xfrm>
            <a:off x="152401" y="4694198"/>
            <a:ext cx="1219199" cy="722313"/>
            <a:chOff x="-1295400" y="2362200"/>
            <a:chExt cx="1676400" cy="722695"/>
          </a:xfrm>
        </p:grpSpPr>
        <p:pic>
          <p:nvPicPr>
            <p:cNvPr id="73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Прямоугольник 51"/>
            <p:cNvSpPr>
              <a:spLocks noChangeArrowheads="1"/>
            </p:cNvSpPr>
            <p:nvPr/>
          </p:nvSpPr>
          <p:spPr bwMode="auto">
            <a:xfrm>
              <a:off x="-1148716" y="2392418"/>
              <a:ext cx="1164945" cy="56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811 </a:t>
              </a:r>
            </a:p>
            <a:p>
              <a:pPr algn="ctr">
                <a:lnSpc>
                  <a:spcPct val="110000"/>
                </a:lnSpc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млн</a:t>
              </a:r>
              <a:r>
                <a:rPr lang="en-US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.</a:t>
              </a:r>
              <a:r>
                <a:rPr lang="ru-RU" altLang="ru-RU" sz="1400" b="1" dirty="0" err="1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руб</a:t>
              </a:r>
              <a:r>
                <a:rPr lang="en-US" altLang="ru-RU" sz="1400" b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.</a:t>
              </a:r>
              <a:endParaRPr lang="ru-RU" altLang="ru-RU" sz="1400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75" name="Line 28"/>
          <p:cNvSpPr>
            <a:spLocks noChangeShapeType="1"/>
          </p:cNvSpPr>
          <p:nvPr/>
        </p:nvSpPr>
        <p:spPr bwMode="auto">
          <a:xfrm flipV="1">
            <a:off x="1447799" y="5297487"/>
            <a:ext cx="1524000" cy="14069"/>
          </a:xfrm>
          <a:prstGeom prst="line">
            <a:avLst/>
          </a:prstGeom>
          <a:noFill/>
          <a:ln w="9525">
            <a:solidFill>
              <a:srgbClr val="4F622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611" tIns="44806" rIns="89611" bIns="44806"/>
          <a:lstStyle/>
          <a:p>
            <a:endParaRPr lang="ru-RU" sz="1200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1447799" y="5498068"/>
            <a:ext cx="1509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 smtClean="0">
                <a:latin typeface="Franklin Gothic Medium" panose="020B0603020102020204" pitchFamily="34" charset="0"/>
              </a:rPr>
              <a:t>Нормативный срок службы МГЭС </a:t>
            </a:r>
            <a:endParaRPr lang="ru-RU" altLang="ru-RU" sz="1200" dirty="0">
              <a:latin typeface="Franklin Gothic Medium" panose="020B0603020102020204" pitchFamily="34" charset="0"/>
            </a:endParaRPr>
          </a:p>
        </p:txBody>
      </p:sp>
      <p:grpSp>
        <p:nvGrpSpPr>
          <p:cNvPr id="77" name="Группа 49"/>
          <p:cNvGrpSpPr>
            <a:grpSpLocks/>
          </p:cNvGrpSpPr>
          <p:nvPr/>
        </p:nvGrpSpPr>
        <p:grpSpPr bwMode="auto">
          <a:xfrm>
            <a:off x="152400" y="5373687"/>
            <a:ext cx="1219199" cy="722313"/>
            <a:chOff x="-1295400" y="2362200"/>
            <a:chExt cx="1676400" cy="722695"/>
          </a:xfrm>
        </p:grpSpPr>
        <p:pic>
          <p:nvPicPr>
            <p:cNvPr id="78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Прямоугольник 51"/>
            <p:cNvSpPr>
              <a:spLocks noChangeArrowheads="1"/>
            </p:cNvSpPr>
            <p:nvPr/>
          </p:nvSpPr>
          <p:spPr bwMode="auto">
            <a:xfrm>
              <a:off x="-1183971" y="2392418"/>
              <a:ext cx="1235461" cy="56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более </a:t>
              </a:r>
              <a:r>
                <a:rPr lang="en-US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50 </a:t>
              </a:r>
              <a:endParaRPr lang="ru-RU" altLang="ru-RU" sz="1400" b="1" dirty="0" smtClean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лет</a:t>
              </a:r>
              <a:endParaRPr lang="ru-RU" altLang="ru-RU" sz="1400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80" name="Прямоугольник 79"/>
          <p:cNvSpPr/>
          <p:nvPr/>
        </p:nvSpPr>
        <p:spPr>
          <a:xfrm>
            <a:off x="3352800" y="1186190"/>
            <a:ext cx="5181600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Первый в России проект в области возобновляемой энергетики,</a:t>
            </a:r>
          </a:p>
          <a:p>
            <a:pPr algn="r"/>
            <a:r>
              <a:rPr lang="ru-RU" sz="11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получивший официальный статус</a:t>
            </a:r>
            <a:endParaRPr lang="ru-RU" sz="1100" dirty="0">
              <a:solidFill>
                <a:srgbClr val="FF0000"/>
              </a:solidFill>
              <a:latin typeface="Verdana" charset="0"/>
              <a:cs typeface="Times New Roman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610600" y="990600"/>
            <a:ext cx="304800" cy="58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3" name="Rectangle 2"/>
          <p:cNvSpPr txBox="1">
            <a:spLocks noChangeArrowheads="1"/>
          </p:cNvSpPr>
          <p:nvPr/>
        </p:nvSpPr>
        <p:spPr bwMode="auto">
          <a:xfrm>
            <a:off x="1524000" y="6438900"/>
            <a:ext cx="6477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82563"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Развитие гидроэнергетики </a:t>
            </a: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России </a:t>
            </a:r>
            <a:r>
              <a:rPr kumimoji="0" lang="en-US" sz="1100" b="1" dirty="0" smtClean="0">
                <a:solidFill>
                  <a:schemeClr val="bg1"/>
                </a:solidFill>
                <a:latin typeface="Franklin Gothic Book" charset="0"/>
              </a:rPr>
              <a:t>|  </a:t>
            </a:r>
            <a:r>
              <a:rPr kumimoji="0" lang="ru-RU" sz="1100" b="1" dirty="0">
                <a:solidFill>
                  <a:schemeClr val="bg1"/>
                </a:solidFill>
                <a:latin typeface="Franklin Gothic Book" charset="0"/>
              </a:rPr>
              <a:t>ЗАО «Норд Гидро»  </a:t>
            </a:r>
            <a:r>
              <a:rPr kumimoji="0" lang="en-US" sz="1100" b="1" dirty="0">
                <a:solidFill>
                  <a:schemeClr val="bg1"/>
                </a:solidFill>
                <a:latin typeface="Franklin Gothic Book" charset="0"/>
              </a:rPr>
              <a:t>|  </a:t>
            </a: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январь 2015 </a:t>
            </a:r>
            <a:r>
              <a:rPr kumimoji="0" lang="ru-RU" sz="1100" b="1" dirty="0">
                <a:solidFill>
                  <a:schemeClr val="bg1"/>
                </a:solidFill>
                <a:latin typeface="Franklin Gothic Book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80352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1" descr="Tipovaya_polosa_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Номер слайда 4"/>
          <p:cNvSpPr txBox="1">
            <a:spLocks/>
          </p:cNvSpPr>
          <p:nvPr/>
        </p:nvSpPr>
        <p:spPr bwMode="auto">
          <a:xfrm>
            <a:off x="8458200" y="6383338"/>
            <a:ext cx="6461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/>
            <a:fld id="{AEF3E525-20E9-446F-9C2E-CD06F9E10E20}" type="slidenum">
              <a:rPr lang="ru-RU" altLang="ru-RU" sz="1600">
                <a:solidFill>
                  <a:schemeClr val="bg1"/>
                </a:solidFill>
                <a:latin typeface="Franklin Gothic Book" charset="0"/>
              </a:rPr>
              <a:pPr algn="r" eaLnBrk="0" hangingPunct="0"/>
              <a:t>6</a:t>
            </a:fld>
            <a:endParaRPr lang="ru-RU" altLang="ru-RU" sz="1600">
              <a:solidFill>
                <a:schemeClr val="bg1"/>
              </a:solidFill>
              <a:latin typeface="Franklin Gothic Book" charset="0"/>
            </a:endParaRPr>
          </a:p>
        </p:txBody>
      </p:sp>
      <p:sp>
        <p:nvSpPr>
          <p:cNvPr id="21507" name="Rectangle 11"/>
          <p:cNvSpPr>
            <a:spLocks noChangeArrowheads="1"/>
          </p:cNvSpPr>
          <p:nvPr/>
        </p:nvSpPr>
        <p:spPr bwMode="auto">
          <a:xfrm>
            <a:off x="1452563" y="2128734"/>
            <a:ext cx="1509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>
                <a:latin typeface="Franklin Gothic Medium" panose="020B0603020102020204" pitchFamily="34" charset="0"/>
              </a:rPr>
              <a:t>Установленная мощность МГЭС</a:t>
            </a:r>
          </a:p>
        </p:txBody>
      </p:sp>
      <p:sp>
        <p:nvSpPr>
          <p:cNvPr id="21508" name="Line 28"/>
          <p:cNvSpPr>
            <a:spLocks noChangeShapeType="1"/>
          </p:cNvSpPr>
          <p:nvPr/>
        </p:nvSpPr>
        <p:spPr bwMode="auto">
          <a:xfrm>
            <a:off x="1452563" y="2585934"/>
            <a:ext cx="1509712" cy="0"/>
          </a:xfrm>
          <a:prstGeom prst="line">
            <a:avLst/>
          </a:prstGeom>
          <a:noFill/>
          <a:ln w="9525">
            <a:solidFill>
              <a:srgbClr val="4F622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611" tIns="44806" rIns="89611" bIns="44806"/>
          <a:lstStyle/>
          <a:p>
            <a:endParaRPr lang="ru-RU" sz="1200"/>
          </a:p>
        </p:txBody>
      </p:sp>
      <p:sp>
        <p:nvSpPr>
          <p:cNvPr id="21509" name="Rectangle 11"/>
          <p:cNvSpPr>
            <a:spLocks noChangeArrowheads="1"/>
          </p:cNvSpPr>
          <p:nvPr/>
        </p:nvSpPr>
        <p:spPr bwMode="auto">
          <a:xfrm>
            <a:off x="1452563" y="2814534"/>
            <a:ext cx="1509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>
                <a:latin typeface="Franklin Gothic Medium" panose="020B0603020102020204" pitchFamily="34" charset="0"/>
              </a:rPr>
              <a:t>Ежегодная выработка электроэнергии</a:t>
            </a:r>
          </a:p>
        </p:txBody>
      </p:sp>
      <p:sp>
        <p:nvSpPr>
          <p:cNvPr id="21510" name="Line 28"/>
          <p:cNvSpPr>
            <a:spLocks noChangeShapeType="1"/>
          </p:cNvSpPr>
          <p:nvPr/>
        </p:nvSpPr>
        <p:spPr bwMode="auto">
          <a:xfrm>
            <a:off x="1452563" y="3271734"/>
            <a:ext cx="1509712" cy="0"/>
          </a:xfrm>
          <a:prstGeom prst="line">
            <a:avLst/>
          </a:prstGeom>
          <a:noFill/>
          <a:ln w="9525">
            <a:solidFill>
              <a:srgbClr val="4F622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611" tIns="44806" rIns="89611" bIns="44806"/>
          <a:lstStyle/>
          <a:p>
            <a:endParaRPr lang="ru-RU" sz="1200"/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1447800" y="3481800"/>
            <a:ext cx="1509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>
                <a:latin typeface="Franklin Gothic Medium" panose="020B0603020102020204" pitchFamily="34" charset="0"/>
              </a:rPr>
              <a:t>Проектная величина напора воды</a:t>
            </a:r>
          </a:p>
        </p:txBody>
      </p:sp>
      <p:sp>
        <p:nvSpPr>
          <p:cNvPr id="21512" name="Line 28"/>
          <p:cNvSpPr>
            <a:spLocks noChangeShapeType="1"/>
          </p:cNvSpPr>
          <p:nvPr/>
        </p:nvSpPr>
        <p:spPr bwMode="auto">
          <a:xfrm>
            <a:off x="1447800" y="3963845"/>
            <a:ext cx="1509713" cy="0"/>
          </a:xfrm>
          <a:prstGeom prst="line">
            <a:avLst/>
          </a:prstGeom>
          <a:noFill/>
          <a:ln w="9525">
            <a:solidFill>
              <a:srgbClr val="4F622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611" tIns="44806" rIns="89611" bIns="44806"/>
          <a:lstStyle/>
          <a:p>
            <a:endParaRPr lang="ru-RU" sz="1200"/>
          </a:p>
        </p:txBody>
      </p:sp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1447800" y="4173911"/>
            <a:ext cx="1509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>
                <a:latin typeface="Franklin Gothic Medium" panose="020B0603020102020204" pitchFamily="34" charset="0"/>
              </a:rPr>
              <a:t>Проектная величина расхода воды</a:t>
            </a:r>
          </a:p>
        </p:txBody>
      </p:sp>
      <p:sp>
        <p:nvSpPr>
          <p:cNvPr id="21514" name="Line 28"/>
          <p:cNvSpPr>
            <a:spLocks noChangeShapeType="1"/>
          </p:cNvSpPr>
          <p:nvPr/>
        </p:nvSpPr>
        <p:spPr bwMode="auto">
          <a:xfrm flipV="1">
            <a:off x="1447800" y="4613132"/>
            <a:ext cx="1524000" cy="14069"/>
          </a:xfrm>
          <a:prstGeom prst="line">
            <a:avLst/>
          </a:prstGeom>
          <a:noFill/>
          <a:ln w="9525">
            <a:solidFill>
              <a:srgbClr val="4F622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611" tIns="44806" rIns="89611" bIns="44806"/>
          <a:lstStyle/>
          <a:p>
            <a:endParaRPr lang="ru-RU" sz="1200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1447800" y="4765532"/>
            <a:ext cx="15097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>
                <a:latin typeface="Franklin Gothic Medium" panose="020B0603020102020204" pitchFamily="34" charset="0"/>
              </a:rPr>
              <a:t>Полная инвестиционная стоимость</a:t>
            </a:r>
          </a:p>
        </p:txBody>
      </p:sp>
      <p:sp>
        <p:nvSpPr>
          <p:cNvPr id="21518" name="Заголовок 1"/>
          <p:cNvSpPr txBox="1">
            <a:spLocks/>
          </p:cNvSpPr>
          <p:nvPr/>
        </p:nvSpPr>
        <p:spPr bwMode="auto">
          <a:xfrm>
            <a:off x="1600200" y="152400"/>
            <a:ext cx="731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800">
                <a:solidFill>
                  <a:srgbClr val="0093D0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 smtClean="0"/>
              <a:t>Реализованные </a:t>
            </a:r>
            <a:r>
              <a:rPr lang="ru-RU" altLang="ru-RU" dirty="0"/>
              <a:t>проекты </a:t>
            </a:r>
            <a:r>
              <a:rPr lang="ru-RU" altLang="ru-RU" dirty="0" smtClean="0"/>
              <a:t>компании в Республике Карелия </a:t>
            </a:r>
          </a:p>
          <a:p>
            <a:r>
              <a:rPr lang="ru-RU" altLang="ru-RU" sz="1400" dirty="0" smtClean="0"/>
              <a:t>МГЭС «Рюмякоски»</a:t>
            </a:r>
            <a:r>
              <a:rPr lang="en-US" altLang="ru-RU" sz="1400" dirty="0" smtClean="0"/>
              <a:t> (</a:t>
            </a:r>
            <a:r>
              <a:rPr lang="ru-RU" altLang="ru-RU" sz="1400" dirty="0" smtClean="0"/>
              <a:t>река </a:t>
            </a:r>
            <a:r>
              <a:rPr lang="ru-RU" altLang="ru-RU" sz="1400" dirty="0" err="1" smtClean="0"/>
              <a:t>Тохмайоки</a:t>
            </a:r>
            <a:r>
              <a:rPr lang="ru-RU" altLang="ru-RU" sz="1400" dirty="0" smtClean="0"/>
              <a:t>, Сортавальский район РК)</a:t>
            </a:r>
            <a:endParaRPr lang="ru-RU" altLang="ru-RU" sz="1400" dirty="0"/>
          </a:p>
        </p:txBody>
      </p:sp>
      <p:grpSp>
        <p:nvGrpSpPr>
          <p:cNvPr id="21520" name="Группа 30"/>
          <p:cNvGrpSpPr>
            <a:grpSpLocks/>
          </p:cNvGrpSpPr>
          <p:nvPr/>
        </p:nvGrpSpPr>
        <p:grpSpPr bwMode="auto">
          <a:xfrm>
            <a:off x="152400" y="1976334"/>
            <a:ext cx="1219200" cy="722313"/>
            <a:chOff x="-1295400" y="2362200"/>
            <a:chExt cx="1676400" cy="722695"/>
          </a:xfrm>
        </p:grpSpPr>
        <p:pic>
          <p:nvPicPr>
            <p:cNvPr id="21540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1" name="Прямоугольник 29"/>
            <p:cNvSpPr>
              <a:spLocks noChangeArrowheads="1"/>
            </p:cNvSpPr>
            <p:nvPr/>
          </p:nvSpPr>
          <p:spPr bwMode="auto">
            <a:xfrm>
              <a:off x="-910355" y="2438440"/>
              <a:ext cx="688215" cy="56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marL="0" lvl="1" algn="ctr">
                <a:lnSpc>
                  <a:spcPct val="110000"/>
                </a:lnSpc>
                <a:buClr>
                  <a:srgbClr val="C00000"/>
                </a:buClr>
                <a:buSzPct val="125000"/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630 </a:t>
              </a:r>
            </a:p>
            <a:p>
              <a:pPr marL="0" lvl="1" algn="ctr">
                <a:lnSpc>
                  <a:spcPct val="110000"/>
                </a:lnSpc>
                <a:buClr>
                  <a:srgbClr val="C00000"/>
                </a:buClr>
                <a:buSzPct val="125000"/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кВт</a:t>
              </a:r>
              <a:endParaRPr lang="ru-RU" altLang="ru-RU" sz="1400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21523" name="Группа 35"/>
          <p:cNvGrpSpPr>
            <a:grpSpLocks/>
          </p:cNvGrpSpPr>
          <p:nvPr/>
        </p:nvGrpSpPr>
        <p:grpSpPr bwMode="auto">
          <a:xfrm>
            <a:off x="152400" y="2662135"/>
            <a:ext cx="1219200" cy="685800"/>
            <a:chOff x="-1295400" y="2362200"/>
            <a:chExt cx="1676400" cy="722695"/>
          </a:xfrm>
        </p:grpSpPr>
        <p:pic>
          <p:nvPicPr>
            <p:cNvPr id="21538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9" name="Прямоугольник 37"/>
            <p:cNvSpPr>
              <a:spLocks noChangeArrowheads="1"/>
            </p:cNvSpPr>
            <p:nvPr/>
          </p:nvSpPr>
          <p:spPr bwMode="auto">
            <a:xfrm>
              <a:off x="-1295400" y="2411603"/>
              <a:ext cx="1295399" cy="592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2</a:t>
              </a:r>
              <a:r>
                <a:rPr lang="en-US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,56</a:t>
              </a: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 </a:t>
              </a:r>
              <a:r>
                <a:rPr lang="ru-RU" altLang="ru-RU" sz="1400" b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млн</a:t>
              </a:r>
              <a:r>
                <a:rPr lang="en-US" altLang="ru-RU" sz="1400" b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.</a:t>
              </a:r>
              <a:r>
                <a:rPr lang="ru-RU" altLang="ru-RU" sz="1400" b="1" dirty="0" err="1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кВтч</a:t>
              </a:r>
              <a:endParaRPr lang="ru-RU" altLang="ru-RU" sz="1400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21528" name="Группа 43"/>
          <p:cNvGrpSpPr>
            <a:grpSpLocks/>
          </p:cNvGrpSpPr>
          <p:nvPr/>
        </p:nvGrpSpPr>
        <p:grpSpPr bwMode="auto">
          <a:xfrm>
            <a:off x="152400" y="3317732"/>
            <a:ext cx="1219200" cy="722313"/>
            <a:chOff x="-1295400" y="2362200"/>
            <a:chExt cx="1676400" cy="722695"/>
          </a:xfrm>
        </p:grpSpPr>
        <p:pic>
          <p:nvPicPr>
            <p:cNvPr id="21536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7" name="Прямоугольник 45"/>
            <p:cNvSpPr>
              <a:spLocks noChangeArrowheads="1"/>
            </p:cNvSpPr>
            <p:nvPr/>
          </p:nvSpPr>
          <p:spPr bwMode="auto">
            <a:xfrm>
              <a:off x="-1089945" y="2468658"/>
              <a:ext cx="1047402" cy="56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marL="0" lvl="1" algn="ctr">
                <a:lnSpc>
                  <a:spcPct val="110000"/>
                </a:lnSpc>
                <a:buClr>
                  <a:srgbClr val="C00000"/>
                </a:buClr>
                <a:buSzPct val="125000"/>
              </a:pPr>
              <a:r>
                <a:rPr lang="en-US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9,2</a:t>
              </a: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</a:t>
              </a:r>
            </a:p>
            <a:p>
              <a:pPr marL="0" lvl="1" algn="ctr">
                <a:lnSpc>
                  <a:spcPct val="110000"/>
                </a:lnSpc>
                <a:buClr>
                  <a:srgbClr val="C00000"/>
                </a:buClr>
                <a:buSzPct val="125000"/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метров</a:t>
              </a:r>
              <a:endParaRPr lang="ru-RU" altLang="ru-RU" sz="1400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21529" name="Группа 46"/>
          <p:cNvGrpSpPr>
            <a:grpSpLocks/>
          </p:cNvGrpSpPr>
          <p:nvPr/>
        </p:nvGrpSpPr>
        <p:grpSpPr bwMode="auto">
          <a:xfrm>
            <a:off x="152400" y="4009843"/>
            <a:ext cx="1219200" cy="722313"/>
            <a:chOff x="-1295400" y="2362200"/>
            <a:chExt cx="1676400" cy="722695"/>
          </a:xfrm>
        </p:grpSpPr>
        <p:pic>
          <p:nvPicPr>
            <p:cNvPr id="21534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5" name="Прямоугольник 48"/>
            <p:cNvSpPr>
              <a:spLocks noChangeArrowheads="1"/>
            </p:cNvSpPr>
            <p:nvPr/>
          </p:nvSpPr>
          <p:spPr bwMode="auto">
            <a:xfrm>
              <a:off x="-957699" y="2433010"/>
              <a:ext cx="782907" cy="56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6,4</a:t>
              </a: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</a:t>
              </a:r>
            </a:p>
            <a:p>
              <a:pPr algn="ctr">
                <a:lnSpc>
                  <a:spcPct val="110000"/>
                </a:lnSpc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м</a:t>
              </a:r>
              <a:r>
                <a:rPr lang="ru-RU" altLang="ru-RU" sz="1400" b="1" baseline="300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3</a:t>
              </a:r>
              <a:r>
                <a:rPr lang="ru-RU" altLang="ru-RU" sz="1400" b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/с</a:t>
              </a:r>
            </a:p>
          </p:txBody>
        </p:sp>
      </p:grpSp>
      <p:grpSp>
        <p:nvGrpSpPr>
          <p:cNvPr id="21530" name="Группа 49"/>
          <p:cNvGrpSpPr>
            <a:grpSpLocks/>
          </p:cNvGrpSpPr>
          <p:nvPr/>
        </p:nvGrpSpPr>
        <p:grpSpPr bwMode="auto">
          <a:xfrm>
            <a:off x="152401" y="4689332"/>
            <a:ext cx="1219199" cy="722313"/>
            <a:chOff x="-1295400" y="2362200"/>
            <a:chExt cx="1676400" cy="722695"/>
          </a:xfrm>
        </p:grpSpPr>
        <p:pic>
          <p:nvPicPr>
            <p:cNvPr id="21532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3" name="Прямоугольник 51"/>
            <p:cNvSpPr>
              <a:spLocks noChangeArrowheads="1"/>
            </p:cNvSpPr>
            <p:nvPr/>
          </p:nvSpPr>
          <p:spPr bwMode="auto">
            <a:xfrm>
              <a:off x="-1148716" y="2392418"/>
              <a:ext cx="1164945" cy="56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2</a:t>
              </a: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13 </a:t>
              </a:r>
            </a:p>
            <a:p>
              <a:pPr algn="ctr">
                <a:lnSpc>
                  <a:spcPct val="110000"/>
                </a:lnSpc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млн</a:t>
              </a:r>
              <a:r>
                <a:rPr lang="en-US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.</a:t>
              </a:r>
              <a:r>
                <a:rPr lang="ru-RU" altLang="ru-RU" sz="1400" b="1" dirty="0" err="1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руб</a:t>
              </a:r>
              <a:r>
                <a:rPr lang="en-US" altLang="ru-RU" sz="1400" b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.</a:t>
              </a:r>
              <a:endParaRPr lang="ru-RU" altLang="ru-RU" sz="1400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228600" y="1252210"/>
            <a:ext cx="1447800" cy="228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t" anchorCtr="0"/>
          <a:lstStyle/>
          <a:p>
            <a:pPr algn="ctr">
              <a:defRPr/>
            </a:pPr>
            <a:r>
              <a:rPr lang="ru-RU" b="1" baseline="-1000" dirty="0" smtClean="0">
                <a:solidFill>
                  <a:srgbClr val="FF0000"/>
                </a:solidFill>
              </a:rPr>
              <a:t>17 июня 2013</a:t>
            </a:r>
            <a:endParaRPr lang="ru-RU" b="1" baseline="-100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676400" y="1219200"/>
            <a:ext cx="2895600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Verdana" charset="0"/>
                <a:cs typeface="Times New Roman" charset="0"/>
              </a:rPr>
              <a:t>- дата ввода МГЭС</a:t>
            </a:r>
            <a:endParaRPr lang="ru-RU" sz="1100" dirty="0">
              <a:solidFill>
                <a:schemeClr val="tx2"/>
              </a:solidFill>
              <a:latin typeface="Verdana" charset="0"/>
              <a:cs typeface="Times New Roman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486400" y="3881334"/>
            <a:ext cx="381000" cy="304800"/>
          </a:xfrm>
          <a:prstGeom prst="downArrow">
            <a:avLst/>
          </a:prstGeom>
          <a:gradFill flip="none" rotWithShape="1">
            <a:gsLst>
              <a:gs pos="33000">
                <a:schemeClr val="accent3"/>
              </a:gs>
              <a:gs pos="100000">
                <a:srgbClr val="FF0000"/>
              </a:gs>
            </a:gsLst>
            <a:lin ang="5400000" scaled="0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8458200" y="3881334"/>
            <a:ext cx="381000" cy="304800"/>
          </a:xfrm>
          <a:prstGeom prst="downArrow">
            <a:avLst/>
          </a:prstGeom>
          <a:gradFill flip="none" rotWithShape="1">
            <a:gsLst>
              <a:gs pos="33000">
                <a:schemeClr val="accent3"/>
              </a:gs>
              <a:gs pos="100000">
                <a:srgbClr val="FF0000"/>
              </a:gs>
            </a:gsLst>
            <a:lin ang="5400000" scaled="0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Kuva 3" descr="powerstation Ryymäkoski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338534"/>
            <a:ext cx="2667000" cy="1757466"/>
          </a:xfrm>
          <a:prstGeom prst="rect">
            <a:avLst/>
          </a:prstGeom>
          <a:noFill/>
          <a:ln w="28575">
            <a:solidFill>
              <a:srgbClr val="25C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Изображение 13" descr="Рюм готовое 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900134"/>
            <a:ext cx="2667000" cy="1757466"/>
          </a:xfrm>
          <a:prstGeom prst="rect">
            <a:avLst/>
          </a:prstGeom>
          <a:noFill/>
          <a:ln w="28575">
            <a:solidFill>
              <a:srgbClr val="25C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Изображение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4338534"/>
            <a:ext cx="2667000" cy="1753644"/>
          </a:xfrm>
          <a:prstGeom prst="rect">
            <a:avLst/>
          </a:prstGeom>
          <a:noFill/>
          <a:ln w="28575">
            <a:solidFill>
              <a:srgbClr val="25C6FF"/>
            </a:solidFill>
            <a:miter lim="800000"/>
            <a:headEnd/>
            <a:tailEnd/>
          </a:ln>
          <a:effectLst>
            <a:outerShdw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Изображение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900134"/>
            <a:ext cx="2666999" cy="1752600"/>
          </a:xfrm>
          <a:prstGeom prst="rect">
            <a:avLst/>
          </a:prstGeom>
          <a:noFill/>
          <a:ln w="28575">
            <a:solidFill>
              <a:srgbClr val="25C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276600" y="4186135"/>
            <a:ext cx="1676400" cy="2286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/>
            <a:r>
              <a:rPr lang="ru-RU" b="1" baseline="-1000" dirty="0">
                <a:solidFill>
                  <a:schemeClr val="bg1"/>
                </a:solidFill>
              </a:rPr>
              <a:t>До реконструкции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76600" y="1747735"/>
            <a:ext cx="1676400" cy="2286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/>
            <a:r>
              <a:rPr lang="ru-RU" b="1" baseline="-1000" dirty="0" smtClean="0">
                <a:solidFill>
                  <a:schemeClr val="bg1"/>
                </a:solidFill>
              </a:rPr>
              <a:t>После реконструкции</a:t>
            </a:r>
            <a:endParaRPr lang="ru-RU" b="1" baseline="-1000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72200" y="4186134"/>
            <a:ext cx="1676400" cy="2286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/>
            <a:r>
              <a:rPr lang="ru-RU" b="1" baseline="-1000" dirty="0">
                <a:solidFill>
                  <a:schemeClr val="bg1"/>
                </a:solidFill>
              </a:rPr>
              <a:t>До реконструкции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172200" y="1747734"/>
            <a:ext cx="1676400" cy="2286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/>
            <a:r>
              <a:rPr lang="ru-RU" b="1" baseline="-1000" dirty="0">
                <a:solidFill>
                  <a:schemeClr val="bg1"/>
                </a:solidFill>
              </a:rPr>
              <a:t>Этап реконструкции</a:t>
            </a:r>
          </a:p>
        </p:txBody>
      </p:sp>
      <p:sp>
        <p:nvSpPr>
          <p:cNvPr id="55" name="Line 28"/>
          <p:cNvSpPr>
            <a:spLocks noChangeShapeType="1"/>
          </p:cNvSpPr>
          <p:nvPr/>
        </p:nvSpPr>
        <p:spPr bwMode="auto">
          <a:xfrm flipV="1">
            <a:off x="1447799" y="5391265"/>
            <a:ext cx="1524000" cy="14069"/>
          </a:xfrm>
          <a:prstGeom prst="line">
            <a:avLst/>
          </a:prstGeom>
          <a:noFill/>
          <a:ln w="9525">
            <a:solidFill>
              <a:srgbClr val="4F622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611" tIns="44806" rIns="89611" bIns="44806"/>
          <a:lstStyle/>
          <a:p>
            <a:endParaRPr lang="ru-RU" sz="1200"/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1447799" y="5493202"/>
            <a:ext cx="1509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 smtClean="0">
                <a:latin typeface="Franklin Gothic Medium" panose="020B0603020102020204" pitchFamily="34" charset="0"/>
              </a:rPr>
              <a:t>Нормативный срок службы МГЭС </a:t>
            </a:r>
            <a:endParaRPr lang="ru-RU" altLang="ru-RU" sz="1200" dirty="0">
              <a:latin typeface="Franklin Gothic Medium" panose="020B0603020102020204" pitchFamily="34" charset="0"/>
            </a:endParaRPr>
          </a:p>
        </p:txBody>
      </p:sp>
      <p:grpSp>
        <p:nvGrpSpPr>
          <p:cNvPr id="57" name="Группа 49"/>
          <p:cNvGrpSpPr>
            <a:grpSpLocks/>
          </p:cNvGrpSpPr>
          <p:nvPr/>
        </p:nvGrpSpPr>
        <p:grpSpPr bwMode="auto">
          <a:xfrm>
            <a:off x="152400" y="5368821"/>
            <a:ext cx="1219199" cy="722313"/>
            <a:chOff x="-1295400" y="2362200"/>
            <a:chExt cx="1676400" cy="722695"/>
          </a:xfrm>
        </p:grpSpPr>
        <p:pic>
          <p:nvPicPr>
            <p:cNvPr id="58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Прямоугольник 51"/>
            <p:cNvSpPr>
              <a:spLocks noChangeArrowheads="1"/>
            </p:cNvSpPr>
            <p:nvPr/>
          </p:nvSpPr>
          <p:spPr bwMode="auto">
            <a:xfrm>
              <a:off x="-941208" y="2392418"/>
              <a:ext cx="749931" cy="56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&gt; 50 </a:t>
              </a:r>
              <a:endParaRPr lang="ru-RU" altLang="ru-RU" sz="1400" b="1" dirty="0" smtClean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лет</a:t>
              </a:r>
              <a:endParaRPr lang="ru-RU" altLang="ru-RU" sz="1400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60" name="Прямоугольник 59"/>
          <p:cNvSpPr/>
          <p:nvPr/>
        </p:nvSpPr>
        <p:spPr>
          <a:xfrm>
            <a:off x="3200400" y="1186190"/>
            <a:ext cx="5562600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Проектирование МГЭС выполнено на 100</a:t>
            </a:r>
            <a:r>
              <a:rPr lang="en-US" sz="11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%</a:t>
            </a:r>
            <a:r>
              <a:rPr lang="ru-RU" sz="11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 специалистами Норд Гидро</a:t>
            </a:r>
          </a:p>
          <a:p>
            <a:pPr algn="r"/>
            <a:r>
              <a:rPr lang="ru-RU" sz="11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Оборудование российского производства –</a:t>
            </a:r>
            <a:r>
              <a:rPr lang="en-US" sz="11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 </a:t>
            </a:r>
            <a:r>
              <a:rPr lang="ru-RU" sz="11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35</a:t>
            </a:r>
            <a:r>
              <a:rPr lang="en-US" sz="11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%</a:t>
            </a:r>
            <a:r>
              <a:rPr lang="ru-RU" sz="11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  </a:t>
            </a:r>
            <a:endParaRPr lang="ru-RU" sz="1100" dirty="0">
              <a:solidFill>
                <a:srgbClr val="FF0000"/>
              </a:solidFill>
              <a:latin typeface="Verdana" charset="0"/>
              <a:cs typeface="Times New Roman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763000" y="990600"/>
            <a:ext cx="304800" cy="58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 bwMode="auto">
          <a:xfrm>
            <a:off x="1524000" y="6438900"/>
            <a:ext cx="6477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82563"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Развитие гидроэнергетики </a:t>
            </a: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России </a:t>
            </a:r>
            <a:r>
              <a:rPr kumimoji="0" lang="en-US" sz="1100" b="1" dirty="0" smtClean="0">
                <a:solidFill>
                  <a:schemeClr val="bg1"/>
                </a:solidFill>
                <a:latin typeface="Franklin Gothic Book" charset="0"/>
              </a:rPr>
              <a:t>|  </a:t>
            </a:r>
            <a:r>
              <a:rPr kumimoji="0" lang="ru-RU" sz="1100" b="1" dirty="0">
                <a:solidFill>
                  <a:schemeClr val="bg1"/>
                </a:solidFill>
                <a:latin typeface="Franklin Gothic Book" charset="0"/>
              </a:rPr>
              <a:t>ЗАО «Норд Гидро»  </a:t>
            </a:r>
            <a:r>
              <a:rPr kumimoji="0" lang="en-US" sz="1100" b="1" dirty="0">
                <a:solidFill>
                  <a:schemeClr val="bg1"/>
                </a:solidFill>
                <a:latin typeface="Franklin Gothic Book" charset="0"/>
              </a:rPr>
              <a:t>|  </a:t>
            </a: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январь 2015 </a:t>
            </a:r>
            <a:r>
              <a:rPr kumimoji="0" lang="ru-RU" sz="1100" b="1" dirty="0">
                <a:solidFill>
                  <a:schemeClr val="bg1"/>
                </a:solidFill>
                <a:latin typeface="Franklin Gothic Book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67119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1" descr="Tipovaya_polosa_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Номер слайда 4"/>
          <p:cNvSpPr txBox="1">
            <a:spLocks/>
          </p:cNvSpPr>
          <p:nvPr/>
        </p:nvSpPr>
        <p:spPr bwMode="auto">
          <a:xfrm>
            <a:off x="8458200" y="6383338"/>
            <a:ext cx="6461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/>
            <a:fld id="{AEF3E525-20E9-446F-9C2E-CD06F9E10E20}" type="slidenum">
              <a:rPr lang="ru-RU" altLang="ru-RU" sz="1600">
                <a:solidFill>
                  <a:schemeClr val="bg1"/>
                </a:solidFill>
                <a:latin typeface="Franklin Gothic Book" charset="0"/>
              </a:rPr>
              <a:pPr algn="r" eaLnBrk="0" hangingPunct="0"/>
              <a:t>7</a:t>
            </a:fld>
            <a:endParaRPr lang="ru-RU" altLang="ru-RU" sz="1600">
              <a:solidFill>
                <a:schemeClr val="bg1"/>
              </a:solidFill>
              <a:latin typeface="Franklin Gothic Book" charset="0"/>
            </a:endParaRPr>
          </a:p>
        </p:txBody>
      </p:sp>
      <p:sp>
        <p:nvSpPr>
          <p:cNvPr id="21518" name="Заголовок 1"/>
          <p:cNvSpPr txBox="1">
            <a:spLocks/>
          </p:cNvSpPr>
          <p:nvPr/>
        </p:nvSpPr>
        <p:spPr bwMode="auto">
          <a:xfrm>
            <a:off x="1600200" y="152400"/>
            <a:ext cx="731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800">
                <a:solidFill>
                  <a:srgbClr val="0093D0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 smtClean="0"/>
              <a:t>Реализованные </a:t>
            </a:r>
            <a:r>
              <a:rPr lang="ru-RU" altLang="ru-RU" dirty="0"/>
              <a:t>проекты компании </a:t>
            </a:r>
            <a:endParaRPr lang="ru-RU" altLang="ru-RU" dirty="0" smtClean="0"/>
          </a:p>
          <a:p>
            <a:r>
              <a:rPr lang="ru-RU" altLang="ru-RU" sz="1400" dirty="0" smtClean="0"/>
              <a:t>МГЭС «Каллиокоски» (река </a:t>
            </a:r>
            <a:r>
              <a:rPr lang="ru-RU" altLang="ru-RU" sz="1400" dirty="0" err="1" smtClean="0"/>
              <a:t>Тохмайоки</a:t>
            </a:r>
            <a:r>
              <a:rPr lang="ru-RU" altLang="ru-RU" sz="1400" dirty="0" smtClean="0"/>
              <a:t>, Сортавальский район РК)</a:t>
            </a:r>
            <a:endParaRPr lang="ru-RU" altLang="ru-RU" sz="1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28600" y="1252210"/>
            <a:ext cx="1447800" cy="228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t" anchorCtr="0"/>
          <a:lstStyle/>
          <a:p>
            <a:pPr algn="ctr">
              <a:defRPr/>
            </a:pPr>
            <a:r>
              <a:rPr lang="ru-RU" b="1" baseline="-1000" dirty="0" smtClean="0">
                <a:solidFill>
                  <a:srgbClr val="FF0000"/>
                </a:solidFill>
              </a:rPr>
              <a:t>15 декабря 2014</a:t>
            </a:r>
            <a:endParaRPr lang="ru-RU" b="1" baseline="-100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676400" y="1219200"/>
            <a:ext cx="2895600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Verdana" charset="0"/>
                <a:cs typeface="Times New Roman" charset="0"/>
              </a:rPr>
              <a:t>- дата ввода МГЭС</a:t>
            </a:r>
            <a:endParaRPr lang="ru-RU" sz="1100" dirty="0">
              <a:solidFill>
                <a:schemeClr val="tx2"/>
              </a:solidFill>
              <a:latin typeface="Verdana" charset="0"/>
              <a:cs typeface="Times New Roman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486400" y="3886200"/>
            <a:ext cx="381000" cy="304800"/>
          </a:xfrm>
          <a:prstGeom prst="downArrow">
            <a:avLst/>
          </a:prstGeom>
          <a:gradFill flip="none" rotWithShape="1">
            <a:gsLst>
              <a:gs pos="33000">
                <a:schemeClr val="accent3"/>
              </a:gs>
              <a:gs pos="100000">
                <a:srgbClr val="FF0000"/>
              </a:gs>
            </a:gsLst>
            <a:lin ang="5400000" scaled="0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8458200" y="3886200"/>
            <a:ext cx="381000" cy="304800"/>
          </a:xfrm>
          <a:prstGeom prst="downArrow">
            <a:avLst/>
          </a:prstGeom>
          <a:gradFill flip="none" rotWithShape="1">
            <a:gsLst>
              <a:gs pos="33000">
                <a:schemeClr val="accent3"/>
              </a:gs>
              <a:gs pos="100000">
                <a:srgbClr val="FF0000"/>
              </a:gs>
            </a:gsLst>
            <a:lin ang="5400000" scaled="0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1452563" y="2133600"/>
            <a:ext cx="1509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>
                <a:latin typeface="Franklin Gothic Medium" panose="020B0603020102020204" pitchFamily="34" charset="0"/>
              </a:rPr>
              <a:t>Установленная мощность МГЭС</a:t>
            </a:r>
          </a:p>
        </p:txBody>
      </p:sp>
      <p:sp>
        <p:nvSpPr>
          <p:cNvPr id="48" name="Line 28"/>
          <p:cNvSpPr>
            <a:spLocks noChangeShapeType="1"/>
          </p:cNvSpPr>
          <p:nvPr/>
        </p:nvSpPr>
        <p:spPr bwMode="auto">
          <a:xfrm>
            <a:off x="1452563" y="2590800"/>
            <a:ext cx="1509712" cy="0"/>
          </a:xfrm>
          <a:prstGeom prst="line">
            <a:avLst/>
          </a:prstGeom>
          <a:noFill/>
          <a:ln w="9525">
            <a:solidFill>
              <a:srgbClr val="4F622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611" tIns="44806" rIns="89611" bIns="44806"/>
          <a:lstStyle/>
          <a:p>
            <a:endParaRPr lang="ru-RU" sz="1200"/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1452563" y="2819400"/>
            <a:ext cx="1509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>
                <a:latin typeface="Franklin Gothic Medium" panose="020B0603020102020204" pitchFamily="34" charset="0"/>
              </a:rPr>
              <a:t>Ежегодная выработка электроэнергии</a:t>
            </a:r>
          </a:p>
        </p:txBody>
      </p:sp>
      <p:sp>
        <p:nvSpPr>
          <p:cNvPr id="56" name="Line 28"/>
          <p:cNvSpPr>
            <a:spLocks noChangeShapeType="1"/>
          </p:cNvSpPr>
          <p:nvPr/>
        </p:nvSpPr>
        <p:spPr bwMode="auto">
          <a:xfrm>
            <a:off x="1452563" y="3276600"/>
            <a:ext cx="1509712" cy="0"/>
          </a:xfrm>
          <a:prstGeom prst="line">
            <a:avLst/>
          </a:prstGeom>
          <a:noFill/>
          <a:ln w="9525">
            <a:solidFill>
              <a:srgbClr val="4F622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611" tIns="44806" rIns="89611" bIns="44806"/>
          <a:lstStyle/>
          <a:p>
            <a:endParaRPr lang="ru-RU" sz="1200"/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1447800" y="3486666"/>
            <a:ext cx="1509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>
                <a:latin typeface="Franklin Gothic Medium" panose="020B0603020102020204" pitchFamily="34" charset="0"/>
              </a:rPr>
              <a:t>Проектная величина напора воды</a:t>
            </a:r>
          </a:p>
        </p:txBody>
      </p:sp>
      <p:sp>
        <p:nvSpPr>
          <p:cNvPr id="58" name="Line 28"/>
          <p:cNvSpPr>
            <a:spLocks noChangeShapeType="1"/>
          </p:cNvSpPr>
          <p:nvPr/>
        </p:nvSpPr>
        <p:spPr bwMode="auto">
          <a:xfrm>
            <a:off x="1447800" y="3968711"/>
            <a:ext cx="1509713" cy="0"/>
          </a:xfrm>
          <a:prstGeom prst="line">
            <a:avLst/>
          </a:prstGeom>
          <a:noFill/>
          <a:ln w="9525">
            <a:solidFill>
              <a:srgbClr val="4F622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611" tIns="44806" rIns="89611" bIns="44806"/>
          <a:lstStyle/>
          <a:p>
            <a:endParaRPr lang="ru-RU" sz="1200"/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1447800" y="4178777"/>
            <a:ext cx="1509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>
                <a:latin typeface="Franklin Gothic Medium" panose="020B0603020102020204" pitchFamily="34" charset="0"/>
              </a:rPr>
              <a:t>Проектная величина расхода воды</a:t>
            </a:r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 flipV="1">
            <a:off x="1447800" y="4617998"/>
            <a:ext cx="1524000" cy="14069"/>
          </a:xfrm>
          <a:prstGeom prst="line">
            <a:avLst/>
          </a:prstGeom>
          <a:noFill/>
          <a:ln w="9525">
            <a:solidFill>
              <a:srgbClr val="4F622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611" tIns="44806" rIns="89611" bIns="44806"/>
          <a:lstStyle/>
          <a:p>
            <a:endParaRPr lang="ru-RU" sz="1200"/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1447800" y="4770398"/>
            <a:ext cx="15097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>
                <a:latin typeface="Franklin Gothic Medium" panose="020B0603020102020204" pitchFamily="34" charset="0"/>
              </a:rPr>
              <a:t>Полная инвестиционная стоимость</a:t>
            </a:r>
          </a:p>
        </p:txBody>
      </p:sp>
      <p:grpSp>
        <p:nvGrpSpPr>
          <p:cNvPr id="62" name="Группа 30"/>
          <p:cNvGrpSpPr>
            <a:grpSpLocks/>
          </p:cNvGrpSpPr>
          <p:nvPr/>
        </p:nvGrpSpPr>
        <p:grpSpPr bwMode="auto">
          <a:xfrm>
            <a:off x="152400" y="1981200"/>
            <a:ext cx="1219200" cy="722313"/>
            <a:chOff x="-1295400" y="2362200"/>
            <a:chExt cx="1676400" cy="722695"/>
          </a:xfrm>
        </p:grpSpPr>
        <p:pic>
          <p:nvPicPr>
            <p:cNvPr id="63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Прямоугольник 29"/>
            <p:cNvSpPr>
              <a:spLocks noChangeArrowheads="1"/>
            </p:cNvSpPr>
            <p:nvPr/>
          </p:nvSpPr>
          <p:spPr bwMode="auto">
            <a:xfrm>
              <a:off x="-906136" y="2438440"/>
              <a:ext cx="679778" cy="56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marL="0" lvl="1" algn="ctr">
                <a:lnSpc>
                  <a:spcPct val="110000"/>
                </a:lnSpc>
                <a:buClr>
                  <a:srgbClr val="C00000"/>
                </a:buClr>
                <a:buSzPct val="125000"/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975 </a:t>
              </a:r>
            </a:p>
            <a:p>
              <a:pPr marL="0" lvl="1" algn="ctr">
                <a:lnSpc>
                  <a:spcPct val="110000"/>
                </a:lnSpc>
                <a:buClr>
                  <a:srgbClr val="C00000"/>
                </a:buClr>
                <a:buSzPct val="125000"/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кВт</a:t>
              </a:r>
              <a:endParaRPr lang="ru-RU" altLang="ru-RU" sz="1400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65" name="Группа 35"/>
          <p:cNvGrpSpPr>
            <a:grpSpLocks/>
          </p:cNvGrpSpPr>
          <p:nvPr/>
        </p:nvGrpSpPr>
        <p:grpSpPr bwMode="auto">
          <a:xfrm>
            <a:off x="152400" y="2667001"/>
            <a:ext cx="1219200" cy="685800"/>
            <a:chOff x="-1295400" y="2362200"/>
            <a:chExt cx="1676400" cy="722695"/>
          </a:xfrm>
        </p:grpSpPr>
        <p:pic>
          <p:nvPicPr>
            <p:cNvPr id="66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Прямоугольник 37"/>
            <p:cNvSpPr>
              <a:spLocks noChangeArrowheads="1"/>
            </p:cNvSpPr>
            <p:nvPr/>
          </p:nvSpPr>
          <p:spPr bwMode="auto">
            <a:xfrm>
              <a:off x="-1295400" y="2411603"/>
              <a:ext cx="1295399" cy="592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3</a:t>
              </a:r>
              <a:r>
                <a:rPr lang="en-US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,</a:t>
              </a: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7  </a:t>
              </a:r>
              <a:r>
                <a:rPr lang="ru-RU" altLang="ru-RU" sz="1400" b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млн</a:t>
              </a:r>
              <a:r>
                <a:rPr lang="en-US" altLang="ru-RU" sz="1400" b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.</a:t>
              </a:r>
              <a:r>
                <a:rPr lang="ru-RU" altLang="ru-RU" sz="1400" b="1" dirty="0" err="1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кВтч</a:t>
              </a:r>
              <a:endParaRPr lang="ru-RU" altLang="ru-RU" sz="1400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68" name="Группа 43"/>
          <p:cNvGrpSpPr>
            <a:grpSpLocks/>
          </p:cNvGrpSpPr>
          <p:nvPr/>
        </p:nvGrpSpPr>
        <p:grpSpPr bwMode="auto">
          <a:xfrm>
            <a:off x="152400" y="3322598"/>
            <a:ext cx="1219200" cy="722313"/>
            <a:chOff x="-1295400" y="2362200"/>
            <a:chExt cx="1676400" cy="722695"/>
          </a:xfrm>
        </p:grpSpPr>
        <p:pic>
          <p:nvPicPr>
            <p:cNvPr id="69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Прямоугольник 45"/>
            <p:cNvSpPr>
              <a:spLocks noChangeArrowheads="1"/>
            </p:cNvSpPr>
            <p:nvPr/>
          </p:nvSpPr>
          <p:spPr bwMode="auto">
            <a:xfrm>
              <a:off x="-1089945" y="2468658"/>
              <a:ext cx="1047402" cy="56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marL="0" lvl="1" algn="ctr">
                <a:lnSpc>
                  <a:spcPct val="110000"/>
                </a:lnSpc>
                <a:buClr>
                  <a:srgbClr val="C00000"/>
                </a:buClr>
                <a:buSzPct val="125000"/>
              </a:pPr>
              <a:r>
                <a:rPr lang="en-US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9,</a:t>
              </a: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3 </a:t>
              </a:r>
            </a:p>
            <a:p>
              <a:pPr marL="0" lvl="1" algn="ctr">
                <a:lnSpc>
                  <a:spcPct val="110000"/>
                </a:lnSpc>
                <a:buClr>
                  <a:srgbClr val="C00000"/>
                </a:buClr>
                <a:buSzPct val="125000"/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метров</a:t>
              </a:r>
              <a:endParaRPr lang="ru-RU" altLang="ru-RU" sz="1400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71" name="Группа 46"/>
          <p:cNvGrpSpPr>
            <a:grpSpLocks/>
          </p:cNvGrpSpPr>
          <p:nvPr/>
        </p:nvGrpSpPr>
        <p:grpSpPr bwMode="auto">
          <a:xfrm>
            <a:off x="152400" y="4014709"/>
            <a:ext cx="1219200" cy="722313"/>
            <a:chOff x="-1295400" y="2362200"/>
            <a:chExt cx="1676400" cy="722695"/>
          </a:xfrm>
        </p:grpSpPr>
        <p:pic>
          <p:nvPicPr>
            <p:cNvPr id="72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Прямоугольник 48"/>
            <p:cNvSpPr>
              <a:spLocks noChangeArrowheads="1"/>
            </p:cNvSpPr>
            <p:nvPr/>
          </p:nvSpPr>
          <p:spPr bwMode="auto">
            <a:xfrm>
              <a:off x="-957699" y="2433010"/>
              <a:ext cx="782907" cy="56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15 </a:t>
              </a:r>
            </a:p>
            <a:p>
              <a:pPr algn="ctr">
                <a:lnSpc>
                  <a:spcPct val="110000"/>
                </a:lnSpc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м</a:t>
              </a:r>
              <a:r>
                <a:rPr lang="ru-RU" altLang="ru-RU" sz="1400" b="1" baseline="300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3</a:t>
              </a:r>
              <a:r>
                <a:rPr lang="ru-RU" altLang="ru-RU" sz="1400" b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/с</a:t>
              </a:r>
            </a:p>
          </p:txBody>
        </p:sp>
      </p:grpSp>
      <p:grpSp>
        <p:nvGrpSpPr>
          <p:cNvPr id="74" name="Группа 49"/>
          <p:cNvGrpSpPr>
            <a:grpSpLocks/>
          </p:cNvGrpSpPr>
          <p:nvPr/>
        </p:nvGrpSpPr>
        <p:grpSpPr bwMode="auto">
          <a:xfrm>
            <a:off x="152401" y="4694198"/>
            <a:ext cx="1219199" cy="722313"/>
            <a:chOff x="-1295400" y="2362200"/>
            <a:chExt cx="1676400" cy="722695"/>
          </a:xfrm>
        </p:grpSpPr>
        <p:pic>
          <p:nvPicPr>
            <p:cNvPr id="75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Прямоугольник 51"/>
            <p:cNvSpPr>
              <a:spLocks noChangeArrowheads="1"/>
            </p:cNvSpPr>
            <p:nvPr/>
          </p:nvSpPr>
          <p:spPr bwMode="auto">
            <a:xfrm>
              <a:off x="-1148716" y="2392418"/>
              <a:ext cx="1164945" cy="56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373 </a:t>
              </a:r>
            </a:p>
            <a:p>
              <a:pPr algn="ctr">
                <a:lnSpc>
                  <a:spcPct val="110000"/>
                </a:lnSpc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млн</a:t>
              </a:r>
              <a:r>
                <a:rPr lang="en-US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.</a:t>
              </a:r>
              <a:r>
                <a:rPr lang="ru-RU" altLang="ru-RU" sz="1400" b="1" dirty="0" err="1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руб</a:t>
              </a:r>
              <a:r>
                <a:rPr lang="en-US" altLang="ru-RU" sz="1400" b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.</a:t>
              </a:r>
              <a:endParaRPr lang="ru-RU" altLang="ru-RU" sz="1400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77" name="Line 28"/>
          <p:cNvSpPr>
            <a:spLocks noChangeShapeType="1"/>
          </p:cNvSpPr>
          <p:nvPr/>
        </p:nvSpPr>
        <p:spPr bwMode="auto">
          <a:xfrm flipV="1">
            <a:off x="1447799" y="5396131"/>
            <a:ext cx="1524000" cy="14069"/>
          </a:xfrm>
          <a:prstGeom prst="line">
            <a:avLst/>
          </a:prstGeom>
          <a:noFill/>
          <a:ln w="9525">
            <a:solidFill>
              <a:srgbClr val="4F622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611" tIns="44806" rIns="89611" bIns="44806"/>
          <a:lstStyle/>
          <a:p>
            <a:endParaRPr lang="ru-RU" sz="1200"/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1447799" y="5498068"/>
            <a:ext cx="1509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 smtClean="0">
                <a:latin typeface="Franklin Gothic Medium" panose="020B0603020102020204" pitchFamily="34" charset="0"/>
              </a:rPr>
              <a:t>Нормативный срок службы МГЭС </a:t>
            </a:r>
            <a:endParaRPr lang="ru-RU" altLang="ru-RU" sz="1200" dirty="0">
              <a:latin typeface="Franklin Gothic Medium" panose="020B0603020102020204" pitchFamily="34" charset="0"/>
            </a:endParaRPr>
          </a:p>
        </p:txBody>
      </p:sp>
      <p:grpSp>
        <p:nvGrpSpPr>
          <p:cNvPr id="79" name="Группа 49"/>
          <p:cNvGrpSpPr>
            <a:grpSpLocks/>
          </p:cNvGrpSpPr>
          <p:nvPr/>
        </p:nvGrpSpPr>
        <p:grpSpPr bwMode="auto">
          <a:xfrm>
            <a:off x="152400" y="5373687"/>
            <a:ext cx="1219199" cy="722313"/>
            <a:chOff x="-1295400" y="2362200"/>
            <a:chExt cx="1676400" cy="722695"/>
          </a:xfrm>
        </p:grpSpPr>
        <p:pic>
          <p:nvPicPr>
            <p:cNvPr id="80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Прямоугольник 51"/>
            <p:cNvSpPr>
              <a:spLocks noChangeArrowheads="1"/>
            </p:cNvSpPr>
            <p:nvPr/>
          </p:nvSpPr>
          <p:spPr bwMode="auto">
            <a:xfrm>
              <a:off x="-941208" y="2392418"/>
              <a:ext cx="749931" cy="56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&gt; 50 </a:t>
              </a:r>
              <a:endParaRPr lang="ru-RU" altLang="ru-RU" sz="1400" b="1" dirty="0" smtClean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лет</a:t>
              </a:r>
              <a:endParaRPr lang="ru-RU" altLang="ru-RU" sz="1400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pic>
        <p:nvPicPr>
          <p:cNvPr id="82" name="Изображение 8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4343400"/>
            <a:ext cx="2667000" cy="1752600"/>
          </a:xfrm>
          <a:prstGeom prst="rect">
            <a:avLst/>
          </a:prstGeom>
          <a:noFill/>
          <a:ln w="28575">
            <a:solidFill>
              <a:srgbClr val="25C6FF"/>
            </a:solidFill>
            <a:miter lim="800000"/>
            <a:headEnd/>
            <a:tailEnd/>
          </a:ln>
        </p:spPr>
      </p:pic>
      <p:pic>
        <p:nvPicPr>
          <p:cNvPr id="85" name="Picture 33" descr="D:\Petrushka\Рабочая\Каллиокоски\aфото\4\WP_20131225_0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2667000" cy="1752600"/>
          </a:xfrm>
          <a:prstGeom prst="rect">
            <a:avLst/>
          </a:prstGeom>
          <a:noFill/>
          <a:ln w="28575">
            <a:solidFill>
              <a:srgbClr val="25C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276600" y="4191001"/>
            <a:ext cx="1676400" cy="2286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/>
            <a:r>
              <a:rPr lang="ru-RU" b="1" baseline="-1000" dirty="0">
                <a:solidFill>
                  <a:schemeClr val="bg1"/>
                </a:solidFill>
              </a:rPr>
              <a:t>До реконструкции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172200" y="4191000"/>
            <a:ext cx="1676400" cy="2286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/>
            <a:r>
              <a:rPr lang="ru-RU" b="1" baseline="-1000" dirty="0">
                <a:solidFill>
                  <a:schemeClr val="bg1"/>
                </a:solidFill>
              </a:rPr>
              <a:t>Э</a:t>
            </a:r>
            <a:r>
              <a:rPr lang="ru-RU" b="1" baseline="-1000" dirty="0" smtClean="0">
                <a:solidFill>
                  <a:schemeClr val="bg1"/>
                </a:solidFill>
              </a:rPr>
              <a:t>тап </a:t>
            </a:r>
            <a:r>
              <a:rPr lang="ru-RU" b="1" baseline="-1000" dirty="0">
                <a:solidFill>
                  <a:schemeClr val="bg1"/>
                </a:solidFill>
              </a:rPr>
              <a:t>реконструкции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200400" y="1186190"/>
            <a:ext cx="5715000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МГЭС и часть оборудования запроектированы специалистами Норд Гидро</a:t>
            </a:r>
          </a:p>
          <a:p>
            <a:pPr algn="r"/>
            <a:r>
              <a:rPr lang="ru-RU" sz="11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Оборудование российского производства – 50</a:t>
            </a:r>
            <a:r>
              <a:rPr lang="en-US" sz="11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%</a:t>
            </a:r>
            <a:endParaRPr lang="ru-RU" sz="1100" dirty="0">
              <a:solidFill>
                <a:srgbClr val="FF0000"/>
              </a:solidFill>
              <a:latin typeface="Verdana" charset="0"/>
              <a:cs typeface="Times New Roman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839200" y="990600"/>
            <a:ext cx="304800" cy="58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8" name="Изображение 8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600" y="1904999"/>
            <a:ext cx="2667000" cy="1828801"/>
          </a:xfrm>
          <a:prstGeom prst="rect">
            <a:avLst/>
          </a:prstGeom>
          <a:noFill/>
          <a:ln w="28575">
            <a:solidFill>
              <a:srgbClr val="25C6FF"/>
            </a:solidFill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3276600" y="1752600"/>
            <a:ext cx="1676400" cy="2286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/>
            <a:r>
              <a:rPr lang="ru-RU" b="1" baseline="-1000" dirty="0" smtClean="0">
                <a:solidFill>
                  <a:schemeClr val="bg1"/>
                </a:solidFill>
              </a:rPr>
              <a:t>После реконструкции</a:t>
            </a:r>
            <a:endParaRPr lang="ru-RU" b="1" baseline="-1000" dirty="0">
              <a:solidFill>
                <a:schemeClr val="bg1"/>
              </a:solidFill>
            </a:endParaRPr>
          </a:p>
        </p:txBody>
      </p:sp>
      <p:pic>
        <p:nvPicPr>
          <p:cNvPr id="89" name="Изображение 8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874639"/>
            <a:ext cx="2667000" cy="1859161"/>
          </a:xfrm>
          <a:prstGeom prst="rect">
            <a:avLst/>
          </a:prstGeom>
          <a:noFill/>
          <a:ln w="28575">
            <a:solidFill>
              <a:srgbClr val="25C6FF"/>
            </a:solidFill>
            <a:miter lim="800000"/>
            <a:headEnd/>
            <a:tailEnd/>
          </a:ln>
        </p:spPr>
      </p:pic>
      <p:sp>
        <p:nvSpPr>
          <p:cNvPr id="50" name="Прямоугольник 49"/>
          <p:cNvSpPr/>
          <p:nvPr/>
        </p:nvSpPr>
        <p:spPr>
          <a:xfrm>
            <a:off x="6172200" y="1752600"/>
            <a:ext cx="1676400" cy="2286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/>
            <a:r>
              <a:rPr lang="ru-RU" b="1" baseline="-1000" dirty="0" smtClean="0">
                <a:solidFill>
                  <a:schemeClr val="bg1"/>
                </a:solidFill>
              </a:rPr>
              <a:t>Этап реконструкции</a:t>
            </a:r>
            <a:endParaRPr lang="ru-RU" b="1" baseline="-1000" dirty="0">
              <a:solidFill>
                <a:schemeClr val="bg1"/>
              </a:solidFill>
            </a:endParaRPr>
          </a:p>
        </p:txBody>
      </p:sp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1524000" y="6438900"/>
            <a:ext cx="6477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82563"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Развитие гидроэнергетики </a:t>
            </a: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России </a:t>
            </a:r>
            <a:r>
              <a:rPr kumimoji="0" lang="en-US" sz="1100" b="1" dirty="0" smtClean="0">
                <a:solidFill>
                  <a:schemeClr val="bg1"/>
                </a:solidFill>
                <a:latin typeface="Franklin Gothic Book" charset="0"/>
              </a:rPr>
              <a:t>|  </a:t>
            </a:r>
            <a:r>
              <a:rPr kumimoji="0" lang="ru-RU" sz="1100" b="1" dirty="0">
                <a:solidFill>
                  <a:schemeClr val="bg1"/>
                </a:solidFill>
                <a:latin typeface="Franklin Gothic Book" charset="0"/>
              </a:rPr>
              <a:t>ЗАО «Норд Гидро»  </a:t>
            </a:r>
            <a:r>
              <a:rPr kumimoji="0" lang="en-US" sz="1100" b="1" dirty="0">
                <a:solidFill>
                  <a:schemeClr val="bg1"/>
                </a:solidFill>
                <a:latin typeface="Franklin Gothic Book" charset="0"/>
              </a:rPr>
              <a:t>|  </a:t>
            </a: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январь 2015 </a:t>
            </a:r>
            <a:r>
              <a:rPr kumimoji="0" lang="ru-RU" sz="1100" b="1" dirty="0">
                <a:solidFill>
                  <a:schemeClr val="bg1"/>
                </a:solidFill>
                <a:latin typeface="Franklin Gothic Book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97213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5" descr="Tipovaya_polosa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</p:pic>
      <p:sp>
        <p:nvSpPr>
          <p:cNvPr id="25602" name="Номер слайда 4"/>
          <p:cNvSpPr txBox="1">
            <a:spLocks/>
          </p:cNvSpPr>
          <p:nvPr/>
        </p:nvSpPr>
        <p:spPr bwMode="auto">
          <a:xfrm>
            <a:off x="8458200" y="6383338"/>
            <a:ext cx="6461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 algn="r" eaLnBrk="0" hangingPunct="0"/>
            <a:fld id="{CABD9EA2-077D-864A-A00C-1FF119B19A99}" type="slidenum">
              <a:rPr lang="ru-RU" sz="1600">
                <a:solidFill>
                  <a:schemeClr val="bg1"/>
                </a:solidFill>
                <a:latin typeface="Franklin Gothic Book" charset="0"/>
              </a:rPr>
              <a:pPr algn="r" eaLnBrk="0" hangingPunct="0"/>
              <a:t>8</a:t>
            </a:fld>
            <a:endParaRPr lang="ru-RU" sz="1600">
              <a:solidFill>
                <a:schemeClr val="bg1"/>
              </a:solidFill>
              <a:latin typeface="Franklin Gothic Book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" y="3276600"/>
            <a:ext cx="25908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schemeClr val="accent1"/>
                </a:solidFill>
                <a:latin typeface="Verdana" charset="0"/>
                <a:cs typeface="Times New Roman" charset="0"/>
              </a:rPr>
              <a:t>Объединение 2-х финских проектов в одну современную МГЭС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600200" y="152400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ru-RU" altLang="ru-RU" sz="1800" dirty="0">
                <a:solidFill>
                  <a:srgbClr val="0093D0"/>
                </a:solidFill>
                <a:latin typeface="Franklin Gothic Medium" panose="020B0603020102020204" pitchFamily="34" charset="0"/>
              </a:rPr>
              <a:t>Реализованные проекты </a:t>
            </a:r>
            <a:r>
              <a:rPr lang="ru-RU" altLang="ru-RU" sz="1800" dirty="0" smtClean="0">
                <a:solidFill>
                  <a:srgbClr val="0093D0"/>
                </a:solidFill>
                <a:latin typeface="Franklin Gothic Medium" panose="020B0603020102020204" pitchFamily="34" charset="0"/>
              </a:rPr>
              <a:t>компании </a:t>
            </a:r>
            <a:r>
              <a:rPr lang="ru-RU" altLang="ru-RU" sz="1800" dirty="0">
                <a:solidFill>
                  <a:srgbClr val="0093D0"/>
                </a:solidFill>
                <a:latin typeface="Franklin Gothic Medium" panose="020B0603020102020204" pitchFamily="34" charset="0"/>
              </a:rPr>
              <a:t/>
            </a:r>
            <a:br>
              <a:rPr lang="ru-RU" altLang="ru-RU" sz="1800" dirty="0">
                <a:solidFill>
                  <a:srgbClr val="0093D0"/>
                </a:solidFill>
                <a:latin typeface="Franklin Gothic Medium" panose="020B0603020102020204" pitchFamily="34" charset="0"/>
              </a:rPr>
            </a:br>
            <a:r>
              <a:rPr lang="ru-RU" altLang="ru-RU" sz="1400" dirty="0">
                <a:solidFill>
                  <a:srgbClr val="0093D0"/>
                </a:solidFill>
                <a:latin typeface="Franklin Gothic Medium" panose="020B0603020102020204" pitchFamily="34" charset="0"/>
              </a:rPr>
              <a:t>МГЭС «Каллиокоски</a:t>
            </a:r>
            <a:r>
              <a:rPr lang="ru-RU" altLang="ru-RU" sz="1400" dirty="0" smtClean="0">
                <a:solidFill>
                  <a:srgbClr val="0093D0"/>
                </a:solidFill>
                <a:latin typeface="Franklin Gothic Medium" panose="020B0603020102020204" pitchFamily="34" charset="0"/>
              </a:rPr>
              <a:t>» – преимущества проекта</a:t>
            </a:r>
            <a:endParaRPr lang="ru-RU" altLang="ru-RU" sz="1400" dirty="0">
              <a:solidFill>
                <a:srgbClr val="0093D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48400" y="3276600"/>
            <a:ext cx="25908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schemeClr val="accent1"/>
                </a:solidFill>
                <a:latin typeface="Verdana" charset="0"/>
                <a:cs typeface="Times New Roman" charset="0"/>
              </a:rPr>
              <a:t>Проект МГЭС выполнен специалистами компании Норд Гидро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57200" y="5943600"/>
            <a:ext cx="25908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srgbClr val="4F81BD"/>
                </a:solidFill>
                <a:latin typeface="Verdana" charset="0"/>
                <a:cs typeface="Times New Roman" charset="0"/>
              </a:rPr>
              <a:t>Самое современное оборудование ведущих мировых компаний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352800" y="5941368"/>
            <a:ext cx="25908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srgbClr val="4F81BD"/>
                </a:solidFill>
                <a:latin typeface="Verdana" charset="0"/>
                <a:cs typeface="Times New Roman" charset="0"/>
              </a:rPr>
              <a:t>Первый действующий рыбоход в Республике Карелия (совместно с РАН)</a:t>
            </a:r>
          </a:p>
        </p:txBody>
      </p:sp>
      <p:pic>
        <p:nvPicPr>
          <p:cNvPr id="43" name="Изображение 4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1600200"/>
            <a:ext cx="2590800" cy="1676400"/>
          </a:xfrm>
          <a:prstGeom prst="rect">
            <a:avLst/>
          </a:prstGeom>
          <a:noFill/>
          <a:ln w="28575">
            <a:solidFill>
              <a:srgbClr val="25C6FF"/>
            </a:solidFill>
            <a:miter lim="800000"/>
            <a:headEnd/>
            <a:tailEnd/>
          </a:ln>
        </p:spPr>
      </p:pic>
      <p:pic>
        <p:nvPicPr>
          <p:cNvPr id="46" name="Рисунок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597968"/>
            <a:ext cx="2590800" cy="1676400"/>
          </a:xfrm>
          <a:prstGeom prst="rect">
            <a:avLst/>
          </a:prstGeom>
          <a:noFill/>
          <a:ln w="28575">
            <a:solidFill>
              <a:srgbClr val="25C6FF"/>
            </a:solidFill>
            <a:miter lim="800000"/>
            <a:headEnd/>
            <a:tailEnd/>
          </a:ln>
        </p:spPr>
      </p:pic>
      <p:pic>
        <p:nvPicPr>
          <p:cNvPr id="49" name="Изображение 4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278868"/>
            <a:ext cx="2590800" cy="1676400"/>
          </a:xfrm>
          <a:prstGeom prst="rect">
            <a:avLst/>
          </a:prstGeom>
          <a:noFill/>
          <a:ln w="28575">
            <a:solidFill>
              <a:srgbClr val="25C6FF"/>
            </a:solidFill>
            <a:miter lim="800000"/>
            <a:headEnd/>
            <a:tailEnd/>
          </a:ln>
        </p:spPr>
      </p:pic>
      <p:pic>
        <p:nvPicPr>
          <p:cNvPr id="51" name="Изображение 5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267200"/>
            <a:ext cx="2590800" cy="1676400"/>
          </a:xfrm>
          <a:prstGeom prst="rect">
            <a:avLst/>
          </a:prstGeom>
          <a:noFill/>
          <a:ln w="28575">
            <a:solidFill>
              <a:srgbClr val="25C6FF"/>
            </a:solidFill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467664" y="3888432"/>
            <a:ext cx="1744069" cy="43379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/>
            <a:r>
              <a:rPr lang="ru-RU" sz="2000" b="1" baseline="-1000" dirty="0" smtClean="0">
                <a:solidFill>
                  <a:schemeClr val="bg1"/>
                </a:solidFill>
              </a:rPr>
              <a:t>Современное оборудование</a:t>
            </a:r>
            <a:endParaRPr lang="ru-RU" sz="2000" b="1" baseline="-1000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363264" y="3886200"/>
            <a:ext cx="1744069" cy="43379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/>
            <a:r>
              <a:rPr lang="ru-RU" sz="2000" b="1" baseline="-1000" dirty="0" smtClean="0">
                <a:solidFill>
                  <a:schemeClr val="bg1"/>
                </a:solidFill>
              </a:rPr>
              <a:t>Действующий</a:t>
            </a:r>
          </a:p>
          <a:p>
            <a:pPr algn="ctr"/>
            <a:r>
              <a:rPr lang="ru-RU" sz="2000" b="1" baseline="-1000" dirty="0" smtClean="0">
                <a:solidFill>
                  <a:schemeClr val="bg1"/>
                </a:solidFill>
              </a:rPr>
              <a:t> рыбоход</a:t>
            </a:r>
            <a:endParaRPr lang="ru-RU" sz="2000" b="1" baseline="-1000" dirty="0">
              <a:solidFill>
                <a:schemeClr val="bg1"/>
              </a:solidFill>
            </a:endParaRPr>
          </a:p>
          <a:p>
            <a:pPr algn="ctr"/>
            <a:endParaRPr lang="ru-RU" sz="2000" b="1" baseline="-1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7200" y="1233100"/>
            <a:ext cx="1744069" cy="43379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/>
            <a:r>
              <a:rPr lang="ru-RU" sz="2000" b="1" baseline="-1000" dirty="0" smtClean="0">
                <a:solidFill>
                  <a:schemeClr val="bg1"/>
                </a:solidFill>
              </a:rPr>
              <a:t>Эффективное</a:t>
            </a:r>
          </a:p>
          <a:p>
            <a:pPr algn="ctr"/>
            <a:r>
              <a:rPr lang="ru-RU" sz="2000" b="1" baseline="-1000" dirty="0" smtClean="0">
                <a:solidFill>
                  <a:schemeClr val="bg1"/>
                </a:solidFill>
              </a:rPr>
              <a:t> проектное решение</a:t>
            </a:r>
            <a:endParaRPr lang="ru-RU" sz="2000" b="1" baseline="-10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48401" y="1219200"/>
            <a:ext cx="1744069" cy="43379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/>
            <a:r>
              <a:rPr lang="ru-RU" sz="2000" b="1" baseline="-1000" dirty="0" smtClean="0">
                <a:solidFill>
                  <a:schemeClr val="bg1"/>
                </a:solidFill>
              </a:rPr>
              <a:t>Собственное проектирование</a:t>
            </a:r>
            <a:endParaRPr lang="ru-RU" sz="2000" b="1" baseline="-1000" dirty="0">
              <a:solidFill>
                <a:schemeClr val="bg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352800" y="3274368"/>
            <a:ext cx="25908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schemeClr val="accent1"/>
                </a:solidFill>
                <a:latin typeface="Verdana" charset="0"/>
                <a:cs typeface="Times New Roman" charset="0"/>
              </a:rPr>
              <a:t>Увеличение мощности и КПД при реконструкции МГЭС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248400" y="5939136"/>
            <a:ext cx="2590800" cy="5078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srgbClr val="4F81BD"/>
                </a:solidFill>
                <a:latin typeface="Verdana" charset="0"/>
                <a:cs typeface="Times New Roman" charset="0"/>
              </a:rPr>
              <a:t>Улучшение экологической обстановки в в туристической зоне по аналогии с европейским опытом</a:t>
            </a:r>
          </a:p>
        </p:txBody>
      </p:sp>
      <p:pic>
        <p:nvPicPr>
          <p:cNvPr id="67" name="Изображение 6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4267200"/>
            <a:ext cx="2590800" cy="1676400"/>
          </a:xfrm>
          <a:prstGeom prst="rect">
            <a:avLst/>
          </a:prstGeom>
          <a:noFill/>
          <a:ln w="28575">
            <a:solidFill>
              <a:srgbClr val="25C6FF"/>
            </a:solidFill>
            <a:miter lim="800000"/>
            <a:headEnd/>
            <a:tailEnd/>
          </a:ln>
        </p:spPr>
      </p:pic>
      <p:sp>
        <p:nvSpPr>
          <p:cNvPr id="65" name="Прямоугольник 64"/>
          <p:cNvSpPr/>
          <p:nvPr/>
        </p:nvSpPr>
        <p:spPr>
          <a:xfrm>
            <a:off x="6258864" y="3883968"/>
            <a:ext cx="1744069" cy="43379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/>
            <a:r>
              <a:rPr lang="ru-RU" sz="2000" b="1" baseline="-1000" dirty="0" smtClean="0">
                <a:solidFill>
                  <a:schemeClr val="bg1"/>
                </a:solidFill>
              </a:rPr>
              <a:t>Зеленая энергия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sz="2000" b="1" baseline="-1000" dirty="0" smtClean="0">
              <a:solidFill>
                <a:schemeClr val="bg1"/>
              </a:solidFill>
            </a:endParaRPr>
          </a:p>
        </p:txBody>
      </p:sp>
      <p:pic>
        <p:nvPicPr>
          <p:cNvPr id="68" name="Изображение 6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1600200"/>
            <a:ext cx="2667000" cy="1676400"/>
          </a:xfrm>
          <a:prstGeom prst="rect">
            <a:avLst/>
          </a:prstGeom>
          <a:noFill/>
          <a:ln w="28575">
            <a:solidFill>
              <a:srgbClr val="25C6FF"/>
            </a:solidFill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3276600" y="1219200"/>
            <a:ext cx="2209800" cy="43379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/>
            <a:r>
              <a:rPr lang="ru-RU" sz="2000" b="1" baseline="-1000" dirty="0" smtClean="0">
                <a:solidFill>
                  <a:schemeClr val="bg1"/>
                </a:solidFill>
              </a:rPr>
              <a:t>Близость к потребителю и максимальная мощность</a:t>
            </a:r>
            <a:endParaRPr lang="ru-RU" sz="2000" b="1" baseline="-1000" dirty="0">
              <a:solidFill>
                <a:schemeClr val="bg1"/>
              </a:solidFill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1524000" y="6438900"/>
            <a:ext cx="6477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82563"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Развитие гидроэнергетики </a:t>
            </a: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России </a:t>
            </a:r>
            <a:r>
              <a:rPr kumimoji="0" lang="en-US" sz="1100" b="1" dirty="0" smtClean="0">
                <a:solidFill>
                  <a:schemeClr val="bg1"/>
                </a:solidFill>
                <a:latin typeface="Franklin Gothic Book" charset="0"/>
              </a:rPr>
              <a:t>|  </a:t>
            </a:r>
            <a:r>
              <a:rPr kumimoji="0" lang="ru-RU" sz="1100" b="1" dirty="0">
                <a:solidFill>
                  <a:schemeClr val="bg1"/>
                </a:solidFill>
                <a:latin typeface="Franklin Gothic Book" charset="0"/>
              </a:rPr>
              <a:t>ЗАО «Норд Гидро»  </a:t>
            </a:r>
            <a:r>
              <a:rPr kumimoji="0" lang="en-US" sz="1100" b="1" dirty="0">
                <a:solidFill>
                  <a:schemeClr val="bg1"/>
                </a:solidFill>
                <a:latin typeface="Franklin Gothic Book" charset="0"/>
              </a:rPr>
              <a:t>|  </a:t>
            </a: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январь 2015 </a:t>
            </a:r>
            <a:r>
              <a:rPr kumimoji="0" lang="ru-RU" sz="1100" b="1" dirty="0">
                <a:solidFill>
                  <a:schemeClr val="bg1"/>
                </a:solidFill>
                <a:latin typeface="Franklin Gothic Book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92269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1" descr="Tipovaya_polosa_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Номер слайда 4"/>
          <p:cNvSpPr txBox="1">
            <a:spLocks/>
          </p:cNvSpPr>
          <p:nvPr/>
        </p:nvSpPr>
        <p:spPr bwMode="auto">
          <a:xfrm>
            <a:off x="8458200" y="6383338"/>
            <a:ext cx="6461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/>
            <a:fld id="{AEF3E525-20E9-446F-9C2E-CD06F9E10E20}" type="slidenum">
              <a:rPr lang="ru-RU" altLang="ru-RU" sz="1600">
                <a:solidFill>
                  <a:schemeClr val="bg1"/>
                </a:solidFill>
                <a:latin typeface="Franklin Gothic Book" charset="0"/>
              </a:rPr>
              <a:pPr algn="r" eaLnBrk="0" hangingPunct="0"/>
              <a:t>9</a:t>
            </a:fld>
            <a:endParaRPr lang="ru-RU" altLang="ru-RU" sz="1600">
              <a:solidFill>
                <a:schemeClr val="bg1"/>
              </a:solidFill>
              <a:latin typeface="Franklin Gothic Book" charset="0"/>
            </a:endParaRPr>
          </a:p>
        </p:txBody>
      </p:sp>
      <p:sp>
        <p:nvSpPr>
          <p:cNvPr id="21518" name="Заголовок 1"/>
          <p:cNvSpPr txBox="1">
            <a:spLocks/>
          </p:cNvSpPr>
          <p:nvPr/>
        </p:nvSpPr>
        <p:spPr bwMode="auto">
          <a:xfrm>
            <a:off x="1600200" y="152400"/>
            <a:ext cx="731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800">
                <a:solidFill>
                  <a:srgbClr val="0093D0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</a:t>
            </a:r>
            <a:r>
              <a:rPr lang="ru-RU" altLang="ru-RU" dirty="0" smtClean="0"/>
              <a:t>роекты компании в Республике Карелия в стадии реализации</a:t>
            </a:r>
          </a:p>
          <a:p>
            <a:r>
              <a:rPr lang="ru-RU" altLang="ru-RU" sz="1600" dirty="0" smtClean="0"/>
              <a:t>МГЭС «Реболы» (река </a:t>
            </a:r>
            <a:r>
              <a:rPr lang="ru-RU" altLang="ru-RU" sz="1600" dirty="0" err="1" smtClean="0"/>
              <a:t>Омельянйоки</a:t>
            </a:r>
            <a:r>
              <a:rPr lang="ru-RU" altLang="ru-RU" sz="1600" dirty="0" smtClean="0"/>
              <a:t>, Муезерский район РК)</a:t>
            </a:r>
            <a:endParaRPr lang="ru-RU" altLang="ru-RU" sz="16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28600" y="1252210"/>
            <a:ext cx="1447800" cy="228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t" anchorCtr="0"/>
          <a:lstStyle/>
          <a:p>
            <a:pPr algn="ctr">
              <a:defRPr/>
            </a:pPr>
            <a:r>
              <a:rPr lang="ru-RU" b="1" baseline="-1000" dirty="0" smtClean="0">
                <a:solidFill>
                  <a:srgbClr val="FF0000"/>
                </a:solidFill>
              </a:rPr>
              <a:t>201</a:t>
            </a:r>
            <a:r>
              <a:rPr lang="en-US" b="1" baseline="-1000" dirty="0" smtClean="0">
                <a:solidFill>
                  <a:srgbClr val="FF0000"/>
                </a:solidFill>
              </a:rPr>
              <a:t>7</a:t>
            </a:r>
            <a:r>
              <a:rPr lang="ru-RU" b="1" baseline="-1000" dirty="0" smtClean="0">
                <a:solidFill>
                  <a:srgbClr val="FF0000"/>
                </a:solidFill>
              </a:rPr>
              <a:t> год</a:t>
            </a:r>
            <a:endParaRPr lang="ru-RU" b="1" baseline="-100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676400" y="1219200"/>
            <a:ext cx="2895600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Verdana" charset="0"/>
                <a:cs typeface="Times New Roman" charset="0"/>
              </a:rPr>
              <a:t>- дата ввода МГЭС</a:t>
            </a:r>
            <a:endParaRPr lang="ru-RU" sz="1100" dirty="0">
              <a:solidFill>
                <a:schemeClr val="tx2"/>
              </a:solidFill>
              <a:latin typeface="Verdana" charset="0"/>
              <a:cs typeface="Times New Roman" charset="0"/>
            </a:endParaRPr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1452563" y="2133600"/>
            <a:ext cx="1509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>
                <a:latin typeface="Franklin Gothic Medium" panose="020B0603020102020204" pitchFamily="34" charset="0"/>
              </a:rPr>
              <a:t>Установленная мощность МГЭС</a:t>
            </a:r>
          </a:p>
        </p:txBody>
      </p:sp>
      <p:sp>
        <p:nvSpPr>
          <p:cNvPr id="48" name="Line 28"/>
          <p:cNvSpPr>
            <a:spLocks noChangeShapeType="1"/>
          </p:cNvSpPr>
          <p:nvPr/>
        </p:nvSpPr>
        <p:spPr bwMode="auto">
          <a:xfrm>
            <a:off x="1452563" y="2590800"/>
            <a:ext cx="1509712" cy="0"/>
          </a:xfrm>
          <a:prstGeom prst="line">
            <a:avLst/>
          </a:prstGeom>
          <a:noFill/>
          <a:ln w="9525">
            <a:solidFill>
              <a:srgbClr val="4F622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611" tIns="44806" rIns="89611" bIns="44806"/>
          <a:lstStyle/>
          <a:p>
            <a:endParaRPr lang="ru-RU" sz="1200"/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1452563" y="2819400"/>
            <a:ext cx="1509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>
                <a:latin typeface="Franklin Gothic Medium" panose="020B0603020102020204" pitchFamily="34" charset="0"/>
              </a:rPr>
              <a:t>Ежегодная выработка электроэнергии</a:t>
            </a:r>
          </a:p>
        </p:txBody>
      </p:sp>
      <p:sp>
        <p:nvSpPr>
          <p:cNvPr id="56" name="Line 28"/>
          <p:cNvSpPr>
            <a:spLocks noChangeShapeType="1"/>
          </p:cNvSpPr>
          <p:nvPr/>
        </p:nvSpPr>
        <p:spPr bwMode="auto">
          <a:xfrm>
            <a:off x="1452563" y="3276600"/>
            <a:ext cx="1509712" cy="0"/>
          </a:xfrm>
          <a:prstGeom prst="line">
            <a:avLst/>
          </a:prstGeom>
          <a:noFill/>
          <a:ln w="9525">
            <a:solidFill>
              <a:srgbClr val="4F622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611" tIns="44806" rIns="89611" bIns="44806"/>
          <a:lstStyle/>
          <a:p>
            <a:endParaRPr lang="ru-RU" sz="1200"/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1447800" y="3486666"/>
            <a:ext cx="1509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>
                <a:latin typeface="Franklin Gothic Medium" panose="020B0603020102020204" pitchFamily="34" charset="0"/>
              </a:rPr>
              <a:t>Проектная величина напора воды</a:t>
            </a:r>
          </a:p>
        </p:txBody>
      </p:sp>
      <p:sp>
        <p:nvSpPr>
          <p:cNvPr id="58" name="Line 28"/>
          <p:cNvSpPr>
            <a:spLocks noChangeShapeType="1"/>
          </p:cNvSpPr>
          <p:nvPr/>
        </p:nvSpPr>
        <p:spPr bwMode="auto">
          <a:xfrm>
            <a:off x="1447800" y="3968711"/>
            <a:ext cx="1509713" cy="0"/>
          </a:xfrm>
          <a:prstGeom prst="line">
            <a:avLst/>
          </a:prstGeom>
          <a:noFill/>
          <a:ln w="9525">
            <a:solidFill>
              <a:srgbClr val="4F622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611" tIns="44806" rIns="89611" bIns="44806"/>
          <a:lstStyle/>
          <a:p>
            <a:endParaRPr lang="ru-RU" sz="1200"/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1447800" y="4178777"/>
            <a:ext cx="1509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>
                <a:latin typeface="Franklin Gothic Medium" panose="020B0603020102020204" pitchFamily="34" charset="0"/>
              </a:rPr>
              <a:t>Проектная величина расхода воды</a:t>
            </a:r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 flipV="1">
            <a:off x="1447800" y="4617998"/>
            <a:ext cx="1524000" cy="14069"/>
          </a:xfrm>
          <a:prstGeom prst="line">
            <a:avLst/>
          </a:prstGeom>
          <a:noFill/>
          <a:ln w="9525">
            <a:solidFill>
              <a:srgbClr val="4F622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611" tIns="44806" rIns="89611" bIns="44806"/>
          <a:lstStyle/>
          <a:p>
            <a:endParaRPr lang="ru-RU" sz="1200"/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1447800" y="4770398"/>
            <a:ext cx="15097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>
                <a:latin typeface="Franklin Gothic Medium" panose="020B0603020102020204" pitchFamily="34" charset="0"/>
              </a:rPr>
              <a:t>Полная инвестиционная стоимость</a:t>
            </a:r>
          </a:p>
        </p:txBody>
      </p:sp>
      <p:grpSp>
        <p:nvGrpSpPr>
          <p:cNvPr id="62" name="Группа 30"/>
          <p:cNvGrpSpPr>
            <a:grpSpLocks/>
          </p:cNvGrpSpPr>
          <p:nvPr/>
        </p:nvGrpSpPr>
        <p:grpSpPr bwMode="auto">
          <a:xfrm>
            <a:off x="152400" y="1981200"/>
            <a:ext cx="1219200" cy="722313"/>
            <a:chOff x="-1295400" y="2362200"/>
            <a:chExt cx="1676400" cy="722695"/>
          </a:xfrm>
        </p:grpSpPr>
        <p:pic>
          <p:nvPicPr>
            <p:cNvPr id="63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Прямоугольник 29"/>
            <p:cNvSpPr>
              <a:spLocks noChangeArrowheads="1"/>
            </p:cNvSpPr>
            <p:nvPr/>
          </p:nvSpPr>
          <p:spPr bwMode="auto">
            <a:xfrm>
              <a:off x="-910355" y="2438440"/>
              <a:ext cx="688215" cy="56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marL="0" lvl="1" algn="ctr">
                <a:lnSpc>
                  <a:spcPct val="110000"/>
                </a:lnSpc>
                <a:buClr>
                  <a:srgbClr val="C00000"/>
                </a:buClr>
                <a:buSzPct val="125000"/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500 </a:t>
              </a:r>
            </a:p>
            <a:p>
              <a:pPr marL="0" lvl="1" algn="ctr">
                <a:lnSpc>
                  <a:spcPct val="110000"/>
                </a:lnSpc>
                <a:buClr>
                  <a:srgbClr val="C00000"/>
                </a:buClr>
                <a:buSzPct val="125000"/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кВт</a:t>
              </a:r>
              <a:endParaRPr lang="ru-RU" altLang="ru-RU" sz="1400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65" name="Группа 35"/>
          <p:cNvGrpSpPr>
            <a:grpSpLocks/>
          </p:cNvGrpSpPr>
          <p:nvPr/>
        </p:nvGrpSpPr>
        <p:grpSpPr bwMode="auto">
          <a:xfrm>
            <a:off x="152400" y="2667001"/>
            <a:ext cx="1219200" cy="685800"/>
            <a:chOff x="-1295400" y="2362200"/>
            <a:chExt cx="1676400" cy="722695"/>
          </a:xfrm>
        </p:grpSpPr>
        <p:pic>
          <p:nvPicPr>
            <p:cNvPr id="66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Прямоугольник 37"/>
            <p:cNvSpPr>
              <a:spLocks noChangeArrowheads="1"/>
            </p:cNvSpPr>
            <p:nvPr/>
          </p:nvSpPr>
          <p:spPr bwMode="auto">
            <a:xfrm>
              <a:off x="-1295400" y="2411603"/>
              <a:ext cx="1295399" cy="592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2</a:t>
              </a:r>
              <a:r>
                <a:rPr lang="en-US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,2</a:t>
              </a: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 </a:t>
              </a:r>
              <a:r>
                <a:rPr lang="ru-RU" altLang="ru-RU" sz="1400" b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млн</a:t>
              </a:r>
              <a:r>
                <a:rPr lang="en-US" altLang="ru-RU" sz="1400" b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.</a:t>
              </a:r>
              <a:r>
                <a:rPr lang="ru-RU" altLang="ru-RU" sz="1400" b="1" dirty="0" err="1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кВтч</a:t>
              </a:r>
              <a:endParaRPr lang="ru-RU" altLang="ru-RU" sz="1400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68" name="Группа 43"/>
          <p:cNvGrpSpPr>
            <a:grpSpLocks/>
          </p:cNvGrpSpPr>
          <p:nvPr/>
        </p:nvGrpSpPr>
        <p:grpSpPr bwMode="auto">
          <a:xfrm>
            <a:off x="152400" y="3322598"/>
            <a:ext cx="1219200" cy="722313"/>
            <a:chOff x="-1295400" y="2362200"/>
            <a:chExt cx="1676400" cy="722695"/>
          </a:xfrm>
        </p:grpSpPr>
        <p:pic>
          <p:nvPicPr>
            <p:cNvPr id="69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Прямоугольник 45"/>
            <p:cNvSpPr>
              <a:spLocks noChangeArrowheads="1"/>
            </p:cNvSpPr>
            <p:nvPr/>
          </p:nvSpPr>
          <p:spPr bwMode="auto">
            <a:xfrm>
              <a:off x="-1089945" y="2439325"/>
              <a:ext cx="1047402" cy="56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 defTabSz="876300"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782638" algn="dec"/>
                </a:tabLs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marL="0" lvl="1" algn="ctr">
                <a:lnSpc>
                  <a:spcPct val="110000"/>
                </a:lnSpc>
                <a:buClr>
                  <a:srgbClr val="C00000"/>
                </a:buClr>
                <a:buSzPct val="125000"/>
              </a:pPr>
              <a:r>
                <a:rPr lang="en-US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9</a:t>
              </a: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</a:t>
              </a:r>
            </a:p>
            <a:p>
              <a:pPr marL="0" lvl="1" algn="ctr">
                <a:lnSpc>
                  <a:spcPct val="110000"/>
                </a:lnSpc>
                <a:buClr>
                  <a:srgbClr val="C00000"/>
                </a:buClr>
                <a:buSzPct val="125000"/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метров</a:t>
              </a:r>
              <a:endParaRPr lang="ru-RU" altLang="ru-RU" sz="1400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71" name="Группа 46"/>
          <p:cNvGrpSpPr>
            <a:grpSpLocks/>
          </p:cNvGrpSpPr>
          <p:nvPr/>
        </p:nvGrpSpPr>
        <p:grpSpPr bwMode="auto">
          <a:xfrm>
            <a:off x="152400" y="4014709"/>
            <a:ext cx="1219200" cy="722313"/>
            <a:chOff x="-1295400" y="2362200"/>
            <a:chExt cx="1676400" cy="722695"/>
          </a:xfrm>
        </p:grpSpPr>
        <p:pic>
          <p:nvPicPr>
            <p:cNvPr id="72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Прямоугольник 48"/>
            <p:cNvSpPr>
              <a:spLocks noChangeArrowheads="1"/>
            </p:cNvSpPr>
            <p:nvPr/>
          </p:nvSpPr>
          <p:spPr bwMode="auto">
            <a:xfrm>
              <a:off x="-957699" y="2433010"/>
              <a:ext cx="782907" cy="56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5 </a:t>
              </a:r>
            </a:p>
            <a:p>
              <a:pPr algn="ctr">
                <a:lnSpc>
                  <a:spcPct val="110000"/>
                </a:lnSpc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м</a:t>
              </a:r>
              <a:r>
                <a:rPr lang="ru-RU" altLang="ru-RU" sz="1400" b="1" baseline="30000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3</a:t>
              </a:r>
              <a:r>
                <a:rPr lang="ru-RU" altLang="ru-RU" sz="1400" b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/с</a:t>
              </a:r>
            </a:p>
          </p:txBody>
        </p:sp>
      </p:grpSp>
      <p:grpSp>
        <p:nvGrpSpPr>
          <p:cNvPr id="74" name="Группа 49"/>
          <p:cNvGrpSpPr>
            <a:grpSpLocks/>
          </p:cNvGrpSpPr>
          <p:nvPr/>
        </p:nvGrpSpPr>
        <p:grpSpPr bwMode="auto">
          <a:xfrm>
            <a:off x="152401" y="4694198"/>
            <a:ext cx="1219199" cy="722313"/>
            <a:chOff x="-1295400" y="2362200"/>
            <a:chExt cx="1676400" cy="722695"/>
          </a:xfrm>
        </p:grpSpPr>
        <p:pic>
          <p:nvPicPr>
            <p:cNvPr id="75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Прямоугольник 51"/>
            <p:cNvSpPr>
              <a:spLocks noChangeArrowheads="1"/>
            </p:cNvSpPr>
            <p:nvPr/>
          </p:nvSpPr>
          <p:spPr bwMode="auto">
            <a:xfrm>
              <a:off x="-1148716" y="2392418"/>
              <a:ext cx="1164945" cy="56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263</a:t>
              </a: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 </a:t>
              </a:r>
            </a:p>
            <a:p>
              <a:pPr algn="ctr">
                <a:lnSpc>
                  <a:spcPct val="110000"/>
                </a:lnSpc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млн</a:t>
              </a:r>
              <a:r>
                <a:rPr lang="en-US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.</a:t>
              </a:r>
              <a:r>
                <a:rPr lang="ru-RU" altLang="ru-RU" sz="1400" b="1" dirty="0" err="1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руб</a:t>
              </a:r>
              <a:r>
                <a:rPr lang="en-US" altLang="ru-RU" sz="1400" b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.</a:t>
              </a:r>
              <a:endParaRPr lang="ru-RU" altLang="ru-RU" sz="1400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77" name="Line 28"/>
          <p:cNvSpPr>
            <a:spLocks noChangeShapeType="1"/>
          </p:cNvSpPr>
          <p:nvPr/>
        </p:nvSpPr>
        <p:spPr bwMode="auto">
          <a:xfrm flipV="1">
            <a:off x="1447799" y="5396131"/>
            <a:ext cx="1524000" cy="14069"/>
          </a:xfrm>
          <a:prstGeom prst="line">
            <a:avLst/>
          </a:prstGeom>
          <a:noFill/>
          <a:ln w="9525">
            <a:solidFill>
              <a:srgbClr val="4F622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611" tIns="44806" rIns="89611" bIns="44806"/>
          <a:lstStyle/>
          <a:p>
            <a:endParaRPr lang="ru-RU" sz="1200"/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1447799" y="5498068"/>
            <a:ext cx="1509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tabLst>
                <a:tab pos="782638" algn="dec"/>
              </a:tabLst>
              <a:defRPr kumimoji="1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Clr>
                <a:srgbClr val="C00000"/>
              </a:buClr>
              <a:buSzPct val="125000"/>
            </a:pPr>
            <a:r>
              <a:rPr lang="ru-RU" altLang="ru-RU" sz="1200" dirty="0" smtClean="0">
                <a:latin typeface="Franklin Gothic Medium" panose="020B0603020102020204" pitchFamily="34" charset="0"/>
              </a:rPr>
              <a:t>Нормативный срок службы МГЭС </a:t>
            </a:r>
            <a:endParaRPr lang="ru-RU" altLang="ru-RU" sz="1200" dirty="0">
              <a:latin typeface="Franklin Gothic Medium" panose="020B0603020102020204" pitchFamily="34" charset="0"/>
            </a:endParaRPr>
          </a:p>
        </p:txBody>
      </p:sp>
      <p:grpSp>
        <p:nvGrpSpPr>
          <p:cNvPr id="79" name="Группа 49"/>
          <p:cNvGrpSpPr>
            <a:grpSpLocks/>
          </p:cNvGrpSpPr>
          <p:nvPr/>
        </p:nvGrpSpPr>
        <p:grpSpPr bwMode="auto">
          <a:xfrm>
            <a:off x="152400" y="5373687"/>
            <a:ext cx="1219199" cy="722313"/>
            <a:chOff x="-1295400" y="2362200"/>
            <a:chExt cx="1676400" cy="722695"/>
          </a:xfrm>
        </p:grpSpPr>
        <p:pic>
          <p:nvPicPr>
            <p:cNvPr id="80" name="Picture 33" descr="D:\work\Nord_Hydro\Prezenter\Links\Arrow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2362200"/>
              <a:ext cx="1676400" cy="72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Прямоугольник 51"/>
            <p:cNvSpPr>
              <a:spLocks noChangeArrowheads="1"/>
            </p:cNvSpPr>
            <p:nvPr/>
          </p:nvSpPr>
          <p:spPr bwMode="auto">
            <a:xfrm>
              <a:off x="-941208" y="2392418"/>
              <a:ext cx="749931" cy="56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&gt; 50 </a:t>
              </a:r>
              <a:endParaRPr lang="ru-RU" altLang="ru-RU" sz="1400" b="1" dirty="0" smtClean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лет</a:t>
              </a:r>
              <a:endParaRPr lang="ru-RU" altLang="ru-RU" sz="1400" b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86" name="Прямоугольник 85"/>
          <p:cNvSpPr/>
          <p:nvPr/>
        </p:nvSpPr>
        <p:spPr>
          <a:xfrm>
            <a:off x="3352800" y="1186190"/>
            <a:ext cx="5181600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solidFill>
                  <a:srgbClr val="FF0000"/>
                </a:solidFill>
                <a:latin typeface="Verdana" charset="0"/>
                <a:cs typeface="Times New Roman" charset="0"/>
              </a:rPr>
              <a:t>Полное обеспечение эл/эн изолированного от ЕЭС поселка Реболы </a:t>
            </a:r>
            <a:endParaRPr lang="ru-RU" sz="1100" dirty="0">
              <a:solidFill>
                <a:srgbClr val="FF0000"/>
              </a:solidFill>
              <a:latin typeface="Verdana" charset="0"/>
              <a:cs typeface="Times New Roman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610600" y="990600"/>
            <a:ext cx="304800" cy="58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2687320" cy="1828800"/>
          </a:xfrm>
          <a:prstGeom prst="rect">
            <a:avLst/>
          </a:prstGeom>
          <a:noFill/>
          <a:ln w="28575">
            <a:solidFill>
              <a:srgbClr val="25C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687319" cy="1828800"/>
          </a:xfrm>
          <a:prstGeom prst="rect">
            <a:avLst/>
          </a:prstGeom>
          <a:noFill/>
          <a:ln w="28575">
            <a:solidFill>
              <a:srgbClr val="25C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3276600" y="1752600"/>
            <a:ext cx="1676400" cy="2286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/>
            <a:r>
              <a:rPr lang="ru-RU" b="1" baseline="-1000" dirty="0" smtClean="0">
                <a:solidFill>
                  <a:schemeClr val="bg1"/>
                </a:solidFill>
              </a:rPr>
              <a:t>Изыскания</a:t>
            </a:r>
            <a:endParaRPr lang="ru-RU" b="1" baseline="-1000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172200" y="1752600"/>
            <a:ext cx="1676400" cy="2286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/>
            <a:r>
              <a:rPr lang="ru-RU" b="1" baseline="-1000" dirty="0" smtClean="0">
                <a:solidFill>
                  <a:schemeClr val="bg1"/>
                </a:solidFill>
              </a:rPr>
              <a:t>Изыскания</a:t>
            </a:r>
            <a:endParaRPr lang="ru-RU" b="1" baseline="-1000" dirty="0">
              <a:solidFill>
                <a:schemeClr val="bg1"/>
              </a:solidFill>
            </a:endParaRPr>
          </a:p>
        </p:txBody>
      </p:sp>
      <p:graphicFrame>
        <p:nvGraphicFramePr>
          <p:cNvPr id="52" name="Диаграмма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494117"/>
              </p:ext>
            </p:extLst>
          </p:nvPr>
        </p:nvGraphicFramePr>
        <p:xfrm>
          <a:off x="3124200" y="3962400"/>
          <a:ext cx="5791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1524000" y="6438900"/>
            <a:ext cx="6477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82563"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Развитие гидроэнергетики </a:t>
            </a: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России </a:t>
            </a:r>
            <a:r>
              <a:rPr kumimoji="0" lang="en-US" sz="1100" b="1" dirty="0" smtClean="0">
                <a:solidFill>
                  <a:schemeClr val="bg1"/>
                </a:solidFill>
                <a:latin typeface="Franklin Gothic Book" charset="0"/>
              </a:rPr>
              <a:t>|  </a:t>
            </a:r>
            <a:r>
              <a:rPr kumimoji="0" lang="ru-RU" sz="1100" b="1" dirty="0">
                <a:solidFill>
                  <a:schemeClr val="bg1"/>
                </a:solidFill>
                <a:latin typeface="Franklin Gothic Book" charset="0"/>
              </a:rPr>
              <a:t>ЗАО «Норд Гидро»  </a:t>
            </a:r>
            <a:r>
              <a:rPr kumimoji="0" lang="en-US" sz="1100" b="1" dirty="0">
                <a:solidFill>
                  <a:schemeClr val="bg1"/>
                </a:solidFill>
                <a:latin typeface="Franklin Gothic Book" charset="0"/>
              </a:rPr>
              <a:t>|  </a:t>
            </a:r>
            <a:r>
              <a:rPr kumimoji="0" lang="ru-RU" sz="1100" b="1" dirty="0" smtClean="0">
                <a:solidFill>
                  <a:schemeClr val="bg1"/>
                </a:solidFill>
                <a:latin typeface="Franklin Gothic Book" charset="0"/>
              </a:rPr>
              <a:t>январь 2015 </a:t>
            </a:r>
            <a:r>
              <a:rPr kumimoji="0" lang="ru-RU" sz="1100" b="1" dirty="0">
                <a:solidFill>
                  <a:schemeClr val="bg1"/>
                </a:solidFill>
                <a:latin typeface="Franklin Gothic Book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64166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B1C781-CD00-44A1-B706-8C1032A9F4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7518E80-7D8A-40BC-8871-3E8AF93FA3D9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2135</Words>
  <Application>Microsoft Macintosh PowerPoint</Application>
  <PresentationFormat>Экран (4:3)</PresentationFormat>
  <Paragraphs>553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CorelDRAW</vt:lpstr>
      <vt:lpstr>Развитие малой гидроэнергетики 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2015-02-02T22:18:48Z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